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B95C2AC-FB37-4A84-8CC1-824C272BE2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DF45A0F-52B0-492E-AD4B-89A3B39D5F35}">
      <dgm:prSet/>
      <dgm:spPr/>
      <dgm:t>
        <a:bodyPr/>
        <a:lstStyle/>
        <a:p>
          <a:r>
            <a:rPr lang="en-US" baseline="0"/>
            <a:t>This report is for the final course of the Data Science Specialization. A 9-courses series created by IBM, hosted on Coursera platform. </a:t>
          </a:r>
          <a:endParaRPr lang="en-US"/>
        </a:p>
      </dgm:t>
    </dgm:pt>
    <dgm:pt modelId="{139D76D2-F5A0-41E3-8153-BA893986503C}" type="parTrans" cxnId="{08F3DBD4-8357-49CA-B7C7-1CAE435FB345}">
      <dgm:prSet/>
      <dgm:spPr/>
      <dgm:t>
        <a:bodyPr/>
        <a:lstStyle/>
        <a:p>
          <a:endParaRPr lang="en-US"/>
        </a:p>
      </dgm:t>
    </dgm:pt>
    <dgm:pt modelId="{453EC3CF-919D-4172-BCEA-41C9CFD0308A}" type="sibTrans" cxnId="{08F3DBD4-8357-49CA-B7C7-1CAE435FB345}">
      <dgm:prSet/>
      <dgm:spPr/>
      <dgm:t>
        <a:bodyPr/>
        <a:lstStyle/>
        <a:p>
          <a:endParaRPr lang="en-US"/>
        </a:p>
      </dgm:t>
    </dgm:pt>
    <dgm:pt modelId="{F2BC73E4-28ED-47BD-8C6E-1AA363927CB9}">
      <dgm:prSet/>
      <dgm:spPr/>
      <dgm:t>
        <a:bodyPr/>
        <a:lstStyle/>
        <a:p>
          <a:r>
            <a:rPr lang="en-US" baseline="0"/>
            <a:t>The problem and the analysis approach are left for the learner to decide, with a requirement of leveraging the Foursquare location data to explore or compare neighborhoods or cities of your choice or to come up with a problem that you can use the Foursquare location data to solve.</a:t>
          </a:r>
          <a:endParaRPr lang="en-US"/>
        </a:p>
      </dgm:t>
    </dgm:pt>
    <dgm:pt modelId="{906FB69A-9E4B-4DD2-BDDB-5DAC59C68B11}" type="parTrans" cxnId="{5DC3CF0F-3542-41DE-AD7D-F912FE67736F}">
      <dgm:prSet/>
      <dgm:spPr/>
      <dgm:t>
        <a:bodyPr/>
        <a:lstStyle/>
        <a:p>
          <a:endParaRPr lang="en-US"/>
        </a:p>
      </dgm:t>
    </dgm:pt>
    <dgm:pt modelId="{B9D7FEF1-40B5-413A-9E77-8439575E7FA1}" type="sibTrans" cxnId="{5DC3CF0F-3542-41DE-AD7D-F912FE67736F}">
      <dgm:prSet/>
      <dgm:spPr/>
      <dgm:t>
        <a:bodyPr/>
        <a:lstStyle/>
        <a:p>
          <a:endParaRPr lang="en-US"/>
        </a:p>
      </dgm:t>
    </dgm:pt>
    <dgm:pt modelId="{8C8F92F9-D49B-4BA1-9A49-338C84CF3E2C}">
      <dgm:prSet/>
      <dgm:spPr/>
      <dgm:t>
        <a:bodyPr/>
        <a:lstStyle/>
        <a:p>
          <a:r>
            <a:rPr lang="en-US" baseline="0"/>
            <a:t>The main goal will be exploring the neighborhoods of New York city in order to extract the correlation between the real estate value and its surrounding venues.  </a:t>
          </a:r>
          <a:endParaRPr lang="en-US"/>
        </a:p>
      </dgm:t>
    </dgm:pt>
    <dgm:pt modelId="{45315AE1-B87E-488D-A3E4-109C9B617744}" type="parTrans" cxnId="{EFA1C9B8-AA46-493E-9744-BD5FAA45DC30}">
      <dgm:prSet/>
      <dgm:spPr/>
      <dgm:t>
        <a:bodyPr/>
        <a:lstStyle/>
        <a:p>
          <a:endParaRPr lang="en-US"/>
        </a:p>
      </dgm:t>
    </dgm:pt>
    <dgm:pt modelId="{E3EB9880-5545-4C3A-9796-E2A42E37D5E4}" type="sibTrans" cxnId="{EFA1C9B8-AA46-493E-9744-BD5FAA45DC30}">
      <dgm:prSet/>
      <dgm:spPr/>
      <dgm:t>
        <a:bodyPr/>
        <a:lstStyle/>
        <a:p>
          <a:endParaRPr lang="en-US"/>
        </a:p>
      </dgm:t>
    </dgm:pt>
    <dgm:pt modelId="{8948004C-CBC8-4104-A838-05C64A0FAE87}" type="pres">
      <dgm:prSet presAssocID="{4B95C2AC-FB37-4A84-8CC1-824C272BE205}" presName="root" presStyleCnt="0">
        <dgm:presLayoutVars>
          <dgm:dir/>
          <dgm:resizeHandles val="exact"/>
        </dgm:presLayoutVars>
      </dgm:prSet>
      <dgm:spPr/>
    </dgm:pt>
    <dgm:pt modelId="{2F12BE84-5020-477C-95C8-2FB00744AAB7}" type="pres">
      <dgm:prSet presAssocID="{ADF45A0F-52B0-492E-AD4B-89A3B39D5F35}" presName="compNode" presStyleCnt="0"/>
      <dgm:spPr/>
    </dgm:pt>
    <dgm:pt modelId="{1F380F7B-99A9-443D-B9CC-30C555A0AB28}" type="pres">
      <dgm:prSet presAssocID="{ADF45A0F-52B0-492E-AD4B-89A3B39D5F35}" presName="bgRect" presStyleLbl="bgShp" presStyleIdx="0" presStyleCnt="3"/>
      <dgm:spPr/>
    </dgm:pt>
    <dgm:pt modelId="{9102E236-6949-4D98-9FF8-384DE402F6ED}" type="pres">
      <dgm:prSet presAssocID="{ADF45A0F-52B0-492E-AD4B-89A3B39D5F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94CD9EF-5700-4404-BF43-951BBBA7F710}" type="pres">
      <dgm:prSet presAssocID="{ADF45A0F-52B0-492E-AD4B-89A3B39D5F35}" presName="spaceRect" presStyleCnt="0"/>
      <dgm:spPr/>
    </dgm:pt>
    <dgm:pt modelId="{9DE4C238-8C6B-4BCF-B589-D13B55456EE7}" type="pres">
      <dgm:prSet presAssocID="{ADF45A0F-52B0-492E-AD4B-89A3B39D5F35}" presName="parTx" presStyleLbl="revTx" presStyleIdx="0" presStyleCnt="3">
        <dgm:presLayoutVars>
          <dgm:chMax val="0"/>
          <dgm:chPref val="0"/>
        </dgm:presLayoutVars>
      </dgm:prSet>
      <dgm:spPr/>
    </dgm:pt>
    <dgm:pt modelId="{E90E412A-CE75-4442-BEE3-05A335D93134}" type="pres">
      <dgm:prSet presAssocID="{453EC3CF-919D-4172-BCEA-41C9CFD0308A}" presName="sibTrans" presStyleCnt="0"/>
      <dgm:spPr/>
    </dgm:pt>
    <dgm:pt modelId="{BFE5A421-144A-4F7A-B739-973C0F3C7EA6}" type="pres">
      <dgm:prSet presAssocID="{F2BC73E4-28ED-47BD-8C6E-1AA363927CB9}" presName="compNode" presStyleCnt="0"/>
      <dgm:spPr/>
    </dgm:pt>
    <dgm:pt modelId="{F75BE011-DFB9-4DA2-B3D8-728694A14AFC}" type="pres">
      <dgm:prSet presAssocID="{F2BC73E4-28ED-47BD-8C6E-1AA363927CB9}" presName="bgRect" presStyleLbl="bgShp" presStyleIdx="1" presStyleCnt="3"/>
      <dgm:spPr/>
    </dgm:pt>
    <dgm:pt modelId="{22898443-8F0C-4A18-BF7E-6301F6AD6FBD}" type="pres">
      <dgm:prSet presAssocID="{F2BC73E4-28ED-47BD-8C6E-1AA363927C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31E12DA3-24BA-4267-B9EB-F0BC1A1D5289}" type="pres">
      <dgm:prSet presAssocID="{F2BC73E4-28ED-47BD-8C6E-1AA363927CB9}" presName="spaceRect" presStyleCnt="0"/>
      <dgm:spPr/>
    </dgm:pt>
    <dgm:pt modelId="{A1E0B2BE-9C0C-44E9-9148-C0AC65F8FAF5}" type="pres">
      <dgm:prSet presAssocID="{F2BC73E4-28ED-47BD-8C6E-1AA363927CB9}" presName="parTx" presStyleLbl="revTx" presStyleIdx="1" presStyleCnt="3">
        <dgm:presLayoutVars>
          <dgm:chMax val="0"/>
          <dgm:chPref val="0"/>
        </dgm:presLayoutVars>
      </dgm:prSet>
      <dgm:spPr/>
    </dgm:pt>
    <dgm:pt modelId="{5EFBEB5F-0E21-4659-89E5-EBB96DC0E33C}" type="pres">
      <dgm:prSet presAssocID="{B9D7FEF1-40B5-413A-9E77-8439575E7FA1}" presName="sibTrans" presStyleCnt="0"/>
      <dgm:spPr/>
    </dgm:pt>
    <dgm:pt modelId="{495F5F67-C1FF-447E-8CFB-23531699AD97}" type="pres">
      <dgm:prSet presAssocID="{8C8F92F9-D49B-4BA1-9A49-338C84CF3E2C}" presName="compNode" presStyleCnt="0"/>
      <dgm:spPr/>
    </dgm:pt>
    <dgm:pt modelId="{F2511AAE-5D15-4852-8B31-C103161FA21E}" type="pres">
      <dgm:prSet presAssocID="{8C8F92F9-D49B-4BA1-9A49-338C84CF3E2C}" presName="bgRect" presStyleLbl="bgShp" presStyleIdx="2" presStyleCnt="3"/>
      <dgm:spPr/>
    </dgm:pt>
    <dgm:pt modelId="{F6AAE938-C0D0-44BA-A279-E3F61628DE33}" type="pres">
      <dgm:prSet presAssocID="{8C8F92F9-D49B-4BA1-9A49-338C84CF3E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39E1725A-60F0-48EC-AAF4-CA4FA640B483}" type="pres">
      <dgm:prSet presAssocID="{8C8F92F9-D49B-4BA1-9A49-338C84CF3E2C}" presName="spaceRect" presStyleCnt="0"/>
      <dgm:spPr/>
    </dgm:pt>
    <dgm:pt modelId="{2BD8F38B-C60D-4C0F-970A-481B57A12C11}" type="pres">
      <dgm:prSet presAssocID="{8C8F92F9-D49B-4BA1-9A49-338C84CF3E2C}" presName="parTx" presStyleLbl="revTx" presStyleIdx="2" presStyleCnt="3">
        <dgm:presLayoutVars>
          <dgm:chMax val="0"/>
          <dgm:chPref val="0"/>
        </dgm:presLayoutVars>
      </dgm:prSet>
      <dgm:spPr/>
    </dgm:pt>
  </dgm:ptLst>
  <dgm:cxnLst>
    <dgm:cxn modelId="{5DC3CF0F-3542-41DE-AD7D-F912FE67736F}" srcId="{4B95C2AC-FB37-4A84-8CC1-824C272BE205}" destId="{F2BC73E4-28ED-47BD-8C6E-1AA363927CB9}" srcOrd="1" destOrd="0" parTransId="{906FB69A-9E4B-4DD2-BDDB-5DAC59C68B11}" sibTransId="{B9D7FEF1-40B5-413A-9E77-8439575E7FA1}"/>
    <dgm:cxn modelId="{E3D50448-E9BC-41D3-A0F4-813ACCDED04D}" type="presOf" srcId="{ADF45A0F-52B0-492E-AD4B-89A3B39D5F35}" destId="{9DE4C238-8C6B-4BCF-B589-D13B55456EE7}" srcOrd="0" destOrd="0" presId="urn:microsoft.com/office/officeart/2018/2/layout/IconVerticalSolidList"/>
    <dgm:cxn modelId="{191B3D9A-0105-4FA2-AACD-DF409ACFA7B7}" type="presOf" srcId="{F2BC73E4-28ED-47BD-8C6E-1AA363927CB9}" destId="{A1E0B2BE-9C0C-44E9-9148-C0AC65F8FAF5}" srcOrd="0" destOrd="0" presId="urn:microsoft.com/office/officeart/2018/2/layout/IconVerticalSolidList"/>
    <dgm:cxn modelId="{587927A9-001F-408D-9C85-4A0A3CFE3411}" type="presOf" srcId="{8C8F92F9-D49B-4BA1-9A49-338C84CF3E2C}" destId="{2BD8F38B-C60D-4C0F-970A-481B57A12C11}" srcOrd="0" destOrd="0" presId="urn:microsoft.com/office/officeart/2018/2/layout/IconVerticalSolidList"/>
    <dgm:cxn modelId="{EFA1C9B8-AA46-493E-9744-BD5FAA45DC30}" srcId="{4B95C2AC-FB37-4A84-8CC1-824C272BE205}" destId="{8C8F92F9-D49B-4BA1-9A49-338C84CF3E2C}" srcOrd="2" destOrd="0" parTransId="{45315AE1-B87E-488D-A3E4-109C9B617744}" sibTransId="{E3EB9880-5545-4C3A-9796-E2A42E37D5E4}"/>
    <dgm:cxn modelId="{08F3DBD4-8357-49CA-B7C7-1CAE435FB345}" srcId="{4B95C2AC-FB37-4A84-8CC1-824C272BE205}" destId="{ADF45A0F-52B0-492E-AD4B-89A3B39D5F35}" srcOrd="0" destOrd="0" parTransId="{139D76D2-F5A0-41E3-8153-BA893986503C}" sibTransId="{453EC3CF-919D-4172-BCEA-41C9CFD0308A}"/>
    <dgm:cxn modelId="{039DBCDC-D2EF-4EC2-87C0-ED729F7F03F7}" type="presOf" srcId="{4B95C2AC-FB37-4A84-8CC1-824C272BE205}" destId="{8948004C-CBC8-4104-A838-05C64A0FAE87}" srcOrd="0" destOrd="0" presId="urn:microsoft.com/office/officeart/2018/2/layout/IconVerticalSolidList"/>
    <dgm:cxn modelId="{C7600993-6856-4397-B364-C090C464B81F}" type="presParOf" srcId="{8948004C-CBC8-4104-A838-05C64A0FAE87}" destId="{2F12BE84-5020-477C-95C8-2FB00744AAB7}" srcOrd="0" destOrd="0" presId="urn:microsoft.com/office/officeart/2018/2/layout/IconVerticalSolidList"/>
    <dgm:cxn modelId="{EB40834C-B681-4A5D-90EA-2B8FC3C71FCB}" type="presParOf" srcId="{2F12BE84-5020-477C-95C8-2FB00744AAB7}" destId="{1F380F7B-99A9-443D-B9CC-30C555A0AB28}" srcOrd="0" destOrd="0" presId="urn:microsoft.com/office/officeart/2018/2/layout/IconVerticalSolidList"/>
    <dgm:cxn modelId="{111E29D4-640B-4AB7-B7FE-A66821DE70FE}" type="presParOf" srcId="{2F12BE84-5020-477C-95C8-2FB00744AAB7}" destId="{9102E236-6949-4D98-9FF8-384DE402F6ED}" srcOrd="1" destOrd="0" presId="urn:microsoft.com/office/officeart/2018/2/layout/IconVerticalSolidList"/>
    <dgm:cxn modelId="{04FF7176-1A7A-41F2-B2BA-A5CF8BE54F69}" type="presParOf" srcId="{2F12BE84-5020-477C-95C8-2FB00744AAB7}" destId="{394CD9EF-5700-4404-BF43-951BBBA7F710}" srcOrd="2" destOrd="0" presId="urn:microsoft.com/office/officeart/2018/2/layout/IconVerticalSolidList"/>
    <dgm:cxn modelId="{8D4755FF-499C-4E68-BD47-6037EC9E0AEA}" type="presParOf" srcId="{2F12BE84-5020-477C-95C8-2FB00744AAB7}" destId="{9DE4C238-8C6B-4BCF-B589-D13B55456EE7}" srcOrd="3" destOrd="0" presId="urn:microsoft.com/office/officeart/2018/2/layout/IconVerticalSolidList"/>
    <dgm:cxn modelId="{058C8F37-C7B3-458C-AC9C-7A36C11ACFB3}" type="presParOf" srcId="{8948004C-CBC8-4104-A838-05C64A0FAE87}" destId="{E90E412A-CE75-4442-BEE3-05A335D93134}" srcOrd="1" destOrd="0" presId="urn:microsoft.com/office/officeart/2018/2/layout/IconVerticalSolidList"/>
    <dgm:cxn modelId="{8D1A1725-06AB-4BE5-AAC1-45AE6501050B}" type="presParOf" srcId="{8948004C-CBC8-4104-A838-05C64A0FAE87}" destId="{BFE5A421-144A-4F7A-B739-973C0F3C7EA6}" srcOrd="2" destOrd="0" presId="urn:microsoft.com/office/officeart/2018/2/layout/IconVerticalSolidList"/>
    <dgm:cxn modelId="{90DD86CB-F68F-4273-838B-184B13F4FAC1}" type="presParOf" srcId="{BFE5A421-144A-4F7A-B739-973C0F3C7EA6}" destId="{F75BE011-DFB9-4DA2-B3D8-728694A14AFC}" srcOrd="0" destOrd="0" presId="urn:microsoft.com/office/officeart/2018/2/layout/IconVerticalSolidList"/>
    <dgm:cxn modelId="{6E921A0B-C9B9-4F11-A05E-90854F778A16}" type="presParOf" srcId="{BFE5A421-144A-4F7A-B739-973C0F3C7EA6}" destId="{22898443-8F0C-4A18-BF7E-6301F6AD6FBD}" srcOrd="1" destOrd="0" presId="urn:microsoft.com/office/officeart/2018/2/layout/IconVerticalSolidList"/>
    <dgm:cxn modelId="{2320D8CC-A0A8-4776-AD6F-C2BDCFAC7315}" type="presParOf" srcId="{BFE5A421-144A-4F7A-B739-973C0F3C7EA6}" destId="{31E12DA3-24BA-4267-B9EB-F0BC1A1D5289}" srcOrd="2" destOrd="0" presId="urn:microsoft.com/office/officeart/2018/2/layout/IconVerticalSolidList"/>
    <dgm:cxn modelId="{A0BF4413-9E44-4888-88B6-397B78CC3789}" type="presParOf" srcId="{BFE5A421-144A-4F7A-B739-973C0F3C7EA6}" destId="{A1E0B2BE-9C0C-44E9-9148-C0AC65F8FAF5}" srcOrd="3" destOrd="0" presId="urn:microsoft.com/office/officeart/2018/2/layout/IconVerticalSolidList"/>
    <dgm:cxn modelId="{3FF1FF4C-8275-4312-84B8-634FA5E218ED}" type="presParOf" srcId="{8948004C-CBC8-4104-A838-05C64A0FAE87}" destId="{5EFBEB5F-0E21-4659-89E5-EBB96DC0E33C}" srcOrd="3" destOrd="0" presId="urn:microsoft.com/office/officeart/2018/2/layout/IconVerticalSolidList"/>
    <dgm:cxn modelId="{59CC823B-7E9F-47A1-8631-D38913BD3798}" type="presParOf" srcId="{8948004C-CBC8-4104-A838-05C64A0FAE87}" destId="{495F5F67-C1FF-447E-8CFB-23531699AD97}" srcOrd="4" destOrd="0" presId="urn:microsoft.com/office/officeart/2018/2/layout/IconVerticalSolidList"/>
    <dgm:cxn modelId="{E973E9A5-2C9C-4AEA-BF04-5A97DA848241}" type="presParOf" srcId="{495F5F67-C1FF-447E-8CFB-23531699AD97}" destId="{F2511AAE-5D15-4852-8B31-C103161FA21E}" srcOrd="0" destOrd="0" presId="urn:microsoft.com/office/officeart/2018/2/layout/IconVerticalSolidList"/>
    <dgm:cxn modelId="{FC2C4CCF-CAA7-47B4-BA35-6036D6CB4E6F}" type="presParOf" srcId="{495F5F67-C1FF-447E-8CFB-23531699AD97}" destId="{F6AAE938-C0D0-44BA-A279-E3F61628DE33}" srcOrd="1" destOrd="0" presId="urn:microsoft.com/office/officeart/2018/2/layout/IconVerticalSolidList"/>
    <dgm:cxn modelId="{48191E06-694B-44AD-B9E3-F10860EE49E6}" type="presParOf" srcId="{495F5F67-C1FF-447E-8CFB-23531699AD97}" destId="{39E1725A-60F0-48EC-AAF4-CA4FA640B483}" srcOrd="2" destOrd="0" presId="urn:microsoft.com/office/officeart/2018/2/layout/IconVerticalSolidList"/>
    <dgm:cxn modelId="{B540C86E-A9D5-44A9-8816-41B6E2D0F431}" type="presParOf" srcId="{495F5F67-C1FF-447E-8CFB-23531699AD97}" destId="{2BD8F38B-C60D-4C0F-970A-481B57A12C1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59E983-C5FD-4687-B369-E32FFEECC97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BC03C0A-CCDA-400D-8588-E9E54C5C8350}">
      <dgm:prSet/>
      <dgm:spPr/>
      <dgm:t>
        <a:bodyPr/>
        <a:lstStyle/>
        <a:p>
          <a:r>
            <a:rPr lang="en-US"/>
            <a:t>So, can the surrounding venues affect the price of a house? If so, what types of venues have the most affect, both positively and negatively? </a:t>
          </a:r>
        </a:p>
      </dgm:t>
    </dgm:pt>
    <dgm:pt modelId="{7782084B-9EFF-47C1-864E-F58069BCB06C}" type="parTrans" cxnId="{A01CAA0F-BF77-4039-80C1-365F0120AF62}">
      <dgm:prSet/>
      <dgm:spPr/>
      <dgm:t>
        <a:bodyPr/>
        <a:lstStyle/>
        <a:p>
          <a:endParaRPr lang="en-US"/>
        </a:p>
      </dgm:t>
    </dgm:pt>
    <dgm:pt modelId="{531E328F-18FD-4287-8223-F1EA07013A22}" type="sibTrans" cxnId="{A01CAA0F-BF77-4039-80C1-365F0120AF62}">
      <dgm:prSet/>
      <dgm:spPr/>
      <dgm:t>
        <a:bodyPr/>
        <a:lstStyle/>
        <a:p>
          <a:endParaRPr lang="en-US"/>
        </a:p>
      </dgm:t>
    </dgm:pt>
    <dgm:pt modelId="{7091F7C6-B6D2-44A5-B5FE-593025E0CFFA}">
      <dgm:prSet/>
      <dgm:spPr/>
      <dgm:t>
        <a:bodyPr/>
        <a:lstStyle/>
        <a:p>
          <a:r>
            <a:rPr lang="en-US"/>
            <a:t>The target audience for this report are: </a:t>
          </a:r>
        </a:p>
      </dgm:t>
    </dgm:pt>
    <dgm:pt modelId="{6F18678C-937F-4D5B-BC69-E14AA5C14ACE}" type="parTrans" cxnId="{E59CBE22-91D5-4C21-B7F8-1E7AC8DFE450}">
      <dgm:prSet/>
      <dgm:spPr/>
      <dgm:t>
        <a:bodyPr/>
        <a:lstStyle/>
        <a:p>
          <a:endParaRPr lang="en-US"/>
        </a:p>
      </dgm:t>
    </dgm:pt>
    <dgm:pt modelId="{8D66B81E-3D6C-447E-8F0D-8DEEDF643270}" type="sibTrans" cxnId="{E59CBE22-91D5-4C21-B7F8-1E7AC8DFE450}">
      <dgm:prSet/>
      <dgm:spPr/>
      <dgm:t>
        <a:bodyPr/>
        <a:lstStyle/>
        <a:p>
          <a:endParaRPr lang="en-US"/>
        </a:p>
      </dgm:t>
    </dgm:pt>
    <dgm:pt modelId="{902E49C5-8566-4FA9-817C-79CD49406B5A}">
      <dgm:prSet/>
      <dgm:spPr/>
      <dgm:t>
        <a:bodyPr/>
        <a:lstStyle/>
        <a:p>
          <a:r>
            <a:rPr lang="en-US"/>
            <a:t>- Potential buyers who can roughly estimate the value of a house based on the surrounding venues and the average price.</a:t>
          </a:r>
        </a:p>
      </dgm:t>
    </dgm:pt>
    <dgm:pt modelId="{1FA0A2BC-B19A-4F2F-8E96-388E2BB78994}" type="parTrans" cxnId="{EDD6656A-E0D5-4ACA-81B0-201ECF53C223}">
      <dgm:prSet/>
      <dgm:spPr/>
      <dgm:t>
        <a:bodyPr/>
        <a:lstStyle/>
        <a:p>
          <a:endParaRPr lang="en-US"/>
        </a:p>
      </dgm:t>
    </dgm:pt>
    <dgm:pt modelId="{2276FCE9-9002-4858-80ED-9D6125212D0D}" type="sibTrans" cxnId="{EDD6656A-E0D5-4ACA-81B0-201ECF53C223}">
      <dgm:prSet/>
      <dgm:spPr/>
      <dgm:t>
        <a:bodyPr/>
        <a:lstStyle/>
        <a:p>
          <a:endParaRPr lang="en-US"/>
        </a:p>
      </dgm:t>
    </dgm:pt>
    <dgm:pt modelId="{C6FBB49C-53D2-4857-85DF-63F6E15CA025}">
      <dgm:prSet/>
      <dgm:spPr/>
      <dgm:t>
        <a:bodyPr/>
        <a:lstStyle/>
        <a:p>
          <a:r>
            <a:rPr lang="en-US"/>
            <a:t>- Real estate makers and planners who can decide what kind of venues to put around their products to maximize selling price. </a:t>
          </a:r>
        </a:p>
      </dgm:t>
    </dgm:pt>
    <dgm:pt modelId="{C3653838-813C-4E20-B682-CFE725A95B79}" type="parTrans" cxnId="{FBD05E62-3747-48B8-B977-D5FB188703BC}">
      <dgm:prSet/>
      <dgm:spPr/>
      <dgm:t>
        <a:bodyPr/>
        <a:lstStyle/>
        <a:p>
          <a:endParaRPr lang="en-US"/>
        </a:p>
      </dgm:t>
    </dgm:pt>
    <dgm:pt modelId="{B0F7A98D-2727-4C3D-8320-F9488F6B1F8F}" type="sibTrans" cxnId="{FBD05E62-3747-48B8-B977-D5FB188703BC}">
      <dgm:prSet/>
      <dgm:spPr/>
      <dgm:t>
        <a:bodyPr/>
        <a:lstStyle/>
        <a:p>
          <a:endParaRPr lang="en-US"/>
        </a:p>
      </dgm:t>
    </dgm:pt>
    <dgm:pt modelId="{ADCD7146-BB71-407F-B71B-B6E027C03C88}">
      <dgm:prSet/>
      <dgm:spPr/>
      <dgm:t>
        <a:bodyPr/>
        <a:lstStyle/>
        <a:p>
          <a:r>
            <a:rPr lang="en-US"/>
            <a:t>- Houses sellers who can optimize their advertisements. </a:t>
          </a:r>
        </a:p>
      </dgm:t>
    </dgm:pt>
    <dgm:pt modelId="{81413AC8-C4DD-4E4B-8AFF-93DE6F6B58E3}" type="parTrans" cxnId="{D1D3D0BA-F10A-485B-97BD-CC8C89C06A9C}">
      <dgm:prSet/>
      <dgm:spPr/>
      <dgm:t>
        <a:bodyPr/>
        <a:lstStyle/>
        <a:p>
          <a:endParaRPr lang="en-US"/>
        </a:p>
      </dgm:t>
    </dgm:pt>
    <dgm:pt modelId="{49399C23-7FC6-454E-A70A-978B446BD005}" type="sibTrans" cxnId="{D1D3D0BA-F10A-485B-97BD-CC8C89C06A9C}">
      <dgm:prSet/>
      <dgm:spPr/>
      <dgm:t>
        <a:bodyPr/>
        <a:lstStyle/>
        <a:p>
          <a:endParaRPr lang="en-US"/>
        </a:p>
      </dgm:t>
    </dgm:pt>
    <dgm:pt modelId="{0626BE33-BFA6-4A65-87CD-FAF37BD6AD8E}">
      <dgm:prSet/>
      <dgm:spPr/>
      <dgm:t>
        <a:bodyPr/>
        <a:lstStyle/>
        <a:p>
          <a:r>
            <a:rPr lang="en-US"/>
            <a:t>- And of course, to this course’s instructors and learners who will grade this project. Or to anyone who catch this shared on the social media showing that I can use Python data science tools. </a:t>
          </a:r>
        </a:p>
      </dgm:t>
    </dgm:pt>
    <dgm:pt modelId="{63DF96C4-EA0B-4AFB-870E-601FE0EA8429}" type="parTrans" cxnId="{8FF1FE7A-C0F4-4480-99C3-9537522DE818}">
      <dgm:prSet/>
      <dgm:spPr/>
      <dgm:t>
        <a:bodyPr/>
        <a:lstStyle/>
        <a:p>
          <a:endParaRPr lang="en-US"/>
        </a:p>
      </dgm:t>
    </dgm:pt>
    <dgm:pt modelId="{42A5F464-D293-4A5D-9DCE-E0FFABE13B69}" type="sibTrans" cxnId="{8FF1FE7A-C0F4-4480-99C3-9537522DE818}">
      <dgm:prSet/>
      <dgm:spPr/>
      <dgm:t>
        <a:bodyPr/>
        <a:lstStyle/>
        <a:p>
          <a:endParaRPr lang="en-US"/>
        </a:p>
      </dgm:t>
    </dgm:pt>
    <dgm:pt modelId="{409B0962-003B-43BF-8B5A-E1917F70CAE9}" type="pres">
      <dgm:prSet presAssocID="{0E59E983-C5FD-4687-B369-E32FFEECC97E}" presName="root" presStyleCnt="0">
        <dgm:presLayoutVars>
          <dgm:dir/>
          <dgm:resizeHandles val="exact"/>
        </dgm:presLayoutVars>
      </dgm:prSet>
      <dgm:spPr/>
    </dgm:pt>
    <dgm:pt modelId="{098FC4C6-FBCB-4716-BC6E-D86DB1A6B1C5}" type="pres">
      <dgm:prSet presAssocID="{0E59E983-C5FD-4687-B369-E32FFEECC97E}" presName="container" presStyleCnt="0">
        <dgm:presLayoutVars>
          <dgm:dir/>
          <dgm:resizeHandles val="exact"/>
        </dgm:presLayoutVars>
      </dgm:prSet>
      <dgm:spPr/>
    </dgm:pt>
    <dgm:pt modelId="{F68834A4-A25E-4D63-AD51-51526F008DD8}" type="pres">
      <dgm:prSet presAssocID="{BBC03C0A-CCDA-400D-8588-E9E54C5C8350}" presName="compNode" presStyleCnt="0"/>
      <dgm:spPr/>
    </dgm:pt>
    <dgm:pt modelId="{E7AF7605-9591-48F5-B0FC-3C18F125BBA6}" type="pres">
      <dgm:prSet presAssocID="{BBC03C0A-CCDA-400D-8588-E9E54C5C8350}" presName="iconBgRect" presStyleLbl="bgShp" presStyleIdx="0" presStyleCnt="6"/>
      <dgm:spPr/>
    </dgm:pt>
    <dgm:pt modelId="{9A51D805-24BF-45E6-84C3-5B9AB84BE115}" type="pres">
      <dgm:prSet presAssocID="{BBC03C0A-CCDA-400D-8588-E9E54C5C835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932181BB-CE68-4025-AE98-DDEF9D9F2F38}" type="pres">
      <dgm:prSet presAssocID="{BBC03C0A-CCDA-400D-8588-E9E54C5C8350}" presName="spaceRect" presStyleCnt="0"/>
      <dgm:spPr/>
    </dgm:pt>
    <dgm:pt modelId="{DE41286F-C5E3-4F44-9A0D-6290D230F544}" type="pres">
      <dgm:prSet presAssocID="{BBC03C0A-CCDA-400D-8588-E9E54C5C8350}" presName="textRect" presStyleLbl="revTx" presStyleIdx="0" presStyleCnt="6">
        <dgm:presLayoutVars>
          <dgm:chMax val="1"/>
          <dgm:chPref val="1"/>
        </dgm:presLayoutVars>
      </dgm:prSet>
      <dgm:spPr/>
    </dgm:pt>
    <dgm:pt modelId="{3547948C-4B95-4A5E-B9BF-248529FB5D45}" type="pres">
      <dgm:prSet presAssocID="{531E328F-18FD-4287-8223-F1EA07013A22}" presName="sibTrans" presStyleLbl="sibTrans2D1" presStyleIdx="0" presStyleCnt="0"/>
      <dgm:spPr/>
    </dgm:pt>
    <dgm:pt modelId="{615A540B-CC1B-44E8-A013-338DE9D4E125}" type="pres">
      <dgm:prSet presAssocID="{7091F7C6-B6D2-44A5-B5FE-593025E0CFFA}" presName="compNode" presStyleCnt="0"/>
      <dgm:spPr/>
    </dgm:pt>
    <dgm:pt modelId="{61790706-A1B9-4B97-83AF-FEA3EF3B706A}" type="pres">
      <dgm:prSet presAssocID="{7091F7C6-B6D2-44A5-B5FE-593025E0CFFA}" presName="iconBgRect" presStyleLbl="bgShp" presStyleIdx="1" presStyleCnt="6"/>
      <dgm:spPr/>
    </dgm:pt>
    <dgm:pt modelId="{7E8CBBB3-D1B1-4682-9126-9CCD6837471B}" type="pres">
      <dgm:prSet presAssocID="{7091F7C6-B6D2-44A5-B5FE-593025E0CFF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652BAD8D-CD5D-4D70-85C1-C413337F432F}" type="pres">
      <dgm:prSet presAssocID="{7091F7C6-B6D2-44A5-B5FE-593025E0CFFA}" presName="spaceRect" presStyleCnt="0"/>
      <dgm:spPr/>
    </dgm:pt>
    <dgm:pt modelId="{4EA134FF-84B8-4C2C-9AC8-868F5723686D}" type="pres">
      <dgm:prSet presAssocID="{7091F7C6-B6D2-44A5-B5FE-593025E0CFFA}" presName="textRect" presStyleLbl="revTx" presStyleIdx="1" presStyleCnt="6">
        <dgm:presLayoutVars>
          <dgm:chMax val="1"/>
          <dgm:chPref val="1"/>
        </dgm:presLayoutVars>
      </dgm:prSet>
      <dgm:spPr/>
    </dgm:pt>
    <dgm:pt modelId="{1FAEDF25-BFFD-43D1-9B7F-B4C36ADF714E}" type="pres">
      <dgm:prSet presAssocID="{8D66B81E-3D6C-447E-8F0D-8DEEDF643270}" presName="sibTrans" presStyleLbl="sibTrans2D1" presStyleIdx="0" presStyleCnt="0"/>
      <dgm:spPr/>
    </dgm:pt>
    <dgm:pt modelId="{EF299AEF-1A5B-4408-99EA-2EC03C29313A}" type="pres">
      <dgm:prSet presAssocID="{902E49C5-8566-4FA9-817C-79CD49406B5A}" presName="compNode" presStyleCnt="0"/>
      <dgm:spPr/>
    </dgm:pt>
    <dgm:pt modelId="{5CB8E1D3-2538-49B4-B23B-936A3745C93A}" type="pres">
      <dgm:prSet presAssocID="{902E49C5-8566-4FA9-817C-79CD49406B5A}" presName="iconBgRect" presStyleLbl="bgShp" presStyleIdx="2" presStyleCnt="6"/>
      <dgm:spPr/>
    </dgm:pt>
    <dgm:pt modelId="{F83DBE5D-F2DC-4312-B0CA-F5771EF41C8C}" type="pres">
      <dgm:prSet presAssocID="{902E49C5-8566-4FA9-817C-79CD49406B5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B776B471-256C-4E54-8D41-69354A1EF821}" type="pres">
      <dgm:prSet presAssocID="{902E49C5-8566-4FA9-817C-79CD49406B5A}" presName="spaceRect" presStyleCnt="0"/>
      <dgm:spPr/>
    </dgm:pt>
    <dgm:pt modelId="{5B193C45-892B-47A3-A14C-C3FB9C73933A}" type="pres">
      <dgm:prSet presAssocID="{902E49C5-8566-4FA9-817C-79CD49406B5A}" presName="textRect" presStyleLbl="revTx" presStyleIdx="2" presStyleCnt="6">
        <dgm:presLayoutVars>
          <dgm:chMax val="1"/>
          <dgm:chPref val="1"/>
        </dgm:presLayoutVars>
      </dgm:prSet>
      <dgm:spPr/>
    </dgm:pt>
    <dgm:pt modelId="{22A4BBFC-87C8-4700-8926-E872F5FDCC3C}" type="pres">
      <dgm:prSet presAssocID="{2276FCE9-9002-4858-80ED-9D6125212D0D}" presName="sibTrans" presStyleLbl="sibTrans2D1" presStyleIdx="0" presStyleCnt="0"/>
      <dgm:spPr/>
    </dgm:pt>
    <dgm:pt modelId="{7A768E7A-BB8F-448E-AFBD-209453DDA450}" type="pres">
      <dgm:prSet presAssocID="{C6FBB49C-53D2-4857-85DF-63F6E15CA025}" presName="compNode" presStyleCnt="0"/>
      <dgm:spPr/>
    </dgm:pt>
    <dgm:pt modelId="{04BD424C-DD89-43A8-8E72-D49D26110365}" type="pres">
      <dgm:prSet presAssocID="{C6FBB49C-53D2-4857-85DF-63F6E15CA025}" presName="iconBgRect" presStyleLbl="bgShp" presStyleIdx="3" presStyleCnt="6"/>
      <dgm:spPr/>
    </dgm:pt>
    <dgm:pt modelId="{3940ED4A-39A3-424C-B240-243AE2F593A7}" type="pres">
      <dgm:prSet presAssocID="{C6FBB49C-53D2-4857-85DF-63F6E15CA02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BB8F2AE9-1E82-47CD-9591-668D57B735BC}" type="pres">
      <dgm:prSet presAssocID="{C6FBB49C-53D2-4857-85DF-63F6E15CA025}" presName="spaceRect" presStyleCnt="0"/>
      <dgm:spPr/>
    </dgm:pt>
    <dgm:pt modelId="{41E14B87-12E3-4030-9C65-7E0A00875AAA}" type="pres">
      <dgm:prSet presAssocID="{C6FBB49C-53D2-4857-85DF-63F6E15CA025}" presName="textRect" presStyleLbl="revTx" presStyleIdx="3" presStyleCnt="6">
        <dgm:presLayoutVars>
          <dgm:chMax val="1"/>
          <dgm:chPref val="1"/>
        </dgm:presLayoutVars>
      </dgm:prSet>
      <dgm:spPr/>
    </dgm:pt>
    <dgm:pt modelId="{37615E13-9830-47A1-A6C2-20E9707D5DA6}" type="pres">
      <dgm:prSet presAssocID="{B0F7A98D-2727-4C3D-8320-F9488F6B1F8F}" presName="sibTrans" presStyleLbl="sibTrans2D1" presStyleIdx="0" presStyleCnt="0"/>
      <dgm:spPr/>
    </dgm:pt>
    <dgm:pt modelId="{C1CC6CD2-C01C-412B-B12F-0D43726F5258}" type="pres">
      <dgm:prSet presAssocID="{ADCD7146-BB71-407F-B71B-B6E027C03C88}" presName="compNode" presStyleCnt="0"/>
      <dgm:spPr/>
    </dgm:pt>
    <dgm:pt modelId="{A165C071-8FA2-4381-A8DE-8825D2B7FDAB}" type="pres">
      <dgm:prSet presAssocID="{ADCD7146-BB71-407F-B71B-B6E027C03C88}" presName="iconBgRect" presStyleLbl="bgShp" presStyleIdx="4" presStyleCnt="6"/>
      <dgm:spPr/>
    </dgm:pt>
    <dgm:pt modelId="{F8ECA9A5-3757-4BDC-9A13-0A6A522B5226}" type="pres">
      <dgm:prSet presAssocID="{ADCD7146-BB71-407F-B71B-B6E027C03C8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vertising"/>
        </a:ext>
      </dgm:extLst>
    </dgm:pt>
    <dgm:pt modelId="{D41846F7-1F83-4F9E-A8CE-A30F3699418D}" type="pres">
      <dgm:prSet presAssocID="{ADCD7146-BB71-407F-B71B-B6E027C03C88}" presName="spaceRect" presStyleCnt="0"/>
      <dgm:spPr/>
    </dgm:pt>
    <dgm:pt modelId="{02B543BB-DCAF-4F89-9BDA-18F59DCBF26E}" type="pres">
      <dgm:prSet presAssocID="{ADCD7146-BB71-407F-B71B-B6E027C03C88}" presName="textRect" presStyleLbl="revTx" presStyleIdx="4" presStyleCnt="6">
        <dgm:presLayoutVars>
          <dgm:chMax val="1"/>
          <dgm:chPref val="1"/>
        </dgm:presLayoutVars>
      </dgm:prSet>
      <dgm:spPr/>
    </dgm:pt>
    <dgm:pt modelId="{0BB4E87C-B6B9-400E-8E85-6D799E4D63D2}" type="pres">
      <dgm:prSet presAssocID="{49399C23-7FC6-454E-A70A-978B446BD005}" presName="sibTrans" presStyleLbl="sibTrans2D1" presStyleIdx="0" presStyleCnt="0"/>
      <dgm:spPr/>
    </dgm:pt>
    <dgm:pt modelId="{9CB8E5D1-C86F-4FDB-88E6-E331AE3A2130}" type="pres">
      <dgm:prSet presAssocID="{0626BE33-BFA6-4A65-87CD-FAF37BD6AD8E}" presName="compNode" presStyleCnt="0"/>
      <dgm:spPr/>
    </dgm:pt>
    <dgm:pt modelId="{5D112EFF-4757-4898-ACD4-B92B3C8054E3}" type="pres">
      <dgm:prSet presAssocID="{0626BE33-BFA6-4A65-87CD-FAF37BD6AD8E}" presName="iconBgRect" presStyleLbl="bgShp" presStyleIdx="5" presStyleCnt="6"/>
      <dgm:spPr/>
    </dgm:pt>
    <dgm:pt modelId="{2DD65976-EF5E-4F4E-B5B8-9D617A7E1A8D}" type="pres">
      <dgm:prSet presAssocID="{0626BE33-BFA6-4A65-87CD-FAF37BD6AD8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ssroom"/>
        </a:ext>
      </dgm:extLst>
    </dgm:pt>
    <dgm:pt modelId="{B9953B10-71AB-4D74-B12E-9D56FAD41CF6}" type="pres">
      <dgm:prSet presAssocID="{0626BE33-BFA6-4A65-87CD-FAF37BD6AD8E}" presName="spaceRect" presStyleCnt="0"/>
      <dgm:spPr/>
    </dgm:pt>
    <dgm:pt modelId="{E66C6784-43AE-41A9-8B4B-9D40F675DD64}" type="pres">
      <dgm:prSet presAssocID="{0626BE33-BFA6-4A65-87CD-FAF37BD6AD8E}" presName="textRect" presStyleLbl="revTx" presStyleIdx="5" presStyleCnt="6">
        <dgm:presLayoutVars>
          <dgm:chMax val="1"/>
          <dgm:chPref val="1"/>
        </dgm:presLayoutVars>
      </dgm:prSet>
      <dgm:spPr/>
    </dgm:pt>
  </dgm:ptLst>
  <dgm:cxnLst>
    <dgm:cxn modelId="{A01CAA0F-BF77-4039-80C1-365F0120AF62}" srcId="{0E59E983-C5FD-4687-B369-E32FFEECC97E}" destId="{BBC03C0A-CCDA-400D-8588-E9E54C5C8350}" srcOrd="0" destOrd="0" parTransId="{7782084B-9EFF-47C1-864E-F58069BCB06C}" sibTransId="{531E328F-18FD-4287-8223-F1EA07013A22}"/>
    <dgm:cxn modelId="{E59CBE22-91D5-4C21-B7F8-1E7AC8DFE450}" srcId="{0E59E983-C5FD-4687-B369-E32FFEECC97E}" destId="{7091F7C6-B6D2-44A5-B5FE-593025E0CFFA}" srcOrd="1" destOrd="0" parTransId="{6F18678C-937F-4D5B-BC69-E14AA5C14ACE}" sibTransId="{8D66B81E-3D6C-447E-8F0D-8DEEDF643270}"/>
    <dgm:cxn modelId="{234D7925-3B74-4760-AE00-929F0C5B400F}" type="presOf" srcId="{0626BE33-BFA6-4A65-87CD-FAF37BD6AD8E}" destId="{E66C6784-43AE-41A9-8B4B-9D40F675DD64}" srcOrd="0" destOrd="0" presId="urn:microsoft.com/office/officeart/2018/2/layout/IconCircleList"/>
    <dgm:cxn modelId="{D8EBC22A-606A-4B1F-9E78-217AFF699177}" type="presOf" srcId="{BBC03C0A-CCDA-400D-8588-E9E54C5C8350}" destId="{DE41286F-C5E3-4F44-9A0D-6290D230F544}" srcOrd="0" destOrd="0" presId="urn:microsoft.com/office/officeart/2018/2/layout/IconCircleList"/>
    <dgm:cxn modelId="{BCD4523D-77F1-403C-8C6B-47FC9764E3C9}" type="presOf" srcId="{902E49C5-8566-4FA9-817C-79CD49406B5A}" destId="{5B193C45-892B-47A3-A14C-C3FB9C73933A}" srcOrd="0" destOrd="0" presId="urn:microsoft.com/office/officeart/2018/2/layout/IconCircleList"/>
    <dgm:cxn modelId="{FBD05E62-3747-48B8-B977-D5FB188703BC}" srcId="{0E59E983-C5FD-4687-B369-E32FFEECC97E}" destId="{C6FBB49C-53D2-4857-85DF-63F6E15CA025}" srcOrd="3" destOrd="0" parTransId="{C3653838-813C-4E20-B682-CFE725A95B79}" sibTransId="{B0F7A98D-2727-4C3D-8320-F9488F6B1F8F}"/>
    <dgm:cxn modelId="{EDD6656A-E0D5-4ACA-81B0-201ECF53C223}" srcId="{0E59E983-C5FD-4687-B369-E32FFEECC97E}" destId="{902E49C5-8566-4FA9-817C-79CD49406B5A}" srcOrd="2" destOrd="0" parTransId="{1FA0A2BC-B19A-4F2F-8E96-388E2BB78994}" sibTransId="{2276FCE9-9002-4858-80ED-9D6125212D0D}"/>
    <dgm:cxn modelId="{1155126D-C969-4159-89B6-CE96B527E54A}" type="presOf" srcId="{8D66B81E-3D6C-447E-8F0D-8DEEDF643270}" destId="{1FAEDF25-BFFD-43D1-9B7F-B4C36ADF714E}" srcOrd="0" destOrd="0" presId="urn:microsoft.com/office/officeart/2018/2/layout/IconCircleList"/>
    <dgm:cxn modelId="{3D1F5E6D-0E06-4546-A4EE-CE62D16A489B}" type="presOf" srcId="{531E328F-18FD-4287-8223-F1EA07013A22}" destId="{3547948C-4B95-4A5E-B9BF-248529FB5D45}" srcOrd="0" destOrd="0" presId="urn:microsoft.com/office/officeart/2018/2/layout/IconCircleList"/>
    <dgm:cxn modelId="{23EED852-5C1D-40FC-8E6E-62615EB5CC57}" type="presOf" srcId="{ADCD7146-BB71-407F-B71B-B6E027C03C88}" destId="{02B543BB-DCAF-4F89-9BDA-18F59DCBF26E}" srcOrd="0" destOrd="0" presId="urn:microsoft.com/office/officeart/2018/2/layout/IconCircleList"/>
    <dgm:cxn modelId="{8B2D6856-6B0E-4F1C-99C4-29100E8B7199}" type="presOf" srcId="{B0F7A98D-2727-4C3D-8320-F9488F6B1F8F}" destId="{37615E13-9830-47A1-A6C2-20E9707D5DA6}" srcOrd="0" destOrd="0" presId="urn:microsoft.com/office/officeart/2018/2/layout/IconCircleList"/>
    <dgm:cxn modelId="{3157DB76-F98D-4CA7-908D-8AAB3C4DD4EB}" type="presOf" srcId="{C6FBB49C-53D2-4857-85DF-63F6E15CA025}" destId="{41E14B87-12E3-4030-9C65-7E0A00875AAA}" srcOrd="0" destOrd="0" presId="urn:microsoft.com/office/officeart/2018/2/layout/IconCircleList"/>
    <dgm:cxn modelId="{8FF1FE7A-C0F4-4480-99C3-9537522DE818}" srcId="{0E59E983-C5FD-4687-B369-E32FFEECC97E}" destId="{0626BE33-BFA6-4A65-87CD-FAF37BD6AD8E}" srcOrd="5" destOrd="0" parTransId="{63DF96C4-EA0B-4AFB-870E-601FE0EA8429}" sibTransId="{42A5F464-D293-4A5D-9DCE-E0FFABE13B69}"/>
    <dgm:cxn modelId="{D62C8F85-C364-426A-A6FC-8F76179B62B1}" type="presOf" srcId="{0E59E983-C5FD-4687-B369-E32FFEECC97E}" destId="{409B0962-003B-43BF-8B5A-E1917F70CAE9}" srcOrd="0" destOrd="0" presId="urn:microsoft.com/office/officeart/2018/2/layout/IconCircleList"/>
    <dgm:cxn modelId="{44C98BAB-0B79-4B92-82C2-22A92C18F77C}" type="presOf" srcId="{49399C23-7FC6-454E-A70A-978B446BD005}" destId="{0BB4E87C-B6B9-400E-8E85-6D799E4D63D2}" srcOrd="0" destOrd="0" presId="urn:microsoft.com/office/officeart/2018/2/layout/IconCircleList"/>
    <dgm:cxn modelId="{D1D3D0BA-F10A-485B-97BD-CC8C89C06A9C}" srcId="{0E59E983-C5FD-4687-B369-E32FFEECC97E}" destId="{ADCD7146-BB71-407F-B71B-B6E027C03C88}" srcOrd="4" destOrd="0" parTransId="{81413AC8-C4DD-4E4B-8AFF-93DE6F6B58E3}" sibTransId="{49399C23-7FC6-454E-A70A-978B446BD005}"/>
    <dgm:cxn modelId="{6A7C79E2-ED00-4EDD-BC1F-0E5ED2087DAF}" type="presOf" srcId="{2276FCE9-9002-4858-80ED-9D6125212D0D}" destId="{22A4BBFC-87C8-4700-8926-E872F5FDCC3C}" srcOrd="0" destOrd="0" presId="urn:microsoft.com/office/officeart/2018/2/layout/IconCircleList"/>
    <dgm:cxn modelId="{F662D5F7-FCA2-4C6F-865A-83F0993A8BDC}" type="presOf" srcId="{7091F7C6-B6D2-44A5-B5FE-593025E0CFFA}" destId="{4EA134FF-84B8-4C2C-9AC8-868F5723686D}" srcOrd="0" destOrd="0" presId="urn:microsoft.com/office/officeart/2018/2/layout/IconCircleList"/>
    <dgm:cxn modelId="{1831448E-8637-4733-8974-F58B86AFB4DF}" type="presParOf" srcId="{409B0962-003B-43BF-8B5A-E1917F70CAE9}" destId="{098FC4C6-FBCB-4716-BC6E-D86DB1A6B1C5}" srcOrd="0" destOrd="0" presId="urn:microsoft.com/office/officeart/2018/2/layout/IconCircleList"/>
    <dgm:cxn modelId="{39C6877C-4643-4605-8801-F8546041DDFC}" type="presParOf" srcId="{098FC4C6-FBCB-4716-BC6E-D86DB1A6B1C5}" destId="{F68834A4-A25E-4D63-AD51-51526F008DD8}" srcOrd="0" destOrd="0" presId="urn:microsoft.com/office/officeart/2018/2/layout/IconCircleList"/>
    <dgm:cxn modelId="{2195E04E-EF63-4604-9023-8E2137A94662}" type="presParOf" srcId="{F68834A4-A25E-4D63-AD51-51526F008DD8}" destId="{E7AF7605-9591-48F5-B0FC-3C18F125BBA6}" srcOrd="0" destOrd="0" presId="urn:microsoft.com/office/officeart/2018/2/layout/IconCircleList"/>
    <dgm:cxn modelId="{57174A64-CB13-4821-887A-E6C61E1B6EE4}" type="presParOf" srcId="{F68834A4-A25E-4D63-AD51-51526F008DD8}" destId="{9A51D805-24BF-45E6-84C3-5B9AB84BE115}" srcOrd="1" destOrd="0" presId="urn:microsoft.com/office/officeart/2018/2/layout/IconCircleList"/>
    <dgm:cxn modelId="{F7FD6192-EED9-417B-9091-F28618C48BC5}" type="presParOf" srcId="{F68834A4-A25E-4D63-AD51-51526F008DD8}" destId="{932181BB-CE68-4025-AE98-DDEF9D9F2F38}" srcOrd="2" destOrd="0" presId="urn:microsoft.com/office/officeart/2018/2/layout/IconCircleList"/>
    <dgm:cxn modelId="{66563988-0628-47E0-A955-CF3E4DCAFE47}" type="presParOf" srcId="{F68834A4-A25E-4D63-AD51-51526F008DD8}" destId="{DE41286F-C5E3-4F44-9A0D-6290D230F544}" srcOrd="3" destOrd="0" presId="urn:microsoft.com/office/officeart/2018/2/layout/IconCircleList"/>
    <dgm:cxn modelId="{7F689E59-5256-4ED0-A1B5-B350AC348698}" type="presParOf" srcId="{098FC4C6-FBCB-4716-BC6E-D86DB1A6B1C5}" destId="{3547948C-4B95-4A5E-B9BF-248529FB5D45}" srcOrd="1" destOrd="0" presId="urn:microsoft.com/office/officeart/2018/2/layout/IconCircleList"/>
    <dgm:cxn modelId="{3ACE9EB1-BF5C-4DA0-97C7-F45F64CA740F}" type="presParOf" srcId="{098FC4C6-FBCB-4716-BC6E-D86DB1A6B1C5}" destId="{615A540B-CC1B-44E8-A013-338DE9D4E125}" srcOrd="2" destOrd="0" presId="urn:microsoft.com/office/officeart/2018/2/layout/IconCircleList"/>
    <dgm:cxn modelId="{04CB9FCC-3ECC-401E-9082-A3510DD581EA}" type="presParOf" srcId="{615A540B-CC1B-44E8-A013-338DE9D4E125}" destId="{61790706-A1B9-4B97-83AF-FEA3EF3B706A}" srcOrd="0" destOrd="0" presId="urn:microsoft.com/office/officeart/2018/2/layout/IconCircleList"/>
    <dgm:cxn modelId="{6E8BE343-2EF1-4A0A-B1D6-6673DC63A633}" type="presParOf" srcId="{615A540B-CC1B-44E8-A013-338DE9D4E125}" destId="{7E8CBBB3-D1B1-4682-9126-9CCD6837471B}" srcOrd="1" destOrd="0" presId="urn:microsoft.com/office/officeart/2018/2/layout/IconCircleList"/>
    <dgm:cxn modelId="{3167A445-DA46-4C90-A0AA-42FD7EFF7E20}" type="presParOf" srcId="{615A540B-CC1B-44E8-A013-338DE9D4E125}" destId="{652BAD8D-CD5D-4D70-85C1-C413337F432F}" srcOrd="2" destOrd="0" presId="urn:microsoft.com/office/officeart/2018/2/layout/IconCircleList"/>
    <dgm:cxn modelId="{92F0B611-87EB-4199-A1C7-6BE1871B78F8}" type="presParOf" srcId="{615A540B-CC1B-44E8-A013-338DE9D4E125}" destId="{4EA134FF-84B8-4C2C-9AC8-868F5723686D}" srcOrd="3" destOrd="0" presId="urn:microsoft.com/office/officeart/2018/2/layout/IconCircleList"/>
    <dgm:cxn modelId="{43C44469-3E82-4658-A04E-30F7656EA57F}" type="presParOf" srcId="{098FC4C6-FBCB-4716-BC6E-D86DB1A6B1C5}" destId="{1FAEDF25-BFFD-43D1-9B7F-B4C36ADF714E}" srcOrd="3" destOrd="0" presId="urn:microsoft.com/office/officeart/2018/2/layout/IconCircleList"/>
    <dgm:cxn modelId="{5BC5CB9D-14B3-40DF-8F3D-EB282B52A11E}" type="presParOf" srcId="{098FC4C6-FBCB-4716-BC6E-D86DB1A6B1C5}" destId="{EF299AEF-1A5B-4408-99EA-2EC03C29313A}" srcOrd="4" destOrd="0" presId="urn:microsoft.com/office/officeart/2018/2/layout/IconCircleList"/>
    <dgm:cxn modelId="{7455674B-72B3-42F8-9C00-4878D05855E4}" type="presParOf" srcId="{EF299AEF-1A5B-4408-99EA-2EC03C29313A}" destId="{5CB8E1D3-2538-49B4-B23B-936A3745C93A}" srcOrd="0" destOrd="0" presId="urn:microsoft.com/office/officeart/2018/2/layout/IconCircleList"/>
    <dgm:cxn modelId="{97A829E4-DD42-44B5-BE5A-1730BC51A172}" type="presParOf" srcId="{EF299AEF-1A5B-4408-99EA-2EC03C29313A}" destId="{F83DBE5D-F2DC-4312-B0CA-F5771EF41C8C}" srcOrd="1" destOrd="0" presId="urn:microsoft.com/office/officeart/2018/2/layout/IconCircleList"/>
    <dgm:cxn modelId="{8F214D4B-1D13-4B64-846E-8B6F539214A4}" type="presParOf" srcId="{EF299AEF-1A5B-4408-99EA-2EC03C29313A}" destId="{B776B471-256C-4E54-8D41-69354A1EF821}" srcOrd="2" destOrd="0" presId="urn:microsoft.com/office/officeart/2018/2/layout/IconCircleList"/>
    <dgm:cxn modelId="{9DF0189C-7B20-4BF1-ACEA-2D4C18B12DC8}" type="presParOf" srcId="{EF299AEF-1A5B-4408-99EA-2EC03C29313A}" destId="{5B193C45-892B-47A3-A14C-C3FB9C73933A}" srcOrd="3" destOrd="0" presId="urn:microsoft.com/office/officeart/2018/2/layout/IconCircleList"/>
    <dgm:cxn modelId="{D45B6F14-49F9-41F0-9E30-484A085A34C6}" type="presParOf" srcId="{098FC4C6-FBCB-4716-BC6E-D86DB1A6B1C5}" destId="{22A4BBFC-87C8-4700-8926-E872F5FDCC3C}" srcOrd="5" destOrd="0" presId="urn:microsoft.com/office/officeart/2018/2/layout/IconCircleList"/>
    <dgm:cxn modelId="{12666738-9C36-49D2-A4CE-9D5B08B8E612}" type="presParOf" srcId="{098FC4C6-FBCB-4716-BC6E-D86DB1A6B1C5}" destId="{7A768E7A-BB8F-448E-AFBD-209453DDA450}" srcOrd="6" destOrd="0" presId="urn:microsoft.com/office/officeart/2018/2/layout/IconCircleList"/>
    <dgm:cxn modelId="{10D71EB3-FE05-43A9-B3B3-03823C09362A}" type="presParOf" srcId="{7A768E7A-BB8F-448E-AFBD-209453DDA450}" destId="{04BD424C-DD89-43A8-8E72-D49D26110365}" srcOrd="0" destOrd="0" presId="urn:microsoft.com/office/officeart/2018/2/layout/IconCircleList"/>
    <dgm:cxn modelId="{C0208ECC-362A-48F2-A8B6-4DECE8775430}" type="presParOf" srcId="{7A768E7A-BB8F-448E-AFBD-209453DDA450}" destId="{3940ED4A-39A3-424C-B240-243AE2F593A7}" srcOrd="1" destOrd="0" presId="urn:microsoft.com/office/officeart/2018/2/layout/IconCircleList"/>
    <dgm:cxn modelId="{DE6EB5C5-FB74-462C-9864-0311EFF47304}" type="presParOf" srcId="{7A768E7A-BB8F-448E-AFBD-209453DDA450}" destId="{BB8F2AE9-1E82-47CD-9591-668D57B735BC}" srcOrd="2" destOrd="0" presId="urn:microsoft.com/office/officeart/2018/2/layout/IconCircleList"/>
    <dgm:cxn modelId="{F1B1435A-7235-4A48-9D09-56D28977B941}" type="presParOf" srcId="{7A768E7A-BB8F-448E-AFBD-209453DDA450}" destId="{41E14B87-12E3-4030-9C65-7E0A00875AAA}" srcOrd="3" destOrd="0" presId="urn:microsoft.com/office/officeart/2018/2/layout/IconCircleList"/>
    <dgm:cxn modelId="{A5880E89-929F-4985-ABE0-711371E327E9}" type="presParOf" srcId="{098FC4C6-FBCB-4716-BC6E-D86DB1A6B1C5}" destId="{37615E13-9830-47A1-A6C2-20E9707D5DA6}" srcOrd="7" destOrd="0" presId="urn:microsoft.com/office/officeart/2018/2/layout/IconCircleList"/>
    <dgm:cxn modelId="{19BA3CD8-D866-4FEB-94C4-6C58D4F84CBB}" type="presParOf" srcId="{098FC4C6-FBCB-4716-BC6E-D86DB1A6B1C5}" destId="{C1CC6CD2-C01C-412B-B12F-0D43726F5258}" srcOrd="8" destOrd="0" presId="urn:microsoft.com/office/officeart/2018/2/layout/IconCircleList"/>
    <dgm:cxn modelId="{7A443446-F84D-4BB7-A07C-BB2721FC9FA6}" type="presParOf" srcId="{C1CC6CD2-C01C-412B-B12F-0D43726F5258}" destId="{A165C071-8FA2-4381-A8DE-8825D2B7FDAB}" srcOrd="0" destOrd="0" presId="urn:microsoft.com/office/officeart/2018/2/layout/IconCircleList"/>
    <dgm:cxn modelId="{6D0891CE-265E-4BD1-951C-58D049EB1777}" type="presParOf" srcId="{C1CC6CD2-C01C-412B-B12F-0D43726F5258}" destId="{F8ECA9A5-3757-4BDC-9A13-0A6A522B5226}" srcOrd="1" destOrd="0" presId="urn:microsoft.com/office/officeart/2018/2/layout/IconCircleList"/>
    <dgm:cxn modelId="{E71388F3-2595-4162-8DFC-B41151770D4A}" type="presParOf" srcId="{C1CC6CD2-C01C-412B-B12F-0D43726F5258}" destId="{D41846F7-1F83-4F9E-A8CE-A30F3699418D}" srcOrd="2" destOrd="0" presId="urn:microsoft.com/office/officeart/2018/2/layout/IconCircleList"/>
    <dgm:cxn modelId="{F037D4DE-AE6E-4F33-B75A-7CB007FA6922}" type="presParOf" srcId="{C1CC6CD2-C01C-412B-B12F-0D43726F5258}" destId="{02B543BB-DCAF-4F89-9BDA-18F59DCBF26E}" srcOrd="3" destOrd="0" presId="urn:microsoft.com/office/officeart/2018/2/layout/IconCircleList"/>
    <dgm:cxn modelId="{6D5BA5FF-9FFE-488F-B80D-8188295AD7EB}" type="presParOf" srcId="{098FC4C6-FBCB-4716-BC6E-D86DB1A6B1C5}" destId="{0BB4E87C-B6B9-400E-8E85-6D799E4D63D2}" srcOrd="9" destOrd="0" presId="urn:microsoft.com/office/officeart/2018/2/layout/IconCircleList"/>
    <dgm:cxn modelId="{3108BE8E-F14E-443F-A3D3-0C1A0E3A24F7}" type="presParOf" srcId="{098FC4C6-FBCB-4716-BC6E-D86DB1A6B1C5}" destId="{9CB8E5D1-C86F-4FDB-88E6-E331AE3A2130}" srcOrd="10" destOrd="0" presId="urn:microsoft.com/office/officeart/2018/2/layout/IconCircleList"/>
    <dgm:cxn modelId="{77E11876-7E8D-49B9-A023-0E6F9748CAE0}" type="presParOf" srcId="{9CB8E5D1-C86F-4FDB-88E6-E331AE3A2130}" destId="{5D112EFF-4757-4898-ACD4-B92B3C8054E3}" srcOrd="0" destOrd="0" presId="urn:microsoft.com/office/officeart/2018/2/layout/IconCircleList"/>
    <dgm:cxn modelId="{F8A71F6D-397C-4681-A89A-3C460BE5F15B}" type="presParOf" srcId="{9CB8E5D1-C86F-4FDB-88E6-E331AE3A2130}" destId="{2DD65976-EF5E-4F4E-B5B8-9D617A7E1A8D}" srcOrd="1" destOrd="0" presId="urn:microsoft.com/office/officeart/2018/2/layout/IconCircleList"/>
    <dgm:cxn modelId="{030C7F52-B7F3-4512-B5BA-F8114E2AC0B1}" type="presParOf" srcId="{9CB8E5D1-C86F-4FDB-88E6-E331AE3A2130}" destId="{B9953B10-71AB-4D74-B12E-9D56FAD41CF6}" srcOrd="2" destOrd="0" presId="urn:microsoft.com/office/officeart/2018/2/layout/IconCircleList"/>
    <dgm:cxn modelId="{4A9DD865-3CC3-47FB-802F-B8DD7536C6AA}" type="presParOf" srcId="{9CB8E5D1-C86F-4FDB-88E6-E331AE3A2130}" destId="{E66C6784-43AE-41A9-8B4B-9D40F675DD64}"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FB52A2-2665-47FF-90CF-0F460DE57EA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5179364-35A5-4FEB-9AB6-026CAE2E850D}">
      <dgm:prSet/>
      <dgm:spPr/>
      <dgm:t>
        <a:bodyPr/>
        <a:lstStyle/>
        <a:p>
          <a:r>
            <a:rPr lang="en-US" baseline="0"/>
            <a:t>The assumption is that real estate price is dependent on the surrounding venue. Thus, regression techniques will be used to analyze the dataset. The regressors will be the occurrences of venue types. And the dependent variable will be standardized average prices. </a:t>
          </a:r>
          <a:endParaRPr lang="en-US"/>
        </a:p>
      </dgm:t>
    </dgm:pt>
    <dgm:pt modelId="{FDBC9F74-001C-489C-AA9B-48C90D9DD440}" type="parTrans" cxnId="{1EF4079A-A9D5-4C0A-BB74-49399F71E486}">
      <dgm:prSet/>
      <dgm:spPr/>
      <dgm:t>
        <a:bodyPr/>
        <a:lstStyle/>
        <a:p>
          <a:endParaRPr lang="en-US"/>
        </a:p>
      </dgm:t>
    </dgm:pt>
    <dgm:pt modelId="{A6568A0D-A7D5-4BD0-91BE-3F40D662371F}" type="sibTrans" cxnId="{1EF4079A-A9D5-4C0A-BB74-49399F71E486}">
      <dgm:prSet/>
      <dgm:spPr/>
      <dgm:t>
        <a:bodyPr/>
        <a:lstStyle/>
        <a:p>
          <a:endParaRPr lang="en-US"/>
        </a:p>
      </dgm:t>
    </dgm:pt>
    <dgm:pt modelId="{C88F9A51-9715-4FE6-A582-CCF4D4F27387}">
      <dgm:prSet/>
      <dgm:spPr/>
      <dgm:t>
        <a:bodyPr/>
        <a:lstStyle/>
        <a:p>
          <a:r>
            <a:rPr lang="en-US" baseline="0"/>
            <a:t>At the end, a regression model will be obtained. Along with a coefficients list which describes how each venue type may be related to the increase or decrease of a neighborhood’s real estate average price around the mean. </a:t>
          </a:r>
          <a:endParaRPr lang="en-US"/>
        </a:p>
      </dgm:t>
    </dgm:pt>
    <dgm:pt modelId="{5911F9B7-7A7B-4CA9-A896-F2DE5D2C1F8F}" type="parTrans" cxnId="{BBE3FB83-9F1A-41F3-BCF6-625F7A9ED085}">
      <dgm:prSet/>
      <dgm:spPr/>
      <dgm:t>
        <a:bodyPr/>
        <a:lstStyle/>
        <a:p>
          <a:endParaRPr lang="en-US"/>
        </a:p>
      </dgm:t>
    </dgm:pt>
    <dgm:pt modelId="{29436C10-81F5-40B5-B3BC-DBCDA658BC99}" type="sibTrans" cxnId="{BBE3FB83-9F1A-41F3-BCF6-625F7A9ED085}">
      <dgm:prSet/>
      <dgm:spPr/>
      <dgm:t>
        <a:bodyPr/>
        <a:lstStyle/>
        <a:p>
          <a:endParaRPr lang="en-US"/>
        </a:p>
      </dgm:t>
    </dgm:pt>
    <dgm:pt modelId="{5EC17EC2-DE30-4F52-A1DB-68A4D7097C2D}">
      <dgm:prSet/>
      <dgm:spPr/>
      <dgm:t>
        <a:bodyPr/>
        <a:lstStyle/>
        <a:p>
          <a:r>
            <a:rPr lang="en-US" baseline="0"/>
            <a:t>Python data science tools will be used to help analyze the data. Completed code can be found here: https://github.com/lethien/coursera-ibm-dscapstone/blob/master/Capstone_Analyze.ipynb </a:t>
          </a:r>
          <a:endParaRPr lang="en-US"/>
        </a:p>
      </dgm:t>
    </dgm:pt>
    <dgm:pt modelId="{0E50EA88-84FE-4B04-A02E-F7E7654E20E4}" type="parTrans" cxnId="{99858D19-1530-4698-9066-38D01A37A0EA}">
      <dgm:prSet/>
      <dgm:spPr/>
      <dgm:t>
        <a:bodyPr/>
        <a:lstStyle/>
        <a:p>
          <a:endParaRPr lang="en-US"/>
        </a:p>
      </dgm:t>
    </dgm:pt>
    <dgm:pt modelId="{B67D754B-619B-4302-8AD4-02D7F4C8285F}" type="sibTrans" cxnId="{99858D19-1530-4698-9066-38D01A37A0EA}">
      <dgm:prSet/>
      <dgm:spPr/>
      <dgm:t>
        <a:bodyPr/>
        <a:lstStyle/>
        <a:p>
          <a:endParaRPr lang="en-US"/>
        </a:p>
      </dgm:t>
    </dgm:pt>
    <dgm:pt modelId="{4CEAB38E-E368-4485-BCCB-FD18EAFB2517}" type="pres">
      <dgm:prSet presAssocID="{9FFB52A2-2665-47FF-90CF-0F460DE57EAC}" presName="root" presStyleCnt="0">
        <dgm:presLayoutVars>
          <dgm:dir/>
          <dgm:resizeHandles val="exact"/>
        </dgm:presLayoutVars>
      </dgm:prSet>
      <dgm:spPr/>
    </dgm:pt>
    <dgm:pt modelId="{D150A5CC-4378-4244-9596-68C159587F47}" type="pres">
      <dgm:prSet presAssocID="{D5179364-35A5-4FEB-9AB6-026CAE2E850D}" presName="compNode" presStyleCnt="0"/>
      <dgm:spPr/>
    </dgm:pt>
    <dgm:pt modelId="{77152D61-02E1-43DF-B3CB-685BC7387804}" type="pres">
      <dgm:prSet presAssocID="{D5179364-35A5-4FEB-9AB6-026CAE2E850D}" presName="bgRect" presStyleLbl="bgShp" presStyleIdx="0" presStyleCnt="3"/>
      <dgm:spPr/>
    </dgm:pt>
    <dgm:pt modelId="{F57A0C6D-21A7-4D13-9237-44DE7216559D}" type="pres">
      <dgm:prSet presAssocID="{D5179364-35A5-4FEB-9AB6-026CAE2E85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C1020360-763A-4F84-BA16-EEF9C0CEB9CF}" type="pres">
      <dgm:prSet presAssocID="{D5179364-35A5-4FEB-9AB6-026CAE2E850D}" presName="spaceRect" presStyleCnt="0"/>
      <dgm:spPr/>
    </dgm:pt>
    <dgm:pt modelId="{6CEF61ED-D8FA-41F8-A6A9-4B42C29972E8}" type="pres">
      <dgm:prSet presAssocID="{D5179364-35A5-4FEB-9AB6-026CAE2E850D}" presName="parTx" presStyleLbl="revTx" presStyleIdx="0" presStyleCnt="3">
        <dgm:presLayoutVars>
          <dgm:chMax val="0"/>
          <dgm:chPref val="0"/>
        </dgm:presLayoutVars>
      </dgm:prSet>
      <dgm:spPr/>
    </dgm:pt>
    <dgm:pt modelId="{443A1CE7-2B98-4D51-8D93-D4D1EBB88156}" type="pres">
      <dgm:prSet presAssocID="{A6568A0D-A7D5-4BD0-91BE-3F40D662371F}" presName="sibTrans" presStyleCnt="0"/>
      <dgm:spPr/>
    </dgm:pt>
    <dgm:pt modelId="{CB3A9422-BF04-4C38-9AFC-06CAFC9F5942}" type="pres">
      <dgm:prSet presAssocID="{C88F9A51-9715-4FE6-A582-CCF4D4F27387}" presName="compNode" presStyleCnt="0"/>
      <dgm:spPr/>
    </dgm:pt>
    <dgm:pt modelId="{95583453-60D6-453A-A769-A695543A3495}" type="pres">
      <dgm:prSet presAssocID="{C88F9A51-9715-4FE6-A582-CCF4D4F27387}" presName="bgRect" presStyleLbl="bgShp" presStyleIdx="1" presStyleCnt="3"/>
      <dgm:spPr/>
    </dgm:pt>
    <dgm:pt modelId="{923CF4B6-5ED9-4737-96E5-8678C18390C4}" type="pres">
      <dgm:prSet presAssocID="{C88F9A51-9715-4FE6-A582-CCF4D4F273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7BCAD73E-D04A-4708-8AB5-3606823A33C7}" type="pres">
      <dgm:prSet presAssocID="{C88F9A51-9715-4FE6-A582-CCF4D4F27387}" presName="spaceRect" presStyleCnt="0"/>
      <dgm:spPr/>
    </dgm:pt>
    <dgm:pt modelId="{4BB89022-20A3-4CA5-8D3D-596402BEDD5D}" type="pres">
      <dgm:prSet presAssocID="{C88F9A51-9715-4FE6-A582-CCF4D4F27387}" presName="parTx" presStyleLbl="revTx" presStyleIdx="1" presStyleCnt="3">
        <dgm:presLayoutVars>
          <dgm:chMax val="0"/>
          <dgm:chPref val="0"/>
        </dgm:presLayoutVars>
      </dgm:prSet>
      <dgm:spPr/>
    </dgm:pt>
    <dgm:pt modelId="{079F95FA-77D8-47B0-8E54-3E89B415C64F}" type="pres">
      <dgm:prSet presAssocID="{29436C10-81F5-40B5-B3BC-DBCDA658BC99}" presName="sibTrans" presStyleCnt="0"/>
      <dgm:spPr/>
    </dgm:pt>
    <dgm:pt modelId="{15F29737-B4F4-498E-BE55-7F6395A545B8}" type="pres">
      <dgm:prSet presAssocID="{5EC17EC2-DE30-4F52-A1DB-68A4D7097C2D}" presName="compNode" presStyleCnt="0"/>
      <dgm:spPr/>
    </dgm:pt>
    <dgm:pt modelId="{4E33AA8F-472C-4C11-BA6D-33FAE5D61013}" type="pres">
      <dgm:prSet presAssocID="{5EC17EC2-DE30-4F52-A1DB-68A4D7097C2D}" presName="bgRect" presStyleLbl="bgShp" presStyleIdx="2" presStyleCnt="3"/>
      <dgm:spPr/>
    </dgm:pt>
    <dgm:pt modelId="{F15FCBCA-D1E9-400B-BDB0-D01366CD871E}" type="pres">
      <dgm:prSet presAssocID="{5EC17EC2-DE30-4F52-A1DB-68A4D7097C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71C4E007-7F5A-4A4C-AB9D-EBA83784B613}" type="pres">
      <dgm:prSet presAssocID="{5EC17EC2-DE30-4F52-A1DB-68A4D7097C2D}" presName="spaceRect" presStyleCnt="0"/>
      <dgm:spPr/>
    </dgm:pt>
    <dgm:pt modelId="{9EC1A0AF-5515-4E74-91DF-BA242CDEF78F}" type="pres">
      <dgm:prSet presAssocID="{5EC17EC2-DE30-4F52-A1DB-68A4D7097C2D}" presName="parTx" presStyleLbl="revTx" presStyleIdx="2" presStyleCnt="3">
        <dgm:presLayoutVars>
          <dgm:chMax val="0"/>
          <dgm:chPref val="0"/>
        </dgm:presLayoutVars>
      </dgm:prSet>
      <dgm:spPr/>
    </dgm:pt>
  </dgm:ptLst>
  <dgm:cxnLst>
    <dgm:cxn modelId="{99858D19-1530-4698-9066-38D01A37A0EA}" srcId="{9FFB52A2-2665-47FF-90CF-0F460DE57EAC}" destId="{5EC17EC2-DE30-4F52-A1DB-68A4D7097C2D}" srcOrd="2" destOrd="0" parTransId="{0E50EA88-84FE-4B04-A02E-F7E7654E20E4}" sibTransId="{B67D754B-619B-4302-8AD4-02D7F4C8285F}"/>
    <dgm:cxn modelId="{10BB3E2D-4325-4067-800B-5ACBF8C61325}" type="presOf" srcId="{C88F9A51-9715-4FE6-A582-CCF4D4F27387}" destId="{4BB89022-20A3-4CA5-8D3D-596402BEDD5D}" srcOrd="0" destOrd="0" presId="urn:microsoft.com/office/officeart/2018/2/layout/IconVerticalSolidList"/>
    <dgm:cxn modelId="{E7BF9C3E-391D-4B9B-B598-C109E53D6AA3}" type="presOf" srcId="{9FFB52A2-2665-47FF-90CF-0F460DE57EAC}" destId="{4CEAB38E-E368-4485-BCCB-FD18EAFB2517}" srcOrd="0" destOrd="0" presId="urn:microsoft.com/office/officeart/2018/2/layout/IconVerticalSolidList"/>
    <dgm:cxn modelId="{BBE3FB83-9F1A-41F3-BCF6-625F7A9ED085}" srcId="{9FFB52A2-2665-47FF-90CF-0F460DE57EAC}" destId="{C88F9A51-9715-4FE6-A582-CCF4D4F27387}" srcOrd="1" destOrd="0" parTransId="{5911F9B7-7A7B-4CA9-A896-F2DE5D2C1F8F}" sibTransId="{29436C10-81F5-40B5-B3BC-DBCDA658BC99}"/>
    <dgm:cxn modelId="{1EF4079A-A9D5-4C0A-BB74-49399F71E486}" srcId="{9FFB52A2-2665-47FF-90CF-0F460DE57EAC}" destId="{D5179364-35A5-4FEB-9AB6-026CAE2E850D}" srcOrd="0" destOrd="0" parTransId="{FDBC9F74-001C-489C-AA9B-48C90D9DD440}" sibTransId="{A6568A0D-A7D5-4BD0-91BE-3F40D662371F}"/>
    <dgm:cxn modelId="{A9F862B6-C9A7-4194-80FB-3762BA0846C1}" type="presOf" srcId="{5EC17EC2-DE30-4F52-A1DB-68A4D7097C2D}" destId="{9EC1A0AF-5515-4E74-91DF-BA242CDEF78F}" srcOrd="0" destOrd="0" presId="urn:microsoft.com/office/officeart/2018/2/layout/IconVerticalSolidList"/>
    <dgm:cxn modelId="{4AFC2AC2-6EB7-418E-8E03-7FB91E4063B6}" type="presOf" srcId="{D5179364-35A5-4FEB-9AB6-026CAE2E850D}" destId="{6CEF61ED-D8FA-41F8-A6A9-4B42C29972E8}" srcOrd="0" destOrd="0" presId="urn:microsoft.com/office/officeart/2018/2/layout/IconVerticalSolidList"/>
    <dgm:cxn modelId="{1AF23849-7741-4528-B976-E889AB2451F2}" type="presParOf" srcId="{4CEAB38E-E368-4485-BCCB-FD18EAFB2517}" destId="{D150A5CC-4378-4244-9596-68C159587F47}" srcOrd="0" destOrd="0" presId="urn:microsoft.com/office/officeart/2018/2/layout/IconVerticalSolidList"/>
    <dgm:cxn modelId="{A429FECC-EB62-4B08-B5D2-AA07C041A229}" type="presParOf" srcId="{D150A5CC-4378-4244-9596-68C159587F47}" destId="{77152D61-02E1-43DF-B3CB-685BC7387804}" srcOrd="0" destOrd="0" presId="urn:microsoft.com/office/officeart/2018/2/layout/IconVerticalSolidList"/>
    <dgm:cxn modelId="{AF947F69-3AF5-4A71-863F-65482EEFC0E9}" type="presParOf" srcId="{D150A5CC-4378-4244-9596-68C159587F47}" destId="{F57A0C6D-21A7-4D13-9237-44DE7216559D}" srcOrd="1" destOrd="0" presId="urn:microsoft.com/office/officeart/2018/2/layout/IconVerticalSolidList"/>
    <dgm:cxn modelId="{C22AFCA9-09A2-4A73-A57D-40EFF3E98785}" type="presParOf" srcId="{D150A5CC-4378-4244-9596-68C159587F47}" destId="{C1020360-763A-4F84-BA16-EEF9C0CEB9CF}" srcOrd="2" destOrd="0" presId="urn:microsoft.com/office/officeart/2018/2/layout/IconVerticalSolidList"/>
    <dgm:cxn modelId="{529E816D-5239-4347-9546-41931002CDAF}" type="presParOf" srcId="{D150A5CC-4378-4244-9596-68C159587F47}" destId="{6CEF61ED-D8FA-41F8-A6A9-4B42C29972E8}" srcOrd="3" destOrd="0" presId="urn:microsoft.com/office/officeart/2018/2/layout/IconVerticalSolidList"/>
    <dgm:cxn modelId="{7D123449-233D-4F85-B21F-31277F700986}" type="presParOf" srcId="{4CEAB38E-E368-4485-BCCB-FD18EAFB2517}" destId="{443A1CE7-2B98-4D51-8D93-D4D1EBB88156}" srcOrd="1" destOrd="0" presId="urn:microsoft.com/office/officeart/2018/2/layout/IconVerticalSolidList"/>
    <dgm:cxn modelId="{DF7F3E02-7ACF-42BA-880E-D916399907A3}" type="presParOf" srcId="{4CEAB38E-E368-4485-BCCB-FD18EAFB2517}" destId="{CB3A9422-BF04-4C38-9AFC-06CAFC9F5942}" srcOrd="2" destOrd="0" presId="urn:microsoft.com/office/officeart/2018/2/layout/IconVerticalSolidList"/>
    <dgm:cxn modelId="{CC4CA715-9809-4955-9A77-A33EE4FF863B}" type="presParOf" srcId="{CB3A9422-BF04-4C38-9AFC-06CAFC9F5942}" destId="{95583453-60D6-453A-A769-A695543A3495}" srcOrd="0" destOrd="0" presId="urn:microsoft.com/office/officeart/2018/2/layout/IconVerticalSolidList"/>
    <dgm:cxn modelId="{B27ECDB7-C071-40F6-9409-820D7FD9E495}" type="presParOf" srcId="{CB3A9422-BF04-4C38-9AFC-06CAFC9F5942}" destId="{923CF4B6-5ED9-4737-96E5-8678C18390C4}" srcOrd="1" destOrd="0" presId="urn:microsoft.com/office/officeart/2018/2/layout/IconVerticalSolidList"/>
    <dgm:cxn modelId="{DDE2A2D0-F417-4FFC-A03B-78D60C95EC25}" type="presParOf" srcId="{CB3A9422-BF04-4C38-9AFC-06CAFC9F5942}" destId="{7BCAD73E-D04A-4708-8AB5-3606823A33C7}" srcOrd="2" destOrd="0" presId="urn:microsoft.com/office/officeart/2018/2/layout/IconVerticalSolidList"/>
    <dgm:cxn modelId="{9756E863-44F5-4ED2-A2FD-0714FA5900EF}" type="presParOf" srcId="{CB3A9422-BF04-4C38-9AFC-06CAFC9F5942}" destId="{4BB89022-20A3-4CA5-8D3D-596402BEDD5D}" srcOrd="3" destOrd="0" presId="urn:microsoft.com/office/officeart/2018/2/layout/IconVerticalSolidList"/>
    <dgm:cxn modelId="{188E7AB0-2B9B-40B3-9DF1-09402C34D13B}" type="presParOf" srcId="{4CEAB38E-E368-4485-BCCB-FD18EAFB2517}" destId="{079F95FA-77D8-47B0-8E54-3E89B415C64F}" srcOrd="3" destOrd="0" presId="urn:microsoft.com/office/officeart/2018/2/layout/IconVerticalSolidList"/>
    <dgm:cxn modelId="{616D7FF9-690B-431F-BE6A-0EA679B46939}" type="presParOf" srcId="{4CEAB38E-E368-4485-BCCB-FD18EAFB2517}" destId="{15F29737-B4F4-498E-BE55-7F6395A545B8}" srcOrd="4" destOrd="0" presId="urn:microsoft.com/office/officeart/2018/2/layout/IconVerticalSolidList"/>
    <dgm:cxn modelId="{390950CC-9D42-49A7-90E0-EC1C063CC830}" type="presParOf" srcId="{15F29737-B4F4-498E-BE55-7F6395A545B8}" destId="{4E33AA8F-472C-4C11-BA6D-33FAE5D61013}" srcOrd="0" destOrd="0" presId="urn:microsoft.com/office/officeart/2018/2/layout/IconVerticalSolidList"/>
    <dgm:cxn modelId="{D231AB70-E51C-4232-B9DC-44EB57234B53}" type="presParOf" srcId="{15F29737-B4F4-498E-BE55-7F6395A545B8}" destId="{F15FCBCA-D1E9-400B-BDB0-D01366CD871E}" srcOrd="1" destOrd="0" presId="urn:microsoft.com/office/officeart/2018/2/layout/IconVerticalSolidList"/>
    <dgm:cxn modelId="{471ED107-4659-45ED-941E-5843E86F6604}" type="presParOf" srcId="{15F29737-B4F4-498E-BE55-7F6395A545B8}" destId="{71C4E007-7F5A-4A4C-AB9D-EBA83784B613}" srcOrd="2" destOrd="0" presId="urn:microsoft.com/office/officeart/2018/2/layout/IconVerticalSolidList"/>
    <dgm:cxn modelId="{4E1CB281-ADBF-4FF4-85D1-84DCFCCA7399}" type="presParOf" srcId="{15F29737-B4F4-498E-BE55-7F6395A545B8}" destId="{9EC1A0AF-5515-4E74-91DF-BA242CDEF78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80F7B-99A9-443D-B9CC-30C555A0AB28}">
      <dsp:nvSpPr>
        <dsp:cNvPr id="0" name=""/>
        <dsp:cNvSpPr/>
      </dsp:nvSpPr>
      <dsp:spPr>
        <a:xfrm>
          <a:off x="0" y="562"/>
          <a:ext cx="6683374" cy="13159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2E236-6949-4D98-9FF8-384DE402F6ED}">
      <dsp:nvSpPr>
        <dsp:cNvPr id="0" name=""/>
        <dsp:cNvSpPr/>
      </dsp:nvSpPr>
      <dsp:spPr>
        <a:xfrm>
          <a:off x="398072" y="296649"/>
          <a:ext cx="723768" cy="72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E4C238-8C6B-4BCF-B589-D13B55456EE7}">
      <dsp:nvSpPr>
        <dsp:cNvPr id="0" name=""/>
        <dsp:cNvSpPr/>
      </dsp:nvSpPr>
      <dsp:spPr>
        <a:xfrm>
          <a:off x="1519914" y="562"/>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22300">
            <a:lnSpc>
              <a:spcPct val="90000"/>
            </a:lnSpc>
            <a:spcBef>
              <a:spcPct val="0"/>
            </a:spcBef>
            <a:spcAft>
              <a:spcPct val="35000"/>
            </a:spcAft>
            <a:buNone/>
          </a:pPr>
          <a:r>
            <a:rPr lang="en-US" sz="1400" kern="1200" baseline="0"/>
            <a:t>This report is for the final course of the Data Science Specialization. A 9-courses series created by IBM, hosted on Coursera platform. </a:t>
          </a:r>
          <a:endParaRPr lang="en-US" sz="1400" kern="1200"/>
        </a:p>
      </dsp:txBody>
      <dsp:txXfrm>
        <a:off x="1519914" y="562"/>
        <a:ext cx="5163460" cy="1315942"/>
      </dsp:txXfrm>
    </dsp:sp>
    <dsp:sp modelId="{F75BE011-DFB9-4DA2-B3D8-728694A14AFC}">
      <dsp:nvSpPr>
        <dsp:cNvPr id="0" name=""/>
        <dsp:cNvSpPr/>
      </dsp:nvSpPr>
      <dsp:spPr>
        <a:xfrm>
          <a:off x="0" y="1645491"/>
          <a:ext cx="6683374" cy="13159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98443-8F0C-4A18-BF7E-6301F6AD6FBD}">
      <dsp:nvSpPr>
        <dsp:cNvPr id="0" name=""/>
        <dsp:cNvSpPr/>
      </dsp:nvSpPr>
      <dsp:spPr>
        <a:xfrm>
          <a:off x="398072" y="1941578"/>
          <a:ext cx="723768" cy="72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E0B2BE-9C0C-44E9-9148-C0AC65F8FAF5}">
      <dsp:nvSpPr>
        <dsp:cNvPr id="0" name=""/>
        <dsp:cNvSpPr/>
      </dsp:nvSpPr>
      <dsp:spPr>
        <a:xfrm>
          <a:off x="1519914" y="1645491"/>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22300">
            <a:lnSpc>
              <a:spcPct val="90000"/>
            </a:lnSpc>
            <a:spcBef>
              <a:spcPct val="0"/>
            </a:spcBef>
            <a:spcAft>
              <a:spcPct val="35000"/>
            </a:spcAft>
            <a:buNone/>
          </a:pPr>
          <a:r>
            <a:rPr lang="en-US" sz="1400" kern="1200" baseline="0"/>
            <a:t>The problem and the analysis approach are left for the learner to decide, with a requirement of leveraging the Foursquare location data to explore or compare neighborhoods or cities of your choice or to come up with a problem that you can use the Foursquare location data to solve.</a:t>
          </a:r>
          <a:endParaRPr lang="en-US" sz="1400" kern="1200"/>
        </a:p>
      </dsp:txBody>
      <dsp:txXfrm>
        <a:off x="1519914" y="1645491"/>
        <a:ext cx="5163460" cy="1315942"/>
      </dsp:txXfrm>
    </dsp:sp>
    <dsp:sp modelId="{F2511AAE-5D15-4852-8B31-C103161FA21E}">
      <dsp:nvSpPr>
        <dsp:cNvPr id="0" name=""/>
        <dsp:cNvSpPr/>
      </dsp:nvSpPr>
      <dsp:spPr>
        <a:xfrm>
          <a:off x="0" y="3290419"/>
          <a:ext cx="6683374" cy="13159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AE938-C0D0-44BA-A279-E3F61628DE33}">
      <dsp:nvSpPr>
        <dsp:cNvPr id="0" name=""/>
        <dsp:cNvSpPr/>
      </dsp:nvSpPr>
      <dsp:spPr>
        <a:xfrm>
          <a:off x="398072" y="3586506"/>
          <a:ext cx="723768" cy="72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D8F38B-C60D-4C0F-970A-481B57A12C11}">
      <dsp:nvSpPr>
        <dsp:cNvPr id="0" name=""/>
        <dsp:cNvSpPr/>
      </dsp:nvSpPr>
      <dsp:spPr>
        <a:xfrm>
          <a:off x="1519914" y="3290419"/>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622300">
            <a:lnSpc>
              <a:spcPct val="90000"/>
            </a:lnSpc>
            <a:spcBef>
              <a:spcPct val="0"/>
            </a:spcBef>
            <a:spcAft>
              <a:spcPct val="35000"/>
            </a:spcAft>
            <a:buNone/>
          </a:pPr>
          <a:r>
            <a:rPr lang="en-US" sz="1400" kern="1200" baseline="0"/>
            <a:t>The main goal will be exploring the neighborhoods of New York city in order to extract the correlation between the real estate value and its surrounding venues.  </a:t>
          </a:r>
          <a:endParaRPr lang="en-US" sz="1400" kern="1200"/>
        </a:p>
      </dsp:txBody>
      <dsp:txXfrm>
        <a:off x="1519914" y="3290419"/>
        <a:ext cx="5163460" cy="1315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F7605-9591-48F5-B0FC-3C18F125BBA6}">
      <dsp:nvSpPr>
        <dsp:cNvPr id="0" name=""/>
        <dsp:cNvSpPr/>
      </dsp:nvSpPr>
      <dsp:spPr>
        <a:xfrm>
          <a:off x="11103" y="197500"/>
          <a:ext cx="881856" cy="88185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1D805-24BF-45E6-84C3-5B9AB84BE115}">
      <dsp:nvSpPr>
        <dsp:cNvPr id="0" name=""/>
        <dsp:cNvSpPr/>
      </dsp:nvSpPr>
      <dsp:spPr>
        <a:xfrm>
          <a:off x="196293" y="382690"/>
          <a:ext cx="511476" cy="511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41286F-C5E3-4F44-9A0D-6290D230F544}">
      <dsp:nvSpPr>
        <dsp:cNvPr id="0" name=""/>
        <dsp:cNvSpPr/>
      </dsp:nvSpPr>
      <dsp:spPr>
        <a:xfrm>
          <a:off x="1081929" y="197500"/>
          <a:ext cx="2078662" cy="88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So, can the surrounding venues affect the price of a house? If so, what types of venues have the most affect, both positively and negatively? </a:t>
          </a:r>
        </a:p>
      </dsp:txBody>
      <dsp:txXfrm>
        <a:off x="1081929" y="197500"/>
        <a:ext cx="2078662" cy="881856"/>
      </dsp:txXfrm>
    </dsp:sp>
    <dsp:sp modelId="{61790706-A1B9-4B97-83AF-FEA3EF3B706A}">
      <dsp:nvSpPr>
        <dsp:cNvPr id="0" name=""/>
        <dsp:cNvSpPr/>
      </dsp:nvSpPr>
      <dsp:spPr>
        <a:xfrm>
          <a:off x="3522783" y="197500"/>
          <a:ext cx="881856" cy="88185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CBBB3-D1B1-4682-9126-9CCD6837471B}">
      <dsp:nvSpPr>
        <dsp:cNvPr id="0" name=""/>
        <dsp:cNvSpPr/>
      </dsp:nvSpPr>
      <dsp:spPr>
        <a:xfrm>
          <a:off x="3707972" y="382690"/>
          <a:ext cx="511476" cy="511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A134FF-84B8-4C2C-9AC8-868F5723686D}">
      <dsp:nvSpPr>
        <dsp:cNvPr id="0" name=""/>
        <dsp:cNvSpPr/>
      </dsp:nvSpPr>
      <dsp:spPr>
        <a:xfrm>
          <a:off x="4593609" y="197500"/>
          <a:ext cx="2078662" cy="88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target audience for this report are: </a:t>
          </a:r>
        </a:p>
      </dsp:txBody>
      <dsp:txXfrm>
        <a:off x="4593609" y="197500"/>
        <a:ext cx="2078662" cy="881856"/>
      </dsp:txXfrm>
    </dsp:sp>
    <dsp:sp modelId="{5CB8E1D3-2538-49B4-B23B-936A3745C93A}">
      <dsp:nvSpPr>
        <dsp:cNvPr id="0" name=""/>
        <dsp:cNvSpPr/>
      </dsp:nvSpPr>
      <dsp:spPr>
        <a:xfrm>
          <a:off x="11103" y="1862534"/>
          <a:ext cx="881856" cy="88185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DBE5D-F2DC-4312-B0CA-F5771EF41C8C}">
      <dsp:nvSpPr>
        <dsp:cNvPr id="0" name=""/>
        <dsp:cNvSpPr/>
      </dsp:nvSpPr>
      <dsp:spPr>
        <a:xfrm>
          <a:off x="196293" y="2047724"/>
          <a:ext cx="511476" cy="511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193C45-892B-47A3-A14C-C3FB9C73933A}">
      <dsp:nvSpPr>
        <dsp:cNvPr id="0" name=""/>
        <dsp:cNvSpPr/>
      </dsp:nvSpPr>
      <dsp:spPr>
        <a:xfrm>
          <a:off x="1081929" y="1862534"/>
          <a:ext cx="2078662" cy="88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Potential buyers who can roughly estimate the value of a house based on the surrounding venues and the average price.</a:t>
          </a:r>
        </a:p>
      </dsp:txBody>
      <dsp:txXfrm>
        <a:off x="1081929" y="1862534"/>
        <a:ext cx="2078662" cy="881856"/>
      </dsp:txXfrm>
    </dsp:sp>
    <dsp:sp modelId="{04BD424C-DD89-43A8-8E72-D49D26110365}">
      <dsp:nvSpPr>
        <dsp:cNvPr id="0" name=""/>
        <dsp:cNvSpPr/>
      </dsp:nvSpPr>
      <dsp:spPr>
        <a:xfrm>
          <a:off x="3522783" y="1862534"/>
          <a:ext cx="881856" cy="88185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0ED4A-39A3-424C-B240-243AE2F593A7}">
      <dsp:nvSpPr>
        <dsp:cNvPr id="0" name=""/>
        <dsp:cNvSpPr/>
      </dsp:nvSpPr>
      <dsp:spPr>
        <a:xfrm>
          <a:off x="3707972" y="2047724"/>
          <a:ext cx="511476" cy="511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E14B87-12E3-4030-9C65-7E0A00875AAA}">
      <dsp:nvSpPr>
        <dsp:cNvPr id="0" name=""/>
        <dsp:cNvSpPr/>
      </dsp:nvSpPr>
      <dsp:spPr>
        <a:xfrm>
          <a:off x="4593609" y="1862534"/>
          <a:ext cx="2078662" cy="88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Real estate makers and planners who can decide what kind of venues to put around their products to maximize selling price. </a:t>
          </a:r>
        </a:p>
      </dsp:txBody>
      <dsp:txXfrm>
        <a:off x="4593609" y="1862534"/>
        <a:ext cx="2078662" cy="881856"/>
      </dsp:txXfrm>
    </dsp:sp>
    <dsp:sp modelId="{A165C071-8FA2-4381-A8DE-8825D2B7FDAB}">
      <dsp:nvSpPr>
        <dsp:cNvPr id="0" name=""/>
        <dsp:cNvSpPr/>
      </dsp:nvSpPr>
      <dsp:spPr>
        <a:xfrm>
          <a:off x="11103" y="3527568"/>
          <a:ext cx="881856" cy="88185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CA9A5-3757-4BDC-9A13-0A6A522B5226}">
      <dsp:nvSpPr>
        <dsp:cNvPr id="0" name=""/>
        <dsp:cNvSpPr/>
      </dsp:nvSpPr>
      <dsp:spPr>
        <a:xfrm>
          <a:off x="196293" y="3712758"/>
          <a:ext cx="511476" cy="5114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B543BB-DCAF-4F89-9BDA-18F59DCBF26E}">
      <dsp:nvSpPr>
        <dsp:cNvPr id="0" name=""/>
        <dsp:cNvSpPr/>
      </dsp:nvSpPr>
      <dsp:spPr>
        <a:xfrm>
          <a:off x="1081929" y="3527568"/>
          <a:ext cx="2078662" cy="88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Houses sellers who can optimize their advertisements. </a:t>
          </a:r>
        </a:p>
      </dsp:txBody>
      <dsp:txXfrm>
        <a:off x="1081929" y="3527568"/>
        <a:ext cx="2078662" cy="881856"/>
      </dsp:txXfrm>
    </dsp:sp>
    <dsp:sp modelId="{5D112EFF-4757-4898-ACD4-B92B3C8054E3}">
      <dsp:nvSpPr>
        <dsp:cNvPr id="0" name=""/>
        <dsp:cNvSpPr/>
      </dsp:nvSpPr>
      <dsp:spPr>
        <a:xfrm>
          <a:off x="3522783" y="3527568"/>
          <a:ext cx="881856" cy="88185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65976-EF5E-4F4E-B5B8-9D617A7E1A8D}">
      <dsp:nvSpPr>
        <dsp:cNvPr id="0" name=""/>
        <dsp:cNvSpPr/>
      </dsp:nvSpPr>
      <dsp:spPr>
        <a:xfrm>
          <a:off x="3707972" y="3712758"/>
          <a:ext cx="511476" cy="5114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6C6784-43AE-41A9-8B4B-9D40F675DD64}">
      <dsp:nvSpPr>
        <dsp:cNvPr id="0" name=""/>
        <dsp:cNvSpPr/>
      </dsp:nvSpPr>
      <dsp:spPr>
        <a:xfrm>
          <a:off x="4593609" y="3527568"/>
          <a:ext cx="2078662" cy="881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And of course, to this course’s instructors and learners who will grade this project. Or to anyone who catch this shared on the social media showing that I can use Python data science tools. </a:t>
          </a:r>
        </a:p>
      </dsp:txBody>
      <dsp:txXfrm>
        <a:off x="4593609" y="3527568"/>
        <a:ext cx="2078662" cy="8818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52D61-02E1-43DF-B3CB-685BC7387804}">
      <dsp:nvSpPr>
        <dsp:cNvPr id="0" name=""/>
        <dsp:cNvSpPr/>
      </dsp:nvSpPr>
      <dsp:spPr>
        <a:xfrm>
          <a:off x="0" y="562"/>
          <a:ext cx="6683374" cy="13159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A0C6D-21A7-4D13-9237-44DE7216559D}">
      <dsp:nvSpPr>
        <dsp:cNvPr id="0" name=""/>
        <dsp:cNvSpPr/>
      </dsp:nvSpPr>
      <dsp:spPr>
        <a:xfrm>
          <a:off x="398072" y="296649"/>
          <a:ext cx="723768" cy="72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EF61ED-D8FA-41F8-A6A9-4B42C29972E8}">
      <dsp:nvSpPr>
        <dsp:cNvPr id="0" name=""/>
        <dsp:cNvSpPr/>
      </dsp:nvSpPr>
      <dsp:spPr>
        <a:xfrm>
          <a:off x="1519914" y="562"/>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711200">
            <a:lnSpc>
              <a:spcPct val="90000"/>
            </a:lnSpc>
            <a:spcBef>
              <a:spcPct val="0"/>
            </a:spcBef>
            <a:spcAft>
              <a:spcPct val="35000"/>
            </a:spcAft>
            <a:buNone/>
          </a:pPr>
          <a:r>
            <a:rPr lang="en-US" sz="1600" kern="1200" baseline="0"/>
            <a:t>The assumption is that real estate price is dependent on the surrounding venue. Thus, regression techniques will be used to analyze the dataset. The regressors will be the occurrences of venue types. And the dependent variable will be standardized average prices. </a:t>
          </a:r>
          <a:endParaRPr lang="en-US" sz="1600" kern="1200"/>
        </a:p>
      </dsp:txBody>
      <dsp:txXfrm>
        <a:off x="1519914" y="562"/>
        <a:ext cx="5163460" cy="1315942"/>
      </dsp:txXfrm>
    </dsp:sp>
    <dsp:sp modelId="{95583453-60D6-453A-A769-A695543A3495}">
      <dsp:nvSpPr>
        <dsp:cNvPr id="0" name=""/>
        <dsp:cNvSpPr/>
      </dsp:nvSpPr>
      <dsp:spPr>
        <a:xfrm>
          <a:off x="0" y="1645491"/>
          <a:ext cx="6683374" cy="13159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3CF4B6-5ED9-4737-96E5-8678C18390C4}">
      <dsp:nvSpPr>
        <dsp:cNvPr id="0" name=""/>
        <dsp:cNvSpPr/>
      </dsp:nvSpPr>
      <dsp:spPr>
        <a:xfrm>
          <a:off x="398072" y="1941578"/>
          <a:ext cx="723768" cy="72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B89022-20A3-4CA5-8D3D-596402BEDD5D}">
      <dsp:nvSpPr>
        <dsp:cNvPr id="0" name=""/>
        <dsp:cNvSpPr/>
      </dsp:nvSpPr>
      <dsp:spPr>
        <a:xfrm>
          <a:off x="1519914" y="1645491"/>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711200">
            <a:lnSpc>
              <a:spcPct val="90000"/>
            </a:lnSpc>
            <a:spcBef>
              <a:spcPct val="0"/>
            </a:spcBef>
            <a:spcAft>
              <a:spcPct val="35000"/>
            </a:spcAft>
            <a:buNone/>
          </a:pPr>
          <a:r>
            <a:rPr lang="en-US" sz="1600" kern="1200" baseline="0"/>
            <a:t>At the end, a regression model will be obtained. Along with a coefficients list which describes how each venue type may be related to the increase or decrease of a neighborhood’s real estate average price around the mean. </a:t>
          </a:r>
          <a:endParaRPr lang="en-US" sz="1600" kern="1200"/>
        </a:p>
      </dsp:txBody>
      <dsp:txXfrm>
        <a:off x="1519914" y="1645491"/>
        <a:ext cx="5163460" cy="1315942"/>
      </dsp:txXfrm>
    </dsp:sp>
    <dsp:sp modelId="{4E33AA8F-472C-4C11-BA6D-33FAE5D61013}">
      <dsp:nvSpPr>
        <dsp:cNvPr id="0" name=""/>
        <dsp:cNvSpPr/>
      </dsp:nvSpPr>
      <dsp:spPr>
        <a:xfrm>
          <a:off x="0" y="3290419"/>
          <a:ext cx="6683374" cy="13159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5FCBCA-D1E9-400B-BDB0-D01366CD871E}">
      <dsp:nvSpPr>
        <dsp:cNvPr id="0" name=""/>
        <dsp:cNvSpPr/>
      </dsp:nvSpPr>
      <dsp:spPr>
        <a:xfrm>
          <a:off x="398072" y="3586506"/>
          <a:ext cx="723768" cy="72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C1A0AF-5515-4E74-91DF-BA242CDEF78F}">
      <dsp:nvSpPr>
        <dsp:cNvPr id="0" name=""/>
        <dsp:cNvSpPr/>
      </dsp:nvSpPr>
      <dsp:spPr>
        <a:xfrm>
          <a:off x="1519914" y="3290419"/>
          <a:ext cx="5163460" cy="131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1" tIns="139271" rIns="139271" bIns="139271" numCol="1" spcCol="1270" anchor="ctr" anchorCtr="0">
          <a:noAutofit/>
        </a:bodyPr>
        <a:lstStyle/>
        <a:p>
          <a:pPr marL="0" lvl="0" indent="0" algn="l" defTabSz="711200">
            <a:lnSpc>
              <a:spcPct val="90000"/>
            </a:lnSpc>
            <a:spcBef>
              <a:spcPct val="0"/>
            </a:spcBef>
            <a:spcAft>
              <a:spcPct val="35000"/>
            </a:spcAft>
            <a:buNone/>
          </a:pPr>
          <a:r>
            <a:rPr lang="en-US" sz="1600" kern="1200" baseline="0"/>
            <a:t>Python data science tools will be used to help analyze the data. Completed code can be found here: https://github.com/lethien/coursera-ibm-dscapstone/blob/master/Capstone_Analyze.ipynb </a:t>
          </a:r>
          <a:endParaRPr lang="en-US" sz="1600" kern="1200"/>
        </a:p>
      </dsp:txBody>
      <dsp:txXfrm>
        <a:off x="1519914" y="3290419"/>
        <a:ext cx="5163460" cy="13159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7853E-4A61-4FD3-8D42-A1D202670BA8}"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396702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7853E-4A61-4FD3-8D42-A1D202670BA8}"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257908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7853E-4A61-4FD3-8D42-A1D202670BA8}"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2717973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7853E-4A61-4FD3-8D42-A1D202670BA8}"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F88E-4F3B-4C50-A3FA-98F5E1BCEF3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2680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7853E-4A61-4FD3-8D42-A1D202670BA8}"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2724558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67853E-4A61-4FD3-8D42-A1D202670BA8}" type="datetimeFigureOut">
              <a:rPr lang="en-IN" smtClean="0"/>
              <a:t>09-04-2019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2430248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67853E-4A61-4FD3-8D42-A1D202670BA8}" type="datetimeFigureOut">
              <a:rPr lang="en-IN" smtClean="0"/>
              <a:t>09-04-2019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1138560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7853E-4A61-4FD3-8D42-A1D202670BA8}"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3560931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7853E-4A61-4FD3-8D42-A1D202670BA8}"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3521533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E617-F670-4DF4-8B98-8413118BD5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BCF66E-676A-4FF0-AE7A-6DEB7DCADE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ADA5A-2239-4F8D-8DFF-91B0C8A7331D}"/>
              </a:ext>
            </a:extLst>
          </p:cNvPr>
          <p:cNvSpPr>
            <a:spLocks noGrp="1"/>
          </p:cNvSpPr>
          <p:nvPr>
            <p:ph type="dt" sz="half" idx="10"/>
          </p:nvPr>
        </p:nvSpPr>
        <p:spPr/>
        <p:txBody>
          <a:bodyPr/>
          <a:lstStyle/>
          <a:p>
            <a:fld id="{1E67853E-4A61-4FD3-8D42-A1D202670BA8}" type="datetimeFigureOut">
              <a:rPr lang="en-IN" smtClean="0"/>
              <a:t>09-04-2019</a:t>
            </a:fld>
            <a:endParaRPr lang="en-IN"/>
          </a:p>
        </p:txBody>
      </p:sp>
      <p:sp>
        <p:nvSpPr>
          <p:cNvPr id="5" name="Footer Placeholder 4">
            <a:extLst>
              <a:ext uri="{FF2B5EF4-FFF2-40B4-BE49-F238E27FC236}">
                <a16:creationId xmlns:a16="http://schemas.microsoft.com/office/drawing/2014/main" id="{09A1D2AB-448B-4CBA-952A-BF120F03C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C9AF3-15F0-4E77-B7F5-C773F78B6564}"/>
              </a:ext>
            </a:extLst>
          </p:cNvPr>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298347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7853E-4A61-4FD3-8D42-A1D202670BA8}"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130309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7853E-4A61-4FD3-8D42-A1D202670BA8}" type="datetimeFigureOut">
              <a:rPr lang="en-IN" smtClean="0"/>
              <a:t>09-04-2019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31977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7853E-4A61-4FD3-8D42-A1D202670BA8}"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51936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7853E-4A61-4FD3-8D42-A1D202670BA8}" type="datetimeFigureOut">
              <a:rPr lang="en-IN" smtClean="0"/>
              <a:t>09-04-2019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130354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7853E-4A61-4FD3-8D42-A1D202670BA8}" type="datetimeFigureOut">
              <a:rPr lang="en-IN" smtClean="0"/>
              <a:t>09-04-2019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44646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E67853E-4A61-4FD3-8D42-A1D202670BA8}" type="datetimeFigureOut">
              <a:rPr lang="en-IN" smtClean="0"/>
              <a:t>09-04-2019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175038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7853E-4A61-4FD3-8D42-A1D202670BA8}"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205273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7853E-4A61-4FD3-8D42-A1D202670BA8}" type="datetimeFigureOut">
              <a:rPr lang="en-IN" smtClean="0"/>
              <a:t>09-04-2019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BF88E-4F3B-4C50-A3FA-98F5E1BCEF3C}" type="slidenum">
              <a:rPr lang="en-IN" smtClean="0"/>
              <a:t>‹#›</a:t>
            </a:fld>
            <a:endParaRPr lang="en-IN"/>
          </a:p>
        </p:txBody>
      </p:sp>
    </p:spTree>
    <p:extLst>
      <p:ext uri="{BB962C8B-B14F-4D97-AF65-F5344CB8AC3E}">
        <p14:creationId xmlns:p14="http://schemas.microsoft.com/office/powerpoint/2010/main" val="427573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E67853E-4A61-4FD3-8D42-A1D202670BA8}" type="datetimeFigureOut">
              <a:rPr lang="en-IN" smtClean="0"/>
              <a:t>09-04-2019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9FBF88E-4F3B-4C50-A3FA-98F5E1BCEF3C}" type="slidenum">
              <a:rPr lang="en-IN" smtClean="0"/>
              <a:t>‹#›</a:t>
            </a:fld>
            <a:endParaRPr lang="en-IN"/>
          </a:p>
        </p:txBody>
      </p:sp>
    </p:spTree>
    <p:extLst>
      <p:ext uri="{BB962C8B-B14F-4D97-AF65-F5344CB8AC3E}">
        <p14:creationId xmlns:p14="http://schemas.microsoft.com/office/powerpoint/2010/main" val="1721634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6"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8"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0"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B16890C0-68E7-4BB4-9809-292EAABC5C5B}"/>
              </a:ext>
            </a:extLst>
          </p:cNvPr>
          <p:cNvSpPr>
            <a:spLocks noGrp="1"/>
          </p:cNvSpPr>
          <p:nvPr>
            <p:ph type="ctrTitle"/>
          </p:nvPr>
        </p:nvSpPr>
        <p:spPr>
          <a:xfrm>
            <a:off x="1835233" y="1124125"/>
            <a:ext cx="8689976" cy="1844385"/>
          </a:xfrm>
        </p:spPr>
        <p:txBody>
          <a:bodyPr>
            <a:normAutofit/>
          </a:bodyPr>
          <a:lstStyle/>
          <a:p>
            <a:r>
              <a:rPr lang="en-IN" sz="4000"/>
              <a:t>IBM – Coursera </a:t>
            </a:r>
            <a:br>
              <a:rPr lang="en-IN" sz="4000"/>
            </a:br>
            <a:r>
              <a:rPr lang="en-IN" sz="4000"/>
              <a:t>Data Science Specialization </a:t>
            </a:r>
          </a:p>
        </p:txBody>
      </p:sp>
      <p:sp>
        <p:nvSpPr>
          <p:cNvPr id="3" name="Subtitle 2">
            <a:extLst>
              <a:ext uri="{FF2B5EF4-FFF2-40B4-BE49-F238E27FC236}">
                <a16:creationId xmlns:a16="http://schemas.microsoft.com/office/drawing/2014/main" id="{DF80D7E3-E6A8-46C0-AA41-E717DC896D29}"/>
              </a:ext>
            </a:extLst>
          </p:cNvPr>
          <p:cNvSpPr>
            <a:spLocks noGrp="1"/>
          </p:cNvSpPr>
          <p:nvPr>
            <p:ph type="subTitle" idx="1"/>
          </p:nvPr>
        </p:nvSpPr>
        <p:spPr>
          <a:xfrm>
            <a:off x="1835233" y="3013746"/>
            <a:ext cx="8689976" cy="1078889"/>
          </a:xfrm>
        </p:spPr>
        <p:txBody>
          <a:bodyPr>
            <a:normAutofit/>
          </a:bodyPr>
          <a:lstStyle/>
          <a:p>
            <a:pPr>
              <a:lnSpc>
                <a:spcPct val="110000"/>
              </a:lnSpc>
            </a:pPr>
            <a:r>
              <a:rPr lang="en-US" sz="1700">
                <a:solidFill>
                  <a:schemeClr val="tx1">
                    <a:lumMod val="50000"/>
                    <a:lumOff val="50000"/>
                  </a:schemeClr>
                </a:solidFill>
              </a:rPr>
              <a:t>Capstone project - Final report </a:t>
            </a:r>
          </a:p>
          <a:p>
            <a:pPr>
              <a:lnSpc>
                <a:spcPct val="110000"/>
              </a:lnSpc>
            </a:pPr>
            <a:r>
              <a:rPr lang="en-US" sz="1700">
                <a:solidFill>
                  <a:schemeClr val="tx1">
                    <a:lumMod val="50000"/>
                    <a:lumOff val="50000"/>
                  </a:schemeClr>
                </a:solidFill>
              </a:rPr>
              <a:t>Correlation between a neighborhood real estate price and its surrounding venues </a:t>
            </a:r>
            <a:endParaRPr lang="en-IN" sz="1700">
              <a:solidFill>
                <a:schemeClr val="tx1">
                  <a:lumMod val="50000"/>
                  <a:lumOff val="50000"/>
                </a:schemeClr>
              </a:solidFill>
            </a:endParaRPr>
          </a:p>
        </p:txBody>
      </p:sp>
    </p:spTree>
    <p:extLst>
      <p:ext uri="{BB962C8B-B14F-4D97-AF65-F5344CB8AC3E}">
        <p14:creationId xmlns:p14="http://schemas.microsoft.com/office/powerpoint/2010/main" val="39754242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9896-BA99-4563-920C-FF81A82E43C0}"/>
              </a:ext>
            </a:extLst>
          </p:cNvPr>
          <p:cNvSpPr>
            <a:spLocks noGrp="1"/>
          </p:cNvSpPr>
          <p:nvPr>
            <p:ph type="title"/>
          </p:nvPr>
        </p:nvSpPr>
        <p:spPr/>
        <p:txBody>
          <a:bodyPr/>
          <a:lstStyle/>
          <a:p>
            <a:r>
              <a:rPr lang="en-IN" dirty="0"/>
              <a:t>2. Linear Regression: </a:t>
            </a:r>
          </a:p>
        </p:txBody>
      </p:sp>
      <p:sp>
        <p:nvSpPr>
          <p:cNvPr id="3" name="Content Placeholder 2">
            <a:extLst>
              <a:ext uri="{FF2B5EF4-FFF2-40B4-BE49-F238E27FC236}">
                <a16:creationId xmlns:a16="http://schemas.microsoft.com/office/drawing/2014/main" id="{E395D464-0A59-425E-9216-54F8AFFBEA0B}"/>
              </a:ext>
            </a:extLst>
          </p:cNvPr>
          <p:cNvSpPr>
            <a:spLocks noGrp="1"/>
          </p:cNvSpPr>
          <p:nvPr>
            <p:ph idx="1"/>
          </p:nvPr>
        </p:nvSpPr>
        <p:spPr/>
        <p:txBody>
          <a:bodyPr/>
          <a:lstStyle/>
          <a:p>
            <a:r>
              <a:rPr lang="en-US" dirty="0"/>
              <a:t>Linear Regression was chosen because it is a simple technique. And by using </a:t>
            </a:r>
            <a:r>
              <a:rPr lang="en-US" dirty="0" err="1"/>
              <a:t>Sklearn</a:t>
            </a:r>
            <a:r>
              <a:rPr lang="en-US" dirty="0"/>
              <a:t> library, implementing the model is quick and easy. Which is perfect to start the analyzing process. </a:t>
            </a:r>
          </a:p>
          <a:p>
            <a:r>
              <a:rPr lang="en-US" dirty="0"/>
              <a:t>The model will contain a list of coefficients corresponding to venue types. R2 score (or Coefficient of determination) and Mean Squared Error (MSE) will be used to see how well the model fit the data. </a:t>
            </a:r>
          </a:p>
          <a:p>
            <a:r>
              <a:rPr lang="en-US" dirty="0"/>
              <a:t>The result (Figure 3) doesn’t seem very promising. R2 score is small, which means the model may not be suitable for the data. </a:t>
            </a:r>
            <a:endParaRPr lang="en-IN" dirty="0"/>
          </a:p>
        </p:txBody>
      </p:sp>
    </p:spTree>
    <p:extLst>
      <p:ext uri="{BB962C8B-B14F-4D97-AF65-F5344CB8AC3E}">
        <p14:creationId xmlns:p14="http://schemas.microsoft.com/office/powerpoint/2010/main" val="166200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F702-F460-4094-9A79-C8B58687276C}"/>
              </a:ext>
            </a:extLst>
          </p:cNvPr>
          <p:cNvSpPr>
            <a:spLocks noGrp="1"/>
          </p:cNvSpPr>
          <p:nvPr>
            <p:ph type="title"/>
          </p:nvPr>
        </p:nvSpPr>
        <p:spPr>
          <a:xfrm>
            <a:off x="949960" y="3429000"/>
            <a:ext cx="10515600" cy="3063876"/>
          </a:xfrm>
        </p:spPr>
        <p:txBody>
          <a:bodyPr>
            <a:noAutofit/>
          </a:bodyPr>
          <a:lstStyle/>
          <a:p>
            <a:pPr algn="l"/>
            <a:r>
              <a:rPr lang="en-US" sz="1800" dirty="0">
                <a:latin typeface="Calibri" panose="020F0502020204030204" pitchFamily="34" charset="0"/>
                <a:cs typeface="Calibri" panose="020F0502020204030204" pitchFamily="34" charset="0"/>
              </a:rPr>
              <a:t>But on the bright side, the coefficient list shows some interest and logical information: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“Studios” and “Eateries” both mean businesses. “Train Station” means ease of transportation. All of which usually increase the value of a location.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“Bar” and “Market” sure are nice to visit sometimes but may not be a suitable neighborhood for family with kids. “Lighthouse” and “Golf” usually located in the rural areas. The demand for such locations is usually low.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“TV station”, “Cemetery”, “Laser Tag”, “Mini Golf” all give value to a limited range of people. “Gas Station” is available everywhere. These types of venue usually are not </a:t>
            </a:r>
            <a:r>
              <a:rPr lang="en-US" sz="1800" dirty="0" err="1">
                <a:latin typeface="Calibri" panose="020F0502020204030204" pitchFamily="34" charset="0"/>
                <a:cs typeface="Calibri" panose="020F0502020204030204" pitchFamily="34" charset="0"/>
              </a:rPr>
              <a:t>dicision</a:t>
            </a:r>
            <a:r>
              <a:rPr lang="en-US" sz="1800" dirty="0">
                <a:latin typeface="Calibri" panose="020F0502020204030204" pitchFamily="34" charset="0"/>
                <a:cs typeface="Calibri" panose="020F0502020204030204" pitchFamily="34" charset="0"/>
              </a:rPr>
              <a:t> factor when considering a location. </a:t>
            </a:r>
            <a:endParaRPr lang="en-IN" sz="1800" dirty="0">
              <a:latin typeface="Calibri" panose="020F0502020204030204" pitchFamily="34" charset="0"/>
              <a:cs typeface="Calibri" panose="020F0502020204030204" pitchFamily="34" charset="0"/>
            </a:endParaRPr>
          </a:p>
        </p:txBody>
      </p:sp>
      <p:pic>
        <p:nvPicPr>
          <p:cNvPr id="5" name="Content Placeholder 4" descr="A screenshot of a cell phone&#10;&#10;Description automatically generated">
            <a:extLst>
              <a:ext uri="{FF2B5EF4-FFF2-40B4-BE49-F238E27FC236}">
                <a16:creationId xmlns:a16="http://schemas.microsoft.com/office/drawing/2014/main" id="{800B94EE-5AA0-4812-A944-7603EA4C2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920" y="365124"/>
            <a:ext cx="7934960" cy="2652395"/>
          </a:xfrm>
        </p:spPr>
      </p:pic>
    </p:spTree>
    <p:extLst>
      <p:ext uri="{BB962C8B-B14F-4D97-AF65-F5344CB8AC3E}">
        <p14:creationId xmlns:p14="http://schemas.microsoft.com/office/powerpoint/2010/main" val="101068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B1665-D550-4FCB-B36B-6D5DBDD8C3E7}"/>
              </a:ext>
            </a:extLst>
          </p:cNvPr>
          <p:cNvSpPr>
            <a:spLocks noGrp="1"/>
          </p:cNvSpPr>
          <p:nvPr>
            <p:ph type="title"/>
          </p:nvPr>
        </p:nvSpPr>
        <p:spPr>
          <a:xfrm>
            <a:off x="913776" y="643466"/>
            <a:ext cx="3418784" cy="4308475"/>
          </a:xfrm>
        </p:spPr>
        <p:txBody>
          <a:bodyPr anchor="t">
            <a:normAutofit/>
          </a:bodyPr>
          <a:lstStyle/>
          <a:p>
            <a:pPr algn="l"/>
            <a:r>
              <a:rPr lang="fr-FR" sz="4400"/>
              <a:t>3. Principal Component Regression (PCR): </a:t>
            </a:r>
            <a:endParaRPr lang="en-IN" sz="4400"/>
          </a:p>
        </p:txBody>
      </p:sp>
      <p:sp>
        <p:nvSpPr>
          <p:cNvPr id="3" name="Content Placeholder 2">
            <a:extLst>
              <a:ext uri="{FF2B5EF4-FFF2-40B4-BE49-F238E27FC236}">
                <a16:creationId xmlns:a16="http://schemas.microsoft.com/office/drawing/2014/main" id="{90E170CD-8786-4503-827F-D274F9B24EFA}"/>
              </a:ext>
            </a:extLst>
          </p:cNvPr>
          <p:cNvSpPr>
            <a:spLocks noGrp="1"/>
          </p:cNvSpPr>
          <p:nvPr>
            <p:ph idx="1"/>
          </p:nvPr>
        </p:nvSpPr>
        <p:spPr>
          <a:xfrm>
            <a:off x="4654295" y="643466"/>
            <a:ext cx="6623305" cy="4308476"/>
          </a:xfrm>
        </p:spPr>
        <p:txBody>
          <a:bodyPr>
            <a:normAutofit/>
          </a:bodyPr>
          <a:lstStyle/>
          <a:p>
            <a:pPr>
              <a:lnSpc>
                <a:spcPct val="110000"/>
              </a:lnSpc>
            </a:pPr>
            <a:r>
              <a:rPr lang="en-US" sz="1500"/>
              <a:t>PCR can be explained simply as the combination of Principal Component Analysis (PCA) with Linear Regression. (Wikipedia, n.d.) </a:t>
            </a:r>
          </a:p>
          <a:p>
            <a:pPr>
              <a:lnSpc>
                <a:spcPct val="110000"/>
              </a:lnSpc>
            </a:pPr>
            <a:r>
              <a:rPr lang="en-US" sz="1500"/>
              <a:t>PCR employs the power of PCA, which can convert a set of values of possibly correlated variables into a set of values of linearly uncorrelated variables called principal components. As the result, the number of features is reduced while keeping most of the characteristic of the dataset. </a:t>
            </a:r>
          </a:p>
          <a:p>
            <a:pPr>
              <a:lnSpc>
                <a:spcPct val="110000"/>
              </a:lnSpc>
            </a:pPr>
            <a:r>
              <a:rPr lang="en-US" sz="1500"/>
              <a:t>Then PCR use Linear Regression on the converted set to return a coefficient list, just like in normal Regression techniques. </a:t>
            </a:r>
          </a:p>
          <a:p>
            <a:pPr>
              <a:lnSpc>
                <a:spcPct val="110000"/>
              </a:lnSpc>
            </a:pPr>
            <a:r>
              <a:rPr lang="en-US" sz="1500"/>
              <a:t>Again, R2 score and MSE are used to see how well the model fit the dataset. </a:t>
            </a:r>
          </a:p>
          <a:p>
            <a:pPr>
              <a:lnSpc>
                <a:spcPct val="110000"/>
              </a:lnSpc>
            </a:pPr>
            <a:endParaRPr lang="en-IN" sz="1500"/>
          </a:p>
        </p:txBody>
      </p:sp>
      <p:pic>
        <p:nvPicPr>
          <p:cNvPr id="14" name="Picture 13">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12030889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1CD87-FD65-4D9D-A408-B836CC16737F}"/>
              </a:ext>
            </a:extLst>
          </p:cNvPr>
          <p:cNvSpPr>
            <a:spLocks noGrp="1"/>
          </p:cNvSpPr>
          <p:nvPr>
            <p:ph type="title"/>
          </p:nvPr>
        </p:nvSpPr>
        <p:spPr>
          <a:xfrm>
            <a:off x="913776" y="643466"/>
            <a:ext cx="3418784" cy="4308475"/>
          </a:xfrm>
        </p:spPr>
        <p:txBody>
          <a:bodyPr anchor="t">
            <a:normAutofit/>
          </a:bodyPr>
          <a:lstStyle/>
          <a:p>
            <a:pPr algn="l"/>
            <a:r>
              <a:rPr lang="en-IN" sz="4400"/>
              <a:t>IV. Results: </a:t>
            </a:r>
          </a:p>
        </p:txBody>
      </p:sp>
      <p:sp>
        <p:nvSpPr>
          <p:cNvPr id="3" name="Content Placeholder 2">
            <a:extLst>
              <a:ext uri="{FF2B5EF4-FFF2-40B4-BE49-F238E27FC236}">
                <a16:creationId xmlns:a16="http://schemas.microsoft.com/office/drawing/2014/main" id="{B57CA95C-522E-414B-9D96-9A5CA693E41A}"/>
              </a:ext>
            </a:extLst>
          </p:cNvPr>
          <p:cNvSpPr>
            <a:spLocks noGrp="1"/>
          </p:cNvSpPr>
          <p:nvPr>
            <p:ph idx="1"/>
          </p:nvPr>
        </p:nvSpPr>
        <p:spPr>
          <a:xfrm>
            <a:off x="4654295" y="643466"/>
            <a:ext cx="6623305" cy="4308476"/>
          </a:xfrm>
        </p:spPr>
        <p:txBody>
          <a:bodyPr>
            <a:normAutofit/>
          </a:bodyPr>
          <a:lstStyle/>
          <a:p>
            <a:pPr>
              <a:lnSpc>
                <a:spcPct val="110000"/>
              </a:lnSpc>
            </a:pPr>
            <a:r>
              <a:rPr lang="en-US" sz="1500"/>
              <a:t>Even though the scores seem to be improved after applying a more sophisticate method, the model is still not suitable for the dataset. Thus, it can’t be used to precisely predict a neighborhood average price. </a:t>
            </a:r>
          </a:p>
          <a:p>
            <a:pPr>
              <a:lnSpc>
                <a:spcPct val="110000"/>
              </a:lnSpc>
            </a:pPr>
            <a:r>
              <a:rPr lang="en-US" sz="1500"/>
              <a:t>Explanations for the poor model can be: - The real estate price is hard to predict.  </a:t>
            </a:r>
          </a:p>
          <a:p>
            <a:pPr marL="0" indent="0">
              <a:lnSpc>
                <a:spcPct val="110000"/>
              </a:lnSpc>
              <a:buNone/>
            </a:pPr>
            <a:r>
              <a:rPr lang="en-US" sz="1500"/>
              <a:t>- The data is incomplete (small sample size, missing deciding factors). </a:t>
            </a:r>
          </a:p>
          <a:p>
            <a:pPr marL="0" indent="0">
              <a:lnSpc>
                <a:spcPct val="110000"/>
              </a:lnSpc>
              <a:buNone/>
            </a:pPr>
            <a:r>
              <a:rPr lang="en-US" sz="1500"/>
              <a:t>- The machine learning techniques are chosen or applied poorly. </a:t>
            </a:r>
          </a:p>
          <a:p>
            <a:pPr>
              <a:lnSpc>
                <a:spcPct val="110000"/>
              </a:lnSpc>
            </a:pPr>
            <a:r>
              <a:rPr lang="en-US" sz="1500"/>
              <a:t>But again, on the bright side, the insight, gotten from observing the analysis results, seems consistent and logical. And the insight is business venues that can serve the needs of most normal people usually situated in pricy neighborhoods. </a:t>
            </a:r>
            <a:endParaRPr lang="en-IN" sz="1500"/>
          </a:p>
        </p:txBody>
      </p:sp>
      <p:pic>
        <p:nvPicPr>
          <p:cNvPr id="14" name="Picture 13">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80919196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5157F-BCC2-4D3F-9D0A-ACA519C65863}"/>
              </a:ext>
            </a:extLst>
          </p:cNvPr>
          <p:cNvSpPr>
            <a:spLocks noGrp="1"/>
          </p:cNvSpPr>
          <p:nvPr>
            <p:ph type="title"/>
          </p:nvPr>
        </p:nvSpPr>
        <p:spPr>
          <a:xfrm>
            <a:off x="913776" y="643466"/>
            <a:ext cx="3418784" cy="4308475"/>
          </a:xfrm>
        </p:spPr>
        <p:txBody>
          <a:bodyPr anchor="t">
            <a:normAutofit/>
          </a:bodyPr>
          <a:lstStyle/>
          <a:p>
            <a:pPr algn="l"/>
            <a:r>
              <a:rPr lang="en-IN" sz="4400"/>
              <a:t>V. Discussion: </a:t>
            </a:r>
          </a:p>
        </p:txBody>
      </p:sp>
      <p:sp>
        <p:nvSpPr>
          <p:cNvPr id="3" name="Content Placeholder 2">
            <a:extLst>
              <a:ext uri="{FF2B5EF4-FFF2-40B4-BE49-F238E27FC236}">
                <a16:creationId xmlns:a16="http://schemas.microsoft.com/office/drawing/2014/main" id="{29F3013F-CF0D-4026-9DFA-60F975A6E836}"/>
              </a:ext>
            </a:extLst>
          </p:cNvPr>
          <p:cNvSpPr>
            <a:spLocks noGrp="1"/>
          </p:cNvSpPr>
          <p:nvPr>
            <p:ph idx="1"/>
          </p:nvPr>
        </p:nvSpPr>
        <p:spPr>
          <a:xfrm>
            <a:off x="4654295" y="643466"/>
            <a:ext cx="6623305" cy="4308476"/>
          </a:xfrm>
        </p:spPr>
        <p:txBody>
          <a:bodyPr>
            <a:normAutofit/>
          </a:bodyPr>
          <a:lstStyle/>
          <a:p>
            <a:pPr>
              <a:lnSpc>
                <a:spcPct val="110000"/>
              </a:lnSpc>
            </a:pPr>
            <a:r>
              <a:rPr lang="en-US" sz="1700"/>
              <a:t>The real challenge is constructing the dataset: </a:t>
            </a:r>
          </a:p>
          <a:p>
            <a:pPr marL="0" indent="0">
              <a:lnSpc>
                <a:spcPct val="110000"/>
              </a:lnSpc>
              <a:buNone/>
            </a:pPr>
            <a:r>
              <a:rPr lang="en-US" sz="1700"/>
              <a:t>- Usually the needed data isn’t publicly available.  </a:t>
            </a:r>
          </a:p>
          <a:p>
            <a:pPr marL="0" indent="0">
              <a:lnSpc>
                <a:spcPct val="110000"/>
              </a:lnSpc>
              <a:buNone/>
            </a:pPr>
            <a:r>
              <a:rPr lang="en-US" sz="1700"/>
              <a:t>- When combining data from multiple sources, inconsistent can happen. And lots of efforts are required to check, research and change the data before merge. </a:t>
            </a:r>
          </a:p>
          <a:p>
            <a:pPr marL="0" indent="0">
              <a:lnSpc>
                <a:spcPct val="110000"/>
              </a:lnSpc>
              <a:buNone/>
            </a:pPr>
            <a:r>
              <a:rPr lang="en-US" sz="1700"/>
              <a:t>- For data obtained through API calls, different results are returned with different set of parameters and different point of time. Multiple trial and error runs are required to get the optimal result. </a:t>
            </a:r>
          </a:p>
          <a:p>
            <a:pPr marL="0" indent="0">
              <a:lnSpc>
                <a:spcPct val="110000"/>
              </a:lnSpc>
              <a:buNone/>
            </a:pPr>
            <a:r>
              <a:rPr lang="en-US" sz="1700"/>
              <a:t>- Even after the dataset has been constructed, lots of research and analysis are required to decide if the data should be kept as is or be transform by normalization or standardization. </a:t>
            </a:r>
            <a:endParaRPr lang="en-IN" sz="1700"/>
          </a:p>
        </p:txBody>
      </p:sp>
      <p:pic>
        <p:nvPicPr>
          <p:cNvPr id="14" name="Picture 13">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51250567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B3DB9-5703-4DD1-9E16-FB0C6FCC4141}"/>
              </a:ext>
            </a:extLst>
          </p:cNvPr>
          <p:cNvSpPr>
            <a:spLocks noGrp="1"/>
          </p:cNvSpPr>
          <p:nvPr>
            <p:ph type="title"/>
          </p:nvPr>
        </p:nvSpPr>
        <p:spPr>
          <a:xfrm>
            <a:off x="913776" y="643466"/>
            <a:ext cx="3418784" cy="4308475"/>
          </a:xfrm>
        </p:spPr>
        <p:txBody>
          <a:bodyPr anchor="t">
            <a:normAutofit/>
          </a:bodyPr>
          <a:lstStyle/>
          <a:p>
            <a:pPr algn="l"/>
            <a:r>
              <a:rPr lang="en-IN" sz="4100"/>
              <a:t>VI. Conclusion: </a:t>
            </a:r>
          </a:p>
        </p:txBody>
      </p:sp>
      <p:sp>
        <p:nvSpPr>
          <p:cNvPr id="24" name="Content Placeholder 2">
            <a:extLst>
              <a:ext uri="{FF2B5EF4-FFF2-40B4-BE49-F238E27FC236}">
                <a16:creationId xmlns:a16="http://schemas.microsoft.com/office/drawing/2014/main" id="{9CF77BDB-B9D3-4B4B-97A0-4CF04F6A7B02}"/>
              </a:ext>
            </a:extLst>
          </p:cNvPr>
          <p:cNvSpPr>
            <a:spLocks noGrp="1"/>
          </p:cNvSpPr>
          <p:nvPr>
            <p:ph idx="1"/>
          </p:nvPr>
        </p:nvSpPr>
        <p:spPr>
          <a:xfrm>
            <a:off x="4654295" y="643466"/>
            <a:ext cx="6623305" cy="4308476"/>
          </a:xfrm>
        </p:spPr>
        <p:txBody>
          <a:bodyPr>
            <a:normAutofit/>
          </a:bodyPr>
          <a:lstStyle/>
          <a:p>
            <a:pPr>
              <a:lnSpc>
                <a:spcPct val="110000"/>
              </a:lnSpc>
            </a:pPr>
            <a:r>
              <a:rPr lang="en-US" sz="1100"/>
              <a:t>It’s unfortunately that the analysis couldn’t produce a precise model or showing any strong coefficient correlation for any venue type. But we can still get some meaningful and logical insights from the result. </a:t>
            </a:r>
          </a:p>
          <a:p>
            <a:pPr>
              <a:lnSpc>
                <a:spcPct val="110000"/>
              </a:lnSpc>
            </a:pPr>
            <a:r>
              <a:rPr lang="en-US" sz="1100"/>
              <a:t>Doing this project helps practicing every topic in the specialization, and thus, equipping learners with Data Science methodology and tools using Python libraries. Also doing a real project certainly helps one learns so much more outside the curriculum, as well as realizes what more to research into after completing the program. And as this report shows, there are surely a lot of things to dig into. </a:t>
            </a:r>
          </a:p>
          <a:p>
            <a:pPr>
              <a:lnSpc>
                <a:spcPct val="110000"/>
              </a:lnSpc>
            </a:pPr>
            <a:r>
              <a:rPr lang="en-US" sz="1100"/>
              <a:t>Some notes on the analysis result:</a:t>
            </a:r>
          </a:p>
          <a:p>
            <a:pPr marL="0" indent="0">
              <a:lnSpc>
                <a:spcPct val="110000"/>
              </a:lnSpc>
              <a:buNone/>
            </a:pPr>
            <a:r>
              <a:rPr lang="en-US" sz="1100"/>
              <a:t>- This project is done by a web developer who only started self-studying Data Science for 4 months. So please take it with a grain of salt.</a:t>
            </a:r>
          </a:p>
          <a:p>
            <a:pPr marL="0" indent="0">
              <a:lnSpc>
                <a:spcPct val="110000"/>
              </a:lnSpc>
              <a:buNone/>
            </a:pPr>
            <a:r>
              <a:rPr lang="en-US" sz="1100"/>
              <a:t>- The coefficients only show correlation, not causation. So, if your neighborhood average price is low, please don’t go destroying the surrounding bars and food trucks. There might be another reason.  </a:t>
            </a:r>
          </a:p>
          <a:p>
            <a:pPr marL="0" indent="0">
              <a:lnSpc>
                <a:spcPct val="110000"/>
              </a:lnSpc>
              <a:buNone/>
            </a:pPr>
            <a:r>
              <a:rPr lang="en-US" sz="1100"/>
              <a:t>Toward the person that went through this project, many thanks for the time and patient.  </a:t>
            </a:r>
          </a:p>
          <a:p>
            <a:pPr marL="0" indent="0">
              <a:lnSpc>
                <a:spcPct val="110000"/>
              </a:lnSpc>
              <a:buNone/>
            </a:pPr>
            <a:r>
              <a:rPr lang="en-US" sz="1100"/>
              <a:t> </a:t>
            </a:r>
            <a:endParaRPr lang="en-IN" sz="1100"/>
          </a:p>
        </p:txBody>
      </p:sp>
      <p:pic>
        <p:nvPicPr>
          <p:cNvPr id="14" name="Picture 13">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100341023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5104C-8EC3-45D0-8CC6-6F04EA4E81AF}"/>
              </a:ext>
            </a:extLst>
          </p:cNvPr>
          <p:cNvSpPr>
            <a:spLocks noGrp="1"/>
          </p:cNvSpPr>
          <p:nvPr>
            <p:ph type="title"/>
          </p:nvPr>
        </p:nvSpPr>
        <p:spPr>
          <a:xfrm>
            <a:off x="913776" y="643466"/>
            <a:ext cx="3418784" cy="4308475"/>
          </a:xfrm>
        </p:spPr>
        <p:txBody>
          <a:bodyPr anchor="t">
            <a:normAutofit/>
          </a:bodyPr>
          <a:lstStyle/>
          <a:p>
            <a:pPr algn="l"/>
            <a:r>
              <a:rPr lang="en-IN" sz="4400"/>
              <a:t>References: </a:t>
            </a:r>
          </a:p>
        </p:txBody>
      </p:sp>
      <p:sp>
        <p:nvSpPr>
          <p:cNvPr id="3" name="Content Placeholder 2">
            <a:extLst>
              <a:ext uri="{FF2B5EF4-FFF2-40B4-BE49-F238E27FC236}">
                <a16:creationId xmlns:a16="http://schemas.microsoft.com/office/drawing/2014/main" id="{4D403A46-7982-43EC-81D0-6218562709E7}"/>
              </a:ext>
            </a:extLst>
          </p:cNvPr>
          <p:cNvSpPr>
            <a:spLocks noGrp="1"/>
          </p:cNvSpPr>
          <p:nvPr>
            <p:ph idx="1"/>
          </p:nvPr>
        </p:nvSpPr>
        <p:spPr>
          <a:xfrm>
            <a:off x="4654295" y="643466"/>
            <a:ext cx="6623305" cy="4308476"/>
          </a:xfrm>
        </p:spPr>
        <p:txBody>
          <a:bodyPr>
            <a:normAutofit/>
          </a:bodyPr>
          <a:lstStyle/>
          <a:p>
            <a:endParaRPr lang="en-IN" sz="1800"/>
          </a:p>
          <a:p>
            <a:r>
              <a:rPr lang="en-IN" sz="1800"/>
              <a:t>Wikipedia. (n.d.). Principal component regression. Retrieved from Wikipedia: https://en.wikipedia.org/wiki/Principal_component_regression </a:t>
            </a:r>
          </a:p>
        </p:txBody>
      </p:sp>
      <p:pic>
        <p:nvPicPr>
          <p:cNvPr id="14" name="Picture 13">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20227235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9DE0D-3B51-4FD5-9CCC-99312118FC9A}"/>
              </a:ext>
            </a:extLst>
          </p:cNvPr>
          <p:cNvSpPr>
            <a:spLocks noGrp="1"/>
          </p:cNvSpPr>
          <p:nvPr>
            <p:ph type="title"/>
          </p:nvPr>
        </p:nvSpPr>
        <p:spPr>
          <a:xfrm>
            <a:off x="913776" y="643466"/>
            <a:ext cx="3418784" cy="4308475"/>
          </a:xfrm>
        </p:spPr>
        <p:txBody>
          <a:bodyPr anchor="t">
            <a:normAutofit/>
          </a:bodyPr>
          <a:lstStyle/>
          <a:p>
            <a:pPr algn="l"/>
            <a:r>
              <a:rPr lang="en-IN" sz="4400"/>
              <a:t>Table of content: </a:t>
            </a:r>
          </a:p>
        </p:txBody>
      </p:sp>
      <p:sp>
        <p:nvSpPr>
          <p:cNvPr id="3" name="Content Placeholder 2">
            <a:extLst>
              <a:ext uri="{FF2B5EF4-FFF2-40B4-BE49-F238E27FC236}">
                <a16:creationId xmlns:a16="http://schemas.microsoft.com/office/drawing/2014/main" id="{A4BF2087-AB11-4A37-8AA5-7B44CE940256}"/>
              </a:ext>
            </a:extLst>
          </p:cNvPr>
          <p:cNvSpPr>
            <a:spLocks noGrp="1"/>
          </p:cNvSpPr>
          <p:nvPr>
            <p:ph idx="1"/>
          </p:nvPr>
        </p:nvSpPr>
        <p:spPr>
          <a:xfrm>
            <a:off x="4654295" y="643466"/>
            <a:ext cx="6623305" cy="4308476"/>
          </a:xfrm>
        </p:spPr>
        <p:txBody>
          <a:bodyPr>
            <a:normAutofit/>
          </a:bodyPr>
          <a:lstStyle/>
          <a:p>
            <a:pPr marL="0" indent="0">
              <a:buNone/>
            </a:pPr>
            <a:r>
              <a:rPr lang="en-IN" sz="1800"/>
              <a:t>I. Introduction</a:t>
            </a:r>
          </a:p>
          <a:p>
            <a:pPr marL="0" indent="0">
              <a:buNone/>
            </a:pPr>
            <a:r>
              <a:rPr lang="en-IN" sz="1800"/>
              <a:t>II. Data description:</a:t>
            </a:r>
          </a:p>
          <a:p>
            <a:pPr marL="0" indent="0">
              <a:buNone/>
            </a:pPr>
            <a:r>
              <a:rPr lang="en-IN" sz="1800"/>
              <a:t>III. Methodology: </a:t>
            </a:r>
          </a:p>
          <a:p>
            <a:pPr marL="457200" lvl="1" indent="0">
              <a:buNone/>
            </a:pPr>
            <a:r>
              <a:rPr lang="en-US" dirty="0"/>
              <a:t>1. First insight using visualization</a:t>
            </a:r>
          </a:p>
          <a:p>
            <a:pPr marL="457200" lvl="1" indent="0">
              <a:buNone/>
            </a:pPr>
            <a:r>
              <a:rPr lang="en-IN" dirty="0"/>
              <a:t>2. Linear Regression</a:t>
            </a:r>
          </a:p>
          <a:p>
            <a:pPr marL="457200" lvl="1" indent="0">
              <a:buNone/>
            </a:pPr>
            <a:r>
              <a:rPr lang="fr-FR" dirty="0"/>
              <a:t>3. Principal Component </a:t>
            </a:r>
            <a:r>
              <a:rPr lang="fr-FR"/>
              <a:t>Regression</a:t>
            </a:r>
            <a:r>
              <a:rPr lang="fr-FR" dirty="0"/>
              <a:t> (PCR)</a:t>
            </a:r>
          </a:p>
          <a:p>
            <a:pPr marL="0" indent="0">
              <a:buNone/>
            </a:pPr>
            <a:r>
              <a:rPr lang="en-IN" sz="1800"/>
              <a:t>IV. Results</a:t>
            </a:r>
          </a:p>
          <a:p>
            <a:pPr marL="0" indent="0">
              <a:buNone/>
            </a:pPr>
            <a:r>
              <a:rPr lang="en-IN" sz="1800"/>
              <a:t>V. Discussion</a:t>
            </a:r>
          </a:p>
          <a:p>
            <a:pPr marL="0" indent="0">
              <a:buNone/>
            </a:pPr>
            <a:r>
              <a:rPr lang="en-IN" sz="1800"/>
              <a:t>VI. Conclusion</a:t>
            </a:r>
          </a:p>
          <a:p>
            <a:pPr marL="0" indent="0">
              <a:buNone/>
            </a:pPr>
            <a:endParaRPr lang="en-IN" sz="1800"/>
          </a:p>
          <a:p>
            <a:pPr marL="0" indent="0">
              <a:buNone/>
            </a:pPr>
            <a:endParaRPr lang="en-IN" sz="1800"/>
          </a:p>
          <a:p>
            <a:pPr marL="457200" lvl="1" indent="0">
              <a:buNone/>
            </a:pPr>
            <a:endParaRPr lang="fr-FR" dirty="0"/>
          </a:p>
        </p:txBody>
      </p:sp>
      <p:pic>
        <p:nvPicPr>
          <p:cNvPr id="14" name="Picture 13">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15394019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BCE17-FBDE-4070-B67B-8CEB81546D51}"/>
              </a:ext>
            </a:extLst>
          </p:cNvPr>
          <p:cNvSpPr>
            <a:spLocks noGrp="1"/>
          </p:cNvSpPr>
          <p:nvPr>
            <p:ph type="title"/>
          </p:nvPr>
        </p:nvSpPr>
        <p:spPr>
          <a:xfrm>
            <a:off x="641074" y="1314450"/>
            <a:ext cx="2844002" cy="3680244"/>
          </a:xfrm>
        </p:spPr>
        <p:txBody>
          <a:bodyPr>
            <a:normAutofit/>
          </a:bodyPr>
          <a:lstStyle/>
          <a:p>
            <a:pPr algn="l"/>
            <a:r>
              <a:rPr lang="en-US" sz="3100"/>
              <a:t>I. Introduction: </a:t>
            </a:r>
            <a:br>
              <a:rPr lang="en-US" sz="3100"/>
            </a:br>
            <a:endParaRPr lang="en-IN" sz="3100"/>
          </a:p>
        </p:txBody>
      </p:sp>
      <p:pic>
        <p:nvPicPr>
          <p:cNvPr id="14" name="Picture 1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6" name="Picture 1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0DD31C3D-0246-459B-A041-178C63FF0707}"/>
              </a:ext>
            </a:extLst>
          </p:cNvPr>
          <p:cNvGraphicFramePr>
            <a:graphicFrameLocks noGrp="1"/>
          </p:cNvGraphicFramePr>
          <p:nvPr>
            <p:ph idx="1"/>
            <p:extLst>
              <p:ext uri="{D42A27DB-BD31-4B8C-83A1-F6EECF244321}">
                <p14:modId xmlns:p14="http://schemas.microsoft.com/office/powerpoint/2010/main" val="951087063"/>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800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6" name="Picture 1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B306AC52-488B-45DF-80CF-E7C36153A3DC}"/>
              </a:ext>
            </a:extLst>
          </p:cNvPr>
          <p:cNvGraphicFramePr>
            <a:graphicFrameLocks noGrp="1"/>
          </p:cNvGraphicFramePr>
          <p:nvPr>
            <p:ph idx="1"/>
            <p:extLst>
              <p:ext uri="{D42A27DB-BD31-4B8C-83A1-F6EECF244321}">
                <p14:modId xmlns:p14="http://schemas.microsoft.com/office/powerpoint/2010/main" val="502494169"/>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382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9A4784C4-CA3D-4CE3-B360-9C19979322B8}"/>
              </a:ext>
            </a:extLst>
          </p:cNvPr>
          <p:cNvSpPr>
            <a:spLocks noGrp="1"/>
          </p:cNvSpPr>
          <p:nvPr>
            <p:ph type="title"/>
          </p:nvPr>
        </p:nvSpPr>
        <p:spPr>
          <a:xfrm>
            <a:off x="959896" y="960814"/>
            <a:ext cx="2732249" cy="4912936"/>
          </a:xfrm>
        </p:spPr>
        <p:txBody>
          <a:bodyPr anchor="b">
            <a:normAutofit/>
          </a:bodyPr>
          <a:lstStyle/>
          <a:p>
            <a:pPr algn="r"/>
            <a:r>
              <a:rPr lang="en-US" sz="3400">
                <a:solidFill>
                  <a:schemeClr val="bg1"/>
                </a:solidFill>
              </a:rPr>
              <a:t>II. Data description: </a:t>
            </a:r>
            <a:br>
              <a:rPr lang="en-US" sz="3400">
                <a:solidFill>
                  <a:schemeClr val="bg1"/>
                </a:solidFill>
              </a:rPr>
            </a:br>
            <a:endParaRPr lang="en-IN" sz="3400">
              <a:solidFill>
                <a:schemeClr val="bg1"/>
              </a:solidFill>
            </a:endParaRPr>
          </a:p>
        </p:txBody>
      </p:sp>
      <p:sp>
        <p:nvSpPr>
          <p:cNvPr id="3" name="Content Placeholder 2">
            <a:extLst>
              <a:ext uri="{FF2B5EF4-FFF2-40B4-BE49-F238E27FC236}">
                <a16:creationId xmlns:a16="http://schemas.microsoft.com/office/drawing/2014/main" id="{FDA6D5FF-1431-4C84-914C-63AD01BE2395}"/>
              </a:ext>
            </a:extLst>
          </p:cNvPr>
          <p:cNvSpPr>
            <a:spLocks noGrp="1"/>
          </p:cNvSpPr>
          <p:nvPr>
            <p:ph idx="1"/>
          </p:nvPr>
        </p:nvSpPr>
        <p:spPr>
          <a:xfrm>
            <a:off x="4979078" y="960814"/>
            <a:ext cx="6247722" cy="4830385"/>
          </a:xfrm>
        </p:spPr>
        <p:txBody>
          <a:bodyPr anchor="ctr">
            <a:normAutofit/>
          </a:bodyPr>
          <a:lstStyle/>
          <a:p>
            <a:r>
              <a:rPr lang="en-US" sz="1800"/>
              <a:t>New York city neighborhoods were chosen as the observation target due to the following reasons: - The availability of real estate prices. Though very limited. - The diversity of prices between neighborhoods. For example, a 2-bedrooms condo in Central Park West, Upper West Side can cost $4.91 million on average; while in Inwood, Upper Manhattan, just 30 minutes away, it's only $498 thousands. - The availability of geo data which can be used to visualize the dataset onto a map. </a:t>
            </a:r>
          </a:p>
          <a:p>
            <a:r>
              <a:rPr lang="en-US" sz="1800"/>
              <a:t>The type of real estate to be considered is 2-bedroom condo, which is common for most normal nuclear families.</a:t>
            </a:r>
            <a:endParaRPr lang="en-IN" sz="1800"/>
          </a:p>
        </p:txBody>
      </p:sp>
    </p:spTree>
    <p:extLst>
      <p:ext uri="{BB962C8B-B14F-4D97-AF65-F5344CB8AC3E}">
        <p14:creationId xmlns:p14="http://schemas.microsoft.com/office/powerpoint/2010/main" val="329277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240B9-BC8A-482E-AADE-49ED816B4733}"/>
              </a:ext>
            </a:extLst>
          </p:cNvPr>
          <p:cNvSpPr>
            <a:spLocks noGrp="1"/>
          </p:cNvSpPr>
          <p:nvPr>
            <p:ph idx="1"/>
          </p:nvPr>
        </p:nvSpPr>
        <p:spPr>
          <a:xfrm>
            <a:off x="838200" y="772160"/>
            <a:ext cx="10515600" cy="5404803"/>
          </a:xfrm>
        </p:spPr>
        <p:txBody>
          <a:bodyPr>
            <a:normAutofit fontScale="85000" lnSpcReduction="10000"/>
          </a:bodyPr>
          <a:lstStyle/>
          <a:p>
            <a:pPr algn="just"/>
            <a:r>
              <a:rPr lang="en-US" dirty="0"/>
              <a:t>The dataset will be composed from the following two main sources: - </a:t>
            </a:r>
            <a:r>
              <a:rPr lang="en-US" dirty="0" err="1"/>
              <a:t>CityRealty</a:t>
            </a:r>
            <a:r>
              <a:rPr lang="en-US" dirty="0"/>
              <a:t> which provides the neighborhoods average prices. https://www.cityrealty.com/nyc/market-insight/features/get-toknow/average-nyc-condo-prices-neighborhood-june-2018/18804 - </a:t>
            </a:r>
            <a:r>
              <a:rPr lang="en-US" dirty="0" err="1"/>
              <a:t>FourSquare</a:t>
            </a:r>
            <a:r>
              <a:rPr lang="en-US" dirty="0"/>
              <a:t> API which provides the surrounding venues of a given coordinates. </a:t>
            </a:r>
          </a:p>
          <a:p>
            <a:pPr algn="just"/>
            <a:endParaRPr lang="en-US" dirty="0"/>
          </a:p>
          <a:p>
            <a:pPr marL="0" indent="0" algn="just">
              <a:buNone/>
            </a:pPr>
            <a:r>
              <a:rPr lang="en-US" dirty="0"/>
              <a:t>The process of collecting and clean data: </a:t>
            </a:r>
          </a:p>
          <a:p>
            <a:pPr marL="0" indent="0" algn="just">
              <a:buNone/>
            </a:pPr>
            <a:r>
              <a:rPr lang="en-US" dirty="0"/>
              <a:t>- Scrap the </a:t>
            </a:r>
            <a:r>
              <a:rPr lang="en-US" dirty="0" err="1"/>
              <a:t>CityRealty</a:t>
            </a:r>
            <a:r>
              <a:rPr lang="en-US" dirty="0"/>
              <a:t> webpage for a list of New York city neighborhoods and their corresponding 2-bedroom condo average price. </a:t>
            </a:r>
          </a:p>
          <a:p>
            <a:pPr marL="0" indent="0" algn="just">
              <a:buNone/>
            </a:pPr>
            <a:r>
              <a:rPr lang="en-US" dirty="0"/>
              <a:t>- Find the geographic data of the neighborhoods. Both their center coordinates and their border. </a:t>
            </a:r>
          </a:p>
          <a:p>
            <a:pPr marL="0" indent="0" algn="just">
              <a:buNone/>
            </a:pPr>
            <a:r>
              <a:rPr lang="en-US" dirty="0"/>
              <a:t>- For each neighborhood, pass the obtained coordinates to </a:t>
            </a:r>
            <a:r>
              <a:rPr lang="en-US" dirty="0" err="1"/>
              <a:t>FourSquare</a:t>
            </a:r>
            <a:r>
              <a:rPr lang="en-US" dirty="0"/>
              <a:t> API. The “explore” endpoint will return a list of surrounding venues in a predefined radius. </a:t>
            </a:r>
          </a:p>
          <a:p>
            <a:pPr marL="0" indent="0" algn="just">
              <a:buNone/>
            </a:pPr>
            <a:r>
              <a:rPr lang="en-US" dirty="0"/>
              <a:t>- Count the occurrence of each venue type in a neighborhood. Then apply one hot encoding to turn each venue type into a column with their occurrence as the value. </a:t>
            </a:r>
          </a:p>
          <a:p>
            <a:pPr marL="0" indent="0" algn="just">
              <a:buNone/>
            </a:pPr>
            <a:r>
              <a:rPr lang="en-US" dirty="0"/>
              <a:t>- Standardize the average price by removing the mean and scaling to unit variance. </a:t>
            </a:r>
            <a:endParaRPr lang="en-IN" dirty="0"/>
          </a:p>
        </p:txBody>
      </p:sp>
    </p:spTree>
    <p:extLst>
      <p:ext uri="{BB962C8B-B14F-4D97-AF65-F5344CB8AC3E}">
        <p14:creationId xmlns:p14="http://schemas.microsoft.com/office/powerpoint/2010/main" val="396468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DE534-9FF6-447F-8AD8-FF4DE639B177}"/>
              </a:ext>
            </a:extLst>
          </p:cNvPr>
          <p:cNvSpPr>
            <a:spLocks noGrp="1"/>
          </p:cNvSpPr>
          <p:nvPr>
            <p:ph type="title"/>
          </p:nvPr>
        </p:nvSpPr>
        <p:spPr>
          <a:xfrm>
            <a:off x="641074" y="1314450"/>
            <a:ext cx="2844002" cy="3680244"/>
          </a:xfrm>
        </p:spPr>
        <p:txBody>
          <a:bodyPr>
            <a:normAutofit/>
          </a:bodyPr>
          <a:lstStyle/>
          <a:p>
            <a:pPr algn="l"/>
            <a:r>
              <a:rPr lang="en-IN" sz="2800"/>
              <a:t>III. Methodology: </a:t>
            </a:r>
          </a:p>
        </p:txBody>
      </p:sp>
      <p:pic>
        <p:nvPicPr>
          <p:cNvPr id="14" name="Picture 1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6" name="Picture 1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5C11A2BD-127C-4361-9253-4756315AAE91}"/>
              </a:ext>
            </a:extLst>
          </p:cNvPr>
          <p:cNvGraphicFramePr>
            <a:graphicFrameLocks noGrp="1"/>
          </p:cNvGraphicFramePr>
          <p:nvPr>
            <p:ph idx="1"/>
            <p:extLst>
              <p:ext uri="{D42A27DB-BD31-4B8C-83A1-F6EECF244321}">
                <p14:modId xmlns:p14="http://schemas.microsoft.com/office/powerpoint/2010/main" val="2574975612"/>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4360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E58C-D0D3-43BF-9733-B1BA6B2B8F85}"/>
              </a:ext>
            </a:extLst>
          </p:cNvPr>
          <p:cNvSpPr>
            <a:spLocks noGrp="1"/>
          </p:cNvSpPr>
          <p:nvPr>
            <p:ph type="title"/>
          </p:nvPr>
        </p:nvSpPr>
        <p:spPr/>
        <p:txBody>
          <a:bodyPr/>
          <a:lstStyle/>
          <a:p>
            <a:r>
              <a:rPr lang="en-US" dirty="0"/>
              <a:t>1. First insight using visualization: </a:t>
            </a:r>
            <a:endParaRPr lang="en-IN" dirty="0"/>
          </a:p>
        </p:txBody>
      </p:sp>
      <p:sp>
        <p:nvSpPr>
          <p:cNvPr id="3" name="Content Placeholder 2">
            <a:extLst>
              <a:ext uri="{FF2B5EF4-FFF2-40B4-BE49-F238E27FC236}">
                <a16:creationId xmlns:a16="http://schemas.microsoft.com/office/drawing/2014/main" id="{2E76A79D-3B4D-44A5-BEA6-24BCD0EBDD3C}"/>
              </a:ext>
            </a:extLst>
          </p:cNvPr>
          <p:cNvSpPr>
            <a:spLocks noGrp="1"/>
          </p:cNvSpPr>
          <p:nvPr>
            <p:ph idx="1"/>
          </p:nvPr>
        </p:nvSpPr>
        <p:spPr/>
        <p:txBody>
          <a:bodyPr>
            <a:normAutofit fontScale="85000" lnSpcReduction="20000"/>
          </a:bodyPr>
          <a:lstStyle/>
          <a:p>
            <a:r>
              <a:rPr lang="en-US" dirty="0"/>
              <a:t>In order to have a first insight of New York city real estate average price between neighborhoods, there is no better way than visualization. </a:t>
            </a:r>
          </a:p>
          <a:p>
            <a:r>
              <a:rPr lang="en-US" dirty="0"/>
              <a:t>The medium chosen is Choropleth map, which uses differences in shading or coloring to indicate a property’s values or quantity within predefined areas. It is ideal for showing how differently real estate priced between neighborhoods across the New York city map. </a:t>
            </a:r>
          </a:p>
          <a:p>
            <a:r>
              <a:rPr lang="en-US" dirty="0"/>
              <a:t>The map (Figure 2) shows high price in neighborhoods that located around Central Park, Midtown and Lower Manhattan. The price reduces further toward North Manhattan or toward Brooklyn. </a:t>
            </a:r>
          </a:p>
          <a:p>
            <a:r>
              <a:rPr lang="en-US" dirty="0"/>
              <a:t>Manhattan can be considered the heart of New York city. It’s where most businesses, tourist attractions and entertainments located. So, the venue types that can attract many people are expected to have the most positive coefficients in the regression model. </a:t>
            </a:r>
          </a:p>
          <a:p>
            <a:endParaRPr lang="en-IN" dirty="0"/>
          </a:p>
        </p:txBody>
      </p:sp>
    </p:spTree>
    <p:extLst>
      <p:ext uri="{BB962C8B-B14F-4D97-AF65-F5344CB8AC3E}">
        <p14:creationId xmlns:p14="http://schemas.microsoft.com/office/powerpoint/2010/main" val="411755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map&#10;&#10;Description automatically generated">
            <a:extLst>
              <a:ext uri="{FF2B5EF4-FFF2-40B4-BE49-F238E27FC236}">
                <a16:creationId xmlns:a16="http://schemas.microsoft.com/office/drawing/2014/main" id="{C976BFF7-4BC8-4277-9401-C81810220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880" y="454024"/>
            <a:ext cx="7731760" cy="5001895"/>
          </a:xfrm>
        </p:spPr>
      </p:pic>
    </p:spTree>
    <p:extLst>
      <p:ext uri="{BB962C8B-B14F-4D97-AF65-F5344CB8AC3E}">
        <p14:creationId xmlns:p14="http://schemas.microsoft.com/office/powerpoint/2010/main" val="306059962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0</TotalTime>
  <Words>1613</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Droplet</vt:lpstr>
      <vt:lpstr>IBM – Coursera  Data Science Specialization </vt:lpstr>
      <vt:lpstr>Table of content: </vt:lpstr>
      <vt:lpstr>I. Introduction:  </vt:lpstr>
      <vt:lpstr>PowerPoint Presentation</vt:lpstr>
      <vt:lpstr>II. Data description:  </vt:lpstr>
      <vt:lpstr>PowerPoint Presentation</vt:lpstr>
      <vt:lpstr>III. Methodology: </vt:lpstr>
      <vt:lpstr>1. First insight using visualization: </vt:lpstr>
      <vt:lpstr>PowerPoint Presentation</vt:lpstr>
      <vt:lpstr>2. Linear Regression: </vt:lpstr>
      <vt:lpstr>But on the bright side, the coefficient list shows some interest and logical information:  - “Studios” and “Eateries” both mean businesses. “Train Station” means ease of transportation. All of which usually increase the value of a location.  - “Bar” and “Market” sure are nice to visit sometimes but may not be a suitable neighborhood for family with kids. “Lighthouse” and “Golf” usually located in the rural areas. The demand for such locations is usually low.  - “TV station”, “Cemetery”, “Laser Tag”, “Mini Golf” all give value to a limited range of people. “Gas Station” is available everywhere. These types of venue usually are not dicision factor when considering a location. </vt:lpstr>
      <vt:lpstr>3. Principal Component Regression (PCR): </vt:lpstr>
      <vt:lpstr>IV. Results: </vt:lpstr>
      <vt:lpstr>V. Discussion: </vt:lpstr>
      <vt:lpstr>VI. 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 Coursera  Data Science Specialization </dc:title>
  <dc:creator>sathvik mokkapati</dc:creator>
  <cp:lastModifiedBy>sathvik mokkapati</cp:lastModifiedBy>
  <cp:revision>1</cp:revision>
  <dcterms:created xsi:type="dcterms:W3CDTF">2019-04-10T02:39:32Z</dcterms:created>
  <dcterms:modified xsi:type="dcterms:W3CDTF">2019-04-10T02:39:43Z</dcterms:modified>
</cp:coreProperties>
</file>