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Instrument Sans Medium" panose="020B0604020202020204" charset="0"/>
      <p:regular r:id="rId13"/>
    </p:embeddedFont>
    <p:embeddedFont>
      <p:font typeface="Instrument Sans Semi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4" d="100"/>
          <a:sy n="74" d="100"/>
        </p:scale>
        <p:origin x="180"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515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457200" y="2590800"/>
            <a:ext cx="4572000" cy="3048000"/>
          </a:xfrm>
          <a:prstGeom prst="rect">
            <a:avLst/>
          </a:prstGeom>
        </p:spPr>
      </p:pic>
      <p:sp>
        <p:nvSpPr>
          <p:cNvPr id="4" name="Text 0"/>
          <p:cNvSpPr/>
          <p:nvPr/>
        </p:nvSpPr>
        <p:spPr>
          <a:xfrm>
            <a:off x="6280190" y="1965722"/>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Blockchain and NFTs: A Transformative Journey</a:t>
            </a:r>
            <a:endParaRPr lang="en-US" sz="4450" dirty="0"/>
          </a:p>
        </p:txBody>
      </p:sp>
      <p:sp>
        <p:nvSpPr>
          <p:cNvPr id="5" name="Text 1"/>
          <p:cNvSpPr/>
          <p:nvPr/>
        </p:nvSpPr>
        <p:spPr>
          <a:xfrm>
            <a:off x="6280190" y="3723442"/>
            <a:ext cx="7556421" cy="2540318"/>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Blockchain and Non-Fungible Tokens (NFTs) are two revolutionary technologies that are rapidly transforming industries across the globe. From finance to art, these innovative solutions are disrupting the status quo and unlocking new possibilities. In this presentation, we will embark on an in-depth exploration of the fundamentals of blockchain, the rise and applications of NFTs, and the powerful synergies that emerge when these technologies converge.</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24257" y="569000"/>
            <a:ext cx="8366403" cy="646628"/>
          </a:xfrm>
          <a:prstGeom prst="rect">
            <a:avLst/>
          </a:prstGeom>
          <a:noFill/>
          <a:ln/>
        </p:spPr>
        <p:txBody>
          <a:bodyPr wrap="none" lIns="0" tIns="0" rIns="0" bIns="0" rtlCol="0" anchor="t"/>
          <a:lstStyle/>
          <a:p>
            <a:pPr marL="0" indent="0">
              <a:lnSpc>
                <a:spcPts val="5050"/>
              </a:lnSpc>
              <a:buNone/>
            </a:pPr>
            <a:r>
              <a:rPr lang="en-US" sz="4050" dirty="0">
                <a:solidFill>
                  <a:srgbClr val="505468"/>
                </a:solidFill>
                <a:latin typeface="Instrument Sans Semi Bold" pitchFamily="34" charset="0"/>
                <a:ea typeface="Instrument Sans Semi Bold" pitchFamily="34" charset="-122"/>
                <a:cs typeface="Instrument Sans Semi Bold" pitchFamily="34" charset="-120"/>
              </a:rPr>
              <a:t>The Future of Blockchain and NFTs</a:t>
            </a:r>
            <a:endParaRPr lang="en-US" sz="4050" dirty="0"/>
          </a:p>
        </p:txBody>
      </p:sp>
      <p:sp>
        <p:nvSpPr>
          <p:cNvPr id="3" name="Shape 1"/>
          <p:cNvSpPr/>
          <p:nvPr/>
        </p:nvSpPr>
        <p:spPr>
          <a:xfrm>
            <a:off x="724257" y="1629489"/>
            <a:ext cx="13181886" cy="6033611"/>
          </a:xfrm>
          <a:prstGeom prst="roundRect">
            <a:avLst>
              <a:gd name="adj" fmla="val 1440"/>
            </a:avLst>
          </a:prstGeom>
          <a:noFill/>
          <a:ln w="7620">
            <a:solidFill>
              <a:srgbClr val="000000">
                <a:alpha val="8000"/>
              </a:srgbClr>
            </a:solidFill>
            <a:prstDash val="solid"/>
          </a:ln>
        </p:spPr>
      </p:sp>
      <p:sp>
        <p:nvSpPr>
          <p:cNvPr id="4" name="Shape 2"/>
          <p:cNvSpPr/>
          <p:nvPr/>
        </p:nvSpPr>
        <p:spPr>
          <a:xfrm>
            <a:off x="731877" y="1637109"/>
            <a:ext cx="13166646" cy="1256348"/>
          </a:xfrm>
          <a:prstGeom prst="rect">
            <a:avLst/>
          </a:prstGeom>
          <a:solidFill>
            <a:srgbClr val="FFFFFF">
              <a:alpha val="4000"/>
            </a:srgbClr>
          </a:solidFill>
          <a:ln/>
        </p:spPr>
      </p:sp>
      <p:sp>
        <p:nvSpPr>
          <p:cNvPr id="5" name="Text 3"/>
          <p:cNvSpPr/>
          <p:nvPr/>
        </p:nvSpPr>
        <p:spPr>
          <a:xfrm>
            <a:off x="938808" y="1768793"/>
            <a:ext cx="6165652" cy="330994"/>
          </a:xfrm>
          <a:prstGeom prst="rect">
            <a:avLst/>
          </a:prstGeom>
          <a:noFill/>
          <a:ln/>
        </p:spPr>
        <p:txBody>
          <a:bodyPr wrap="none" lIns="0" tIns="0" rIns="0" bIns="0" rtlCol="0" anchor="t"/>
          <a:lstStyle/>
          <a:p>
            <a:pPr marL="0" indent="0">
              <a:lnSpc>
                <a:spcPts val="260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Mainstream Adoption</a:t>
            </a:r>
            <a:endParaRPr lang="en-US" sz="1600" dirty="0"/>
          </a:p>
        </p:txBody>
      </p:sp>
      <p:sp>
        <p:nvSpPr>
          <p:cNvPr id="6" name="Text 4"/>
          <p:cNvSpPr/>
          <p:nvPr/>
        </p:nvSpPr>
        <p:spPr>
          <a:xfrm>
            <a:off x="7525941" y="1768793"/>
            <a:ext cx="6165652" cy="992981"/>
          </a:xfrm>
          <a:prstGeom prst="rect">
            <a:avLst/>
          </a:prstGeom>
          <a:noFill/>
          <a:ln/>
        </p:spPr>
        <p:txBody>
          <a:bodyPr wrap="square" lIns="0" tIns="0" rIns="0" bIns="0" rtlCol="0" anchor="t"/>
          <a:lstStyle/>
          <a:p>
            <a:pPr marL="0" indent="0">
              <a:lnSpc>
                <a:spcPts val="260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As blockchain and NFT technologies mature, they are poised to see widespread adoption across various industries, transforming how we interact with and value digital assets.</a:t>
            </a:r>
            <a:endParaRPr lang="en-US" sz="1600" dirty="0"/>
          </a:p>
        </p:txBody>
      </p:sp>
      <p:sp>
        <p:nvSpPr>
          <p:cNvPr id="7" name="Shape 5"/>
          <p:cNvSpPr/>
          <p:nvPr/>
        </p:nvSpPr>
        <p:spPr>
          <a:xfrm>
            <a:off x="731877" y="2893457"/>
            <a:ext cx="13166646" cy="1587341"/>
          </a:xfrm>
          <a:prstGeom prst="rect">
            <a:avLst/>
          </a:prstGeom>
          <a:solidFill>
            <a:srgbClr val="000000">
              <a:alpha val="4000"/>
            </a:srgbClr>
          </a:solidFill>
          <a:ln/>
        </p:spPr>
      </p:sp>
      <p:sp>
        <p:nvSpPr>
          <p:cNvPr id="8" name="Text 6"/>
          <p:cNvSpPr/>
          <p:nvPr/>
        </p:nvSpPr>
        <p:spPr>
          <a:xfrm>
            <a:off x="938808" y="3025140"/>
            <a:ext cx="6165652" cy="330994"/>
          </a:xfrm>
          <a:prstGeom prst="rect">
            <a:avLst/>
          </a:prstGeom>
          <a:noFill/>
          <a:ln/>
        </p:spPr>
        <p:txBody>
          <a:bodyPr wrap="none" lIns="0" tIns="0" rIns="0" bIns="0" rtlCol="0" anchor="t"/>
          <a:lstStyle/>
          <a:p>
            <a:pPr marL="0" indent="0">
              <a:lnSpc>
                <a:spcPts val="260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Interoperability and Scalability</a:t>
            </a:r>
            <a:endParaRPr lang="en-US" sz="1600" dirty="0"/>
          </a:p>
        </p:txBody>
      </p:sp>
      <p:sp>
        <p:nvSpPr>
          <p:cNvPr id="9" name="Text 7"/>
          <p:cNvSpPr/>
          <p:nvPr/>
        </p:nvSpPr>
        <p:spPr>
          <a:xfrm>
            <a:off x="7525941" y="3025140"/>
            <a:ext cx="6165652" cy="1323975"/>
          </a:xfrm>
          <a:prstGeom prst="rect">
            <a:avLst/>
          </a:prstGeom>
          <a:noFill/>
          <a:ln/>
        </p:spPr>
        <p:txBody>
          <a:bodyPr wrap="square" lIns="0" tIns="0" rIns="0" bIns="0" rtlCol="0" anchor="t"/>
          <a:lstStyle/>
          <a:p>
            <a:pPr marL="0" indent="0">
              <a:lnSpc>
                <a:spcPts val="260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Advancements in blockchain protocols and the development of cross-chain solutions will enhance the interoperability and scalability of NFT ecosystems, enabling seamless integration and broader use cases.</a:t>
            </a:r>
            <a:endParaRPr lang="en-US" sz="1600" dirty="0"/>
          </a:p>
        </p:txBody>
      </p:sp>
      <p:sp>
        <p:nvSpPr>
          <p:cNvPr id="10" name="Shape 8"/>
          <p:cNvSpPr/>
          <p:nvPr/>
        </p:nvSpPr>
        <p:spPr>
          <a:xfrm>
            <a:off x="731877" y="4480798"/>
            <a:ext cx="13166646" cy="1587341"/>
          </a:xfrm>
          <a:prstGeom prst="rect">
            <a:avLst/>
          </a:prstGeom>
          <a:solidFill>
            <a:srgbClr val="FFFFFF">
              <a:alpha val="4000"/>
            </a:srgbClr>
          </a:solidFill>
          <a:ln/>
        </p:spPr>
      </p:sp>
      <p:sp>
        <p:nvSpPr>
          <p:cNvPr id="11" name="Text 9"/>
          <p:cNvSpPr/>
          <p:nvPr/>
        </p:nvSpPr>
        <p:spPr>
          <a:xfrm>
            <a:off x="938808" y="4612481"/>
            <a:ext cx="6165652" cy="330994"/>
          </a:xfrm>
          <a:prstGeom prst="rect">
            <a:avLst/>
          </a:prstGeom>
          <a:noFill/>
          <a:ln/>
        </p:spPr>
        <p:txBody>
          <a:bodyPr wrap="none" lIns="0" tIns="0" rIns="0" bIns="0" rtlCol="0" anchor="t"/>
          <a:lstStyle/>
          <a:p>
            <a:pPr marL="0" indent="0">
              <a:lnSpc>
                <a:spcPts val="260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New Business Models</a:t>
            </a:r>
            <a:endParaRPr lang="en-US" sz="1600" dirty="0"/>
          </a:p>
        </p:txBody>
      </p:sp>
      <p:sp>
        <p:nvSpPr>
          <p:cNvPr id="12" name="Text 10"/>
          <p:cNvSpPr/>
          <p:nvPr/>
        </p:nvSpPr>
        <p:spPr>
          <a:xfrm>
            <a:off x="7525941" y="4612481"/>
            <a:ext cx="6165652" cy="1323975"/>
          </a:xfrm>
          <a:prstGeom prst="rect">
            <a:avLst/>
          </a:prstGeom>
          <a:noFill/>
          <a:ln/>
        </p:spPr>
        <p:txBody>
          <a:bodyPr wrap="square" lIns="0" tIns="0" rIns="0" bIns="0" rtlCol="0" anchor="t"/>
          <a:lstStyle/>
          <a:p>
            <a:pPr marL="0" indent="0">
              <a:lnSpc>
                <a:spcPts val="260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The intersection of blockchain and NFTs will continue to give rise to innovative business models, allowing creators, artists, and businesses to unlock new revenue streams and market opportunities.</a:t>
            </a:r>
            <a:endParaRPr lang="en-US" sz="1600" dirty="0"/>
          </a:p>
        </p:txBody>
      </p:sp>
      <p:sp>
        <p:nvSpPr>
          <p:cNvPr id="13" name="Shape 11"/>
          <p:cNvSpPr/>
          <p:nvPr/>
        </p:nvSpPr>
        <p:spPr>
          <a:xfrm>
            <a:off x="731877" y="6068139"/>
            <a:ext cx="13166646" cy="1587341"/>
          </a:xfrm>
          <a:prstGeom prst="rect">
            <a:avLst/>
          </a:prstGeom>
          <a:solidFill>
            <a:srgbClr val="000000">
              <a:alpha val="4000"/>
            </a:srgbClr>
          </a:solidFill>
          <a:ln/>
        </p:spPr>
      </p:sp>
      <p:sp>
        <p:nvSpPr>
          <p:cNvPr id="14" name="Text 12"/>
          <p:cNvSpPr/>
          <p:nvPr/>
        </p:nvSpPr>
        <p:spPr>
          <a:xfrm>
            <a:off x="938808" y="6199823"/>
            <a:ext cx="6165652" cy="330994"/>
          </a:xfrm>
          <a:prstGeom prst="rect">
            <a:avLst/>
          </a:prstGeom>
          <a:noFill/>
          <a:ln/>
        </p:spPr>
        <p:txBody>
          <a:bodyPr wrap="none" lIns="0" tIns="0" rIns="0" bIns="0" rtlCol="0" anchor="t"/>
          <a:lstStyle/>
          <a:p>
            <a:pPr marL="0" indent="0">
              <a:lnSpc>
                <a:spcPts val="260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Societal Impact</a:t>
            </a:r>
            <a:endParaRPr lang="en-US" sz="1600" dirty="0"/>
          </a:p>
        </p:txBody>
      </p:sp>
      <p:sp>
        <p:nvSpPr>
          <p:cNvPr id="15" name="Text 13"/>
          <p:cNvSpPr/>
          <p:nvPr/>
        </p:nvSpPr>
        <p:spPr>
          <a:xfrm>
            <a:off x="7525941" y="6199823"/>
            <a:ext cx="6165652" cy="1323975"/>
          </a:xfrm>
          <a:prstGeom prst="rect">
            <a:avLst/>
          </a:prstGeom>
          <a:noFill/>
          <a:ln/>
        </p:spPr>
        <p:txBody>
          <a:bodyPr wrap="square" lIns="0" tIns="0" rIns="0" bIns="0" rtlCol="0" anchor="t"/>
          <a:lstStyle/>
          <a:p>
            <a:pPr marL="0" indent="0">
              <a:lnSpc>
                <a:spcPts val="260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As these technologies become more deeply integrated into our lives, they have the potential to revolutionize how we own, transfer, and interact with digital assets, with far-reaching societal implications.</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551748"/>
          </a:xfrm>
          <a:prstGeom prst="rect">
            <a:avLst/>
          </a:prstGeom>
        </p:spPr>
      </p:pic>
      <p:pic>
        <p:nvPicPr>
          <p:cNvPr id="3" name="Image 1" descr="preencoded.png"/>
          <p:cNvPicPr>
            <a:picLocks noChangeAspect="1"/>
          </p:cNvPicPr>
          <p:nvPr/>
        </p:nvPicPr>
        <p:blipFill>
          <a:blip r:embed="rId4"/>
          <a:stretch>
            <a:fillRect/>
          </a:stretch>
        </p:blipFill>
        <p:spPr>
          <a:xfrm>
            <a:off x="6294477" y="255151"/>
            <a:ext cx="2041446" cy="2041446"/>
          </a:xfrm>
          <a:prstGeom prst="rect">
            <a:avLst/>
          </a:prstGeom>
        </p:spPr>
      </p:pic>
      <p:sp>
        <p:nvSpPr>
          <p:cNvPr id="4" name="Text 0"/>
          <p:cNvSpPr/>
          <p:nvPr/>
        </p:nvSpPr>
        <p:spPr>
          <a:xfrm>
            <a:off x="714494" y="3439716"/>
            <a:ext cx="9124712" cy="637937"/>
          </a:xfrm>
          <a:prstGeom prst="rect">
            <a:avLst/>
          </a:prstGeom>
          <a:noFill/>
          <a:ln/>
        </p:spPr>
        <p:txBody>
          <a:bodyPr wrap="none" lIns="0" tIns="0" rIns="0" bIns="0" rtlCol="0" anchor="t"/>
          <a:lstStyle/>
          <a:p>
            <a:pPr marL="0" indent="0">
              <a:lnSpc>
                <a:spcPts val="5000"/>
              </a:lnSpc>
              <a:buNone/>
            </a:pPr>
            <a:r>
              <a:rPr lang="en-US" sz="4000" dirty="0">
                <a:solidFill>
                  <a:srgbClr val="505468"/>
                </a:solidFill>
                <a:latin typeface="Instrument Sans Semi Bold" pitchFamily="34" charset="0"/>
                <a:ea typeface="Instrument Sans Semi Bold" pitchFamily="34" charset="-122"/>
                <a:cs typeface="Instrument Sans Semi Bold" pitchFamily="34" charset="-120"/>
              </a:rPr>
              <a:t>Understanding Blockchain: The Basics</a:t>
            </a:r>
            <a:endParaRPr lang="en-US" sz="4000" dirty="0"/>
          </a:p>
        </p:txBody>
      </p:sp>
      <p:sp>
        <p:nvSpPr>
          <p:cNvPr id="5" name="Shape 1"/>
          <p:cNvSpPr/>
          <p:nvPr/>
        </p:nvSpPr>
        <p:spPr>
          <a:xfrm>
            <a:off x="714494" y="4613315"/>
            <a:ext cx="459224" cy="459224"/>
          </a:xfrm>
          <a:prstGeom prst="roundRect">
            <a:avLst>
              <a:gd name="adj" fmla="val 18671"/>
            </a:avLst>
          </a:prstGeom>
          <a:solidFill>
            <a:srgbClr val="E2E3E9"/>
          </a:solidFill>
          <a:ln w="7620">
            <a:solidFill>
              <a:srgbClr val="C8C9CF"/>
            </a:solidFill>
            <a:prstDash val="solid"/>
          </a:ln>
        </p:spPr>
      </p:sp>
      <p:sp>
        <p:nvSpPr>
          <p:cNvPr id="6" name="Text 2"/>
          <p:cNvSpPr/>
          <p:nvPr/>
        </p:nvSpPr>
        <p:spPr>
          <a:xfrm>
            <a:off x="884873" y="4689753"/>
            <a:ext cx="118467" cy="306229"/>
          </a:xfrm>
          <a:prstGeom prst="rect">
            <a:avLst/>
          </a:prstGeom>
          <a:noFill/>
          <a:ln/>
        </p:spPr>
        <p:txBody>
          <a:bodyPr wrap="none" lIns="0" tIns="0" rIns="0" bIns="0" rtlCol="0" anchor="t"/>
          <a:lstStyle/>
          <a:p>
            <a:pPr marL="0" indent="0" algn="ctr">
              <a:lnSpc>
                <a:spcPts val="2400"/>
              </a:lnSpc>
              <a:buNone/>
            </a:pPr>
            <a:r>
              <a:rPr lang="en-US" sz="2400" dirty="0">
                <a:solidFill>
                  <a:srgbClr val="5B5F71"/>
                </a:solidFill>
                <a:latin typeface="Instrument Sans Semi Bold" pitchFamily="34" charset="0"/>
                <a:ea typeface="Instrument Sans Semi Bold" pitchFamily="34" charset="-122"/>
                <a:cs typeface="Instrument Sans Semi Bold" pitchFamily="34" charset="-120"/>
              </a:rPr>
              <a:t>1</a:t>
            </a:r>
            <a:endParaRPr lang="en-US" sz="2400" dirty="0"/>
          </a:p>
        </p:txBody>
      </p:sp>
      <p:sp>
        <p:nvSpPr>
          <p:cNvPr id="7" name="Text 3"/>
          <p:cNvSpPr/>
          <p:nvPr/>
        </p:nvSpPr>
        <p:spPr>
          <a:xfrm>
            <a:off x="1377791" y="4613315"/>
            <a:ext cx="2574131" cy="318849"/>
          </a:xfrm>
          <a:prstGeom prst="rect">
            <a:avLst/>
          </a:prstGeom>
          <a:noFill/>
          <a:ln/>
        </p:spPr>
        <p:txBody>
          <a:bodyPr wrap="none" lIns="0" tIns="0" rIns="0" bIns="0" rtlCol="0" anchor="t"/>
          <a:lstStyle/>
          <a:p>
            <a:pPr marL="0" indent="0">
              <a:lnSpc>
                <a:spcPts val="2500"/>
              </a:lnSpc>
              <a:buNone/>
            </a:pPr>
            <a:r>
              <a:rPr lang="en-US" sz="2000" dirty="0">
                <a:solidFill>
                  <a:srgbClr val="5B5F71"/>
                </a:solidFill>
                <a:latin typeface="Instrument Sans Semi Bold" pitchFamily="34" charset="0"/>
                <a:ea typeface="Instrument Sans Semi Bold" pitchFamily="34" charset="-122"/>
                <a:cs typeface="Instrument Sans Semi Bold" pitchFamily="34" charset="-120"/>
              </a:rPr>
              <a:t>Decentralized Ledger</a:t>
            </a:r>
            <a:endParaRPr lang="en-US" sz="2000" dirty="0"/>
          </a:p>
        </p:txBody>
      </p:sp>
      <p:sp>
        <p:nvSpPr>
          <p:cNvPr id="8" name="Text 4"/>
          <p:cNvSpPr/>
          <p:nvPr/>
        </p:nvSpPr>
        <p:spPr>
          <a:xfrm>
            <a:off x="1377791" y="5054560"/>
            <a:ext cx="3601164" cy="2286953"/>
          </a:xfrm>
          <a:prstGeom prst="rect">
            <a:avLst/>
          </a:prstGeom>
          <a:noFill/>
          <a:ln/>
        </p:spPr>
        <p:txBody>
          <a:bodyPr wrap="square" lIns="0" tIns="0" rIns="0" bIns="0" rtlCol="0" anchor="t"/>
          <a:lstStyle/>
          <a:p>
            <a:pPr marL="0" indent="0">
              <a:lnSpc>
                <a:spcPts val="255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Blockchain is a decentralized, distributed digital ledger that records transactions across many computers in a network. This decentralized structure ensures the integrity and transparency of data, as it cannot be altered by a single entity.</a:t>
            </a:r>
            <a:endParaRPr lang="en-US" sz="1600" dirty="0"/>
          </a:p>
        </p:txBody>
      </p:sp>
      <p:sp>
        <p:nvSpPr>
          <p:cNvPr id="9" name="Shape 5"/>
          <p:cNvSpPr/>
          <p:nvPr/>
        </p:nvSpPr>
        <p:spPr>
          <a:xfrm>
            <a:off x="5183029" y="4613315"/>
            <a:ext cx="459224" cy="459224"/>
          </a:xfrm>
          <a:prstGeom prst="roundRect">
            <a:avLst>
              <a:gd name="adj" fmla="val 18671"/>
            </a:avLst>
          </a:prstGeom>
          <a:solidFill>
            <a:srgbClr val="E2E3E9"/>
          </a:solidFill>
          <a:ln w="7620">
            <a:solidFill>
              <a:srgbClr val="C8C9CF"/>
            </a:solidFill>
            <a:prstDash val="solid"/>
          </a:ln>
        </p:spPr>
      </p:sp>
      <p:sp>
        <p:nvSpPr>
          <p:cNvPr id="10" name="Text 6"/>
          <p:cNvSpPr/>
          <p:nvPr/>
        </p:nvSpPr>
        <p:spPr>
          <a:xfrm>
            <a:off x="5327332" y="4689753"/>
            <a:ext cx="170617" cy="306229"/>
          </a:xfrm>
          <a:prstGeom prst="rect">
            <a:avLst/>
          </a:prstGeom>
          <a:noFill/>
          <a:ln/>
        </p:spPr>
        <p:txBody>
          <a:bodyPr wrap="none" lIns="0" tIns="0" rIns="0" bIns="0" rtlCol="0" anchor="t"/>
          <a:lstStyle/>
          <a:p>
            <a:pPr marL="0" indent="0" algn="ctr">
              <a:lnSpc>
                <a:spcPts val="2400"/>
              </a:lnSpc>
              <a:buNone/>
            </a:pPr>
            <a:r>
              <a:rPr lang="en-US" sz="2400" dirty="0">
                <a:solidFill>
                  <a:srgbClr val="5B5F71"/>
                </a:solidFill>
                <a:latin typeface="Instrument Sans Semi Bold" pitchFamily="34" charset="0"/>
                <a:ea typeface="Instrument Sans Semi Bold" pitchFamily="34" charset="-122"/>
                <a:cs typeface="Instrument Sans Semi Bold" pitchFamily="34" charset="-120"/>
              </a:rPr>
              <a:t>2</a:t>
            </a:r>
            <a:endParaRPr lang="en-US" sz="2400" dirty="0"/>
          </a:p>
        </p:txBody>
      </p:sp>
      <p:sp>
        <p:nvSpPr>
          <p:cNvPr id="11" name="Text 7"/>
          <p:cNvSpPr/>
          <p:nvPr/>
        </p:nvSpPr>
        <p:spPr>
          <a:xfrm>
            <a:off x="5846326" y="4613315"/>
            <a:ext cx="2808208" cy="318849"/>
          </a:xfrm>
          <a:prstGeom prst="rect">
            <a:avLst/>
          </a:prstGeom>
          <a:noFill/>
          <a:ln/>
        </p:spPr>
        <p:txBody>
          <a:bodyPr wrap="none" lIns="0" tIns="0" rIns="0" bIns="0" rtlCol="0" anchor="t"/>
          <a:lstStyle/>
          <a:p>
            <a:pPr marL="0" indent="0">
              <a:lnSpc>
                <a:spcPts val="2500"/>
              </a:lnSpc>
              <a:buNone/>
            </a:pPr>
            <a:r>
              <a:rPr lang="en-US" sz="2000" dirty="0">
                <a:solidFill>
                  <a:srgbClr val="5B5F71"/>
                </a:solidFill>
                <a:latin typeface="Instrument Sans Semi Bold" pitchFamily="34" charset="0"/>
                <a:ea typeface="Instrument Sans Semi Bold" pitchFamily="34" charset="-122"/>
                <a:cs typeface="Instrument Sans Semi Bold" pitchFamily="34" charset="-120"/>
              </a:rPr>
              <a:t>Cryptographic Security</a:t>
            </a:r>
            <a:endParaRPr lang="en-US" sz="2000" dirty="0"/>
          </a:p>
        </p:txBody>
      </p:sp>
      <p:sp>
        <p:nvSpPr>
          <p:cNvPr id="12" name="Text 8"/>
          <p:cNvSpPr/>
          <p:nvPr/>
        </p:nvSpPr>
        <p:spPr>
          <a:xfrm>
            <a:off x="5846326" y="5054560"/>
            <a:ext cx="3601164" cy="1960245"/>
          </a:xfrm>
          <a:prstGeom prst="rect">
            <a:avLst/>
          </a:prstGeom>
          <a:noFill/>
          <a:ln/>
        </p:spPr>
        <p:txBody>
          <a:bodyPr wrap="square" lIns="0" tIns="0" rIns="0" bIns="0" rtlCol="0" anchor="t"/>
          <a:lstStyle/>
          <a:p>
            <a:pPr marL="0" indent="0">
              <a:lnSpc>
                <a:spcPts val="255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Blockchain utilizes advanced cryptography to secure transactions and ensure the authenticity of the data. Each block in the chain is linked to the previous one, creating an unbreakable chain of trust.</a:t>
            </a:r>
            <a:endParaRPr lang="en-US" sz="1600" dirty="0"/>
          </a:p>
        </p:txBody>
      </p:sp>
      <p:sp>
        <p:nvSpPr>
          <p:cNvPr id="13" name="Shape 9"/>
          <p:cNvSpPr/>
          <p:nvPr/>
        </p:nvSpPr>
        <p:spPr>
          <a:xfrm>
            <a:off x="9651563" y="4613315"/>
            <a:ext cx="459224" cy="459224"/>
          </a:xfrm>
          <a:prstGeom prst="roundRect">
            <a:avLst>
              <a:gd name="adj" fmla="val 18671"/>
            </a:avLst>
          </a:prstGeom>
          <a:solidFill>
            <a:srgbClr val="E2E3E9"/>
          </a:solidFill>
          <a:ln w="7620">
            <a:solidFill>
              <a:srgbClr val="C8C9CF"/>
            </a:solidFill>
            <a:prstDash val="solid"/>
          </a:ln>
        </p:spPr>
      </p:sp>
      <p:sp>
        <p:nvSpPr>
          <p:cNvPr id="14" name="Text 10"/>
          <p:cNvSpPr/>
          <p:nvPr/>
        </p:nvSpPr>
        <p:spPr>
          <a:xfrm>
            <a:off x="9792533" y="4689753"/>
            <a:ext cx="177284" cy="306229"/>
          </a:xfrm>
          <a:prstGeom prst="rect">
            <a:avLst/>
          </a:prstGeom>
          <a:noFill/>
          <a:ln/>
        </p:spPr>
        <p:txBody>
          <a:bodyPr wrap="none" lIns="0" tIns="0" rIns="0" bIns="0" rtlCol="0" anchor="t"/>
          <a:lstStyle/>
          <a:p>
            <a:pPr marL="0" indent="0" algn="ctr">
              <a:lnSpc>
                <a:spcPts val="2400"/>
              </a:lnSpc>
              <a:buNone/>
            </a:pPr>
            <a:r>
              <a:rPr lang="en-US" sz="2400" dirty="0">
                <a:solidFill>
                  <a:srgbClr val="5B5F71"/>
                </a:solidFill>
                <a:latin typeface="Instrument Sans Semi Bold" pitchFamily="34" charset="0"/>
                <a:ea typeface="Instrument Sans Semi Bold" pitchFamily="34" charset="-122"/>
                <a:cs typeface="Instrument Sans Semi Bold" pitchFamily="34" charset="-120"/>
              </a:rPr>
              <a:t>3</a:t>
            </a:r>
            <a:endParaRPr lang="en-US" sz="2400" dirty="0"/>
          </a:p>
        </p:txBody>
      </p:sp>
      <p:sp>
        <p:nvSpPr>
          <p:cNvPr id="15" name="Text 11"/>
          <p:cNvSpPr/>
          <p:nvPr/>
        </p:nvSpPr>
        <p:spPr>
          <a:xfrm>
            <a:off x="10314861" y="4613315"/>
            <a:ext cx="2654141" cy="318849"/>
          </a:xfrm>
          <a:prstGeom prst="rect">
            <a:avLst/>
          </a:prstGeom>
          <a:noFill/>
          <a:ln/>
        </p:spPr>
        <p:txBody>
          <a:bodyPr wrap="none" lIns="0" tIns="0" rIns="0" bIns="0" rtlCol="0" anchor="t"/>
          <a:lstStyle/>
          <a:p>
            <a:pPr marL="0" indent="0">
              <a:lnSpc>
                <a:spcPts val="2500"/>
              </a:lnSpc>
              <a:buNone/>
            </a:pPr>
            <a:r>
              <a:rPr lang="en-US" sz="2000" dirty="0">
                <a:solidFill>
                  <a:srgbClr val="5B5F71"/>
                </a:solidFill>
                <a:latin typeface="Instrument Sans Semi Bold" pitchFamily="34" charset="0"/>
                <a:ea typeface="Instrument Sans Semi Bold" pitchFamily="34" charset="-122"/>
                <a:cs typeface="Instrument Sans Semi Bold" pitchFamily="34" charset="-120"/>
              </a:rPr>
              <a:t>Peer-to-Peer Network</a:t>
            </a:r>
            <a:endParaRPr lang="en-US" sz="2000" dirty="0"/>
          </a:p>
        </p:txBody>
      </p:sp>
      <p:sp>
        <p:nvSpPr>
          <p:cNvPr id="16" name="Text 12"/>
          <p:cNvSpPr/>
          <p:nvPr/>
        </p:nvSpPr>
        <p:spPr>
          <a:xfrm>
            <a:off x="10314861" y="5054560"/>
            <a:ext cx="3601164" cy="2286953"/>
          </a:xfrm>
          <a:prstGeom prst="rect">
            <a:avLst/>
          </a:prstGeom>
          <a:noFill/>
          <a:ln/>
        </p:spPr>
        <p:txBody>
          <a:bodyPr wrap="square" lIns="0" tIns="0" rIns="0" bIns="0" rtlCol="0" anchor="t"/>
          <a:lstStyle/>
          <a:p>
            <a:pPr marL="0" indent="0">
              <a:lnSpc>
                <a:spcPts val="255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Blockchain operates on a peer-to-peer network, where participants can directly interact with each other without the need for a central authority. This decentralized structure promotes transparency, efficiency, and resilience.</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177058"/>
            <a:ext cx="10051971"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Blockchain: Key Features and Benefits</a:t>
            </a:r>
            <a:endParaRPr lang="en-US" sz="4450" dirty="0"/>
          </a:p>
        </p:txBody>
      </p:sp>
      <p:sp>
        <p:nvSpPr>
          <p:cNvPr id="3" name="Text 1"/>
          <p:cNvSpPr/>
          <p:nvPr/>
        </p:nvSpPr>
        <p:spPr>
          <a:xfrm>
            <a:off x="793790" y="345281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5468"/>
                </a:solidFill>
                <a:latin typeface="Instrument Sans Semi Bold" pitchFamily="34" charset="0"/>
                <a:ea typeface="Instrument Sans Semi Bold" pitchFamily="34" charset="-122"/>
                <a:cs typeface="Instrument Sans Semi Bold" pitchFamily="34" charset="-120"/>
              </a:rPr>
              <a:t>Immutability</a:t>
            </a:r>
            <a:endParaRPr lang="en-US" sz="2200" dirty="0"/>
          </a:p>
        </p:txBody>
      </p:sp>
      <p:sp>
        <p:nvSpPr>
          <p:cNvPr id="4" name="Text 2"/>
          <p:cNvSpPr/>
          <p:nvPr/>
        </p:nvSpPr>
        <p:spPr>
          <a:xfrm>
            <a:off x="793790" y="4033957"/>
            <a:ext cx="3978116" cy="1814513"/>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Blockchain's distributed ledger ensures that once a transaction is recorded, it cannot be altered or deleted, providing an immutable and transparent record of all activities.</a:t>
            </a:r>
            <a:endParaRPr lang="en-US" sz="1750" dirty="0"/>
          </a:p>
        </p:txBody>
      </p:sp>
      <p:sp>
        <p:nvSpPr>
          <p:cNvPr id="5" name="Text 3"/>
          <p:cNvSpPr/>
          <p:nvPr/>
        </p:nvSpPr>
        <p:spPr>
          <a:xfrm>
            <a:off x="5332928" y="345281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5468"/>
                </a:solidFill>
                <a:latin typeface="Instrument Sans Semi Bold" pitchFamily="34" charset="0"/>
                <a:ea typeface="Instrument Sans Semi Bold" pitchFamily="34" charset="-122"/>
                <a:cs typeface="Instrument Sans Semi Bold" pitchFamily="34" charset="-120"/>
              </a:rPr>
              <a:t>Transparency</a:t>
            </a:r>
            <a:endParaRPr lang="en-US" sz="2200" dirty="0"/>
          </a:p>
        </p:txBody>
      </p:sp>
      <p:sp>
        <p:nvSpPr>
          <p:cNvPr id="6" name="Text 4"/>
          <p:cNvSpPr/>
          <p:nvPr/>
        </p:nvSpPr>
        <p:spPr>
          <a:xfrm>
            <a:off x="5332928" y="4033957"/>
            <a:ext cx="3978116" cy="1814513"/>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The decentralized nature of blockchain means that all participants in the network have access to the same information, fostering transparency and accountability.</a:t>
            </a:r>
            <a:endParaRPr lang="en-US" sz="1750" dirty="0"/>
          </a:p>
        </p:txBody>
      </p:sp>
      <p:sp>
        <p:nvSpPr>
          <p:cNvPr id="7" name="Text 5"/>
          <p:cNvSpPr/>
          <p:nvPr/>
        </p:nvSpPr>
        <p:spPr>
          <a:xfrm>
            <a:off x="9872067" y="345281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5468"/>
                </a:solidFill>
                <a:latin typeface="Instrument Sans Semi Bold" pitchFamily="34" charset="0"/>
                <a:ea typeface="Instrument Sans Semi Bold" pitchFamily="34" charset="-122"/>
                <a:cs typeface="Instrument Sans Semi Bold" pitchFamily="34" charset="-120"/>
              </a:rPr>
              <a:t>Efficiency</a:t>
            </a:r>
            <a:endParaRPr lang="en-US" sz="2200" dirty="0"/>
          </a:p>
        </p:txBody>
      </p:sp>
      <p:sp>
        <p:nvSpPr>
          <p:cNvPr id="8" name="Text 6"/>
          <p:cNvSpPr/>
          <p:nvPr/>
        </p:nvSpPr>
        <p:spPr>
          <a:xfrm>
            <a:off x="9872067" y="4033957"/>
            <a:ext cx="3978116" cy="1814513"/>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Blockchain eliminates the need for intermediaries, streamlining processes and reducing bureaucratic delays, ultimately leading to increased efficiency and cost savings.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376249"/>
          </a:xfrm>
          <a:prstGeom prst="rect">
            <a:avLst/>
          </a:prstGeom>
        </p:spPr>
      </p:pic>
      <p:pic>
        <p:nvPicPr>
          <p:cNvPr id="3" name="Image 1" descr="preencoded.png"/>
          <p:cNvPicPr>
            <a:picLocks noChangeAspect="1"/>
          </p:cNvPicPr>
          <p:nvPr/>
        </p:nvPicPr>
        <p:blipFill>
          <a:blip r:embed="rId4"/>
          <a:stretch>
            <a:fillRect/>
          </a:stretch>
        </p:blipFill>
        <p:spPr>
          <a:xfrm>
            <a:off x="6364605" y="237530"/>
            <a:ext cx="1901190" cy="1901190"/>
          </a:xfrm>
          <a:prstGeom prst="rect">
            <a:avLst/>
          </a:prstGeom>
        </p:spPr>
      </p:pic>
      <p:sp>
        <p:nvSpPr>
          <p:cNvPr id="4" name="Text 0"/>
          <p:cNvSpPr/>
          <p:nvPr/>
        </p:nvSpPr>
        <p:spPr>
          <a:xfrm>
            <a:off x="665321" y="3049191"/>
            <a:ext cx="8090892" cy="594122"/>
          </a:xfrm>
          <a:prstGeom prst="rect">
            <a:avLst/>
          </a:prstGeom>
          <a:noFill/>
          <a:ln/>
        </p:spPr>
        <p:txBody>
          <a:bodyPr wrap="none" lIns="0" tIns="0" rIns="0" bIns="0" rtlCol="0" anchor="t"/>
          <a:lstStyle/>
          <a:p>
            <a:pPr marL="0" indent="0">
              <a:lnSpc>
                <a:spcPts val="4650"/>
              </a:lnSpc>
              <a:buNone/>
            </a:pPr>
            <a:r>
              <a:rPr lang="en-US" sz="3700" dirty="0">
                <a:solidFill>
                  <a:srgbClr val="505468"/>
                </a:solidFill>
                <a:latin typeface="Instrument Sans Semi Bold" pitchFamily="34" charset="0"/>
                <a:ea typeface="Instrument Sans Semi Bold" pitchFamily="34" charset="-122"/>
                <a:cs typeface="Instrument Sans Semi Bold" pitchFamily="34" charset="-120"/>
              </a:rPr>
              <a:t>Blockchain: Real-World Applications</a:t>
            </a:r>
            <a:endParaRPr lang="en-US" sz="3700" dirty="0"/>
          </a:p>
        </p:txBody>
      </p:sp>
      <p:sp>
        <p:nvSpPr>
          <p:cNvPr id="5" name="Shape 1"/>
          <p:cNvSpPr/>
          <p:nvPr/>
        </p:nvSpPr>
        <p:spPr>
          <a:xfrm>
            <a:off x="665321" y="3928467"/>
            <a:ext cx="6554867" cy="1719024"/>
          </a:xfrm>
          <a:prstGeom prst="roundRect">
            <a:avLst>
              <a:gd name="adj" fmla="val 4645"/>
            </a:avLst>
          </a:prstGeom>
          <a:solidFill>
            <a:srgbClr val="E2E3E9"/>
          </a:solidFill>
          <a:ln w="7620">
            <a:solidFill>
              <a:srgbClr val="C8C9CF"/>
            </a:solidFill>
            <a:prstDash val="solid"/>
          </a:ln>
        </p:spPr>
      </p:sp>
      <p:sp>
        <p:nvSpPr>
          <p:cNvPr id="6" name="Text 2"/>
          <p:cNvSpPr/>
          <p:nvPr/>
        </p:nvSpPr>
        <p:spPr>
          <a:xfrm>
            <a:off x="862965" y="4126111"/>
            <a:ext cx="2376249" cy="297061"/>
          </a:xfrm>
          <a:prstGeom prst="rect">
            <a:avLst/>
          </a:prstGeom>
          <a:noFill/>
          <a:ln/>
        </p:spPr>
        <p:txBody>
          <a:bodyPr wrap="none" lIns="0" tIns="0" rIns="0" bIns="0" rtlCol="0" anchor="t"/>
          <a:lstStyle/>
          <a:p>
            <a:pPr marL="0" indent="0">
              <a:lnSpc>
                <a:spcPts val="2300"/>
              </a:lnSpc>
              <a:buNone/>
            </a:pPr>
            <a:r>
              <a:rPr lang="en-US" sz="1850" dirty="0">
                <a:solidFill>
                  <a:srgbClr val="5B5F71"/>
                </a:solidFill>
                <a:latin typeface="Instrument Sans Semi Bold" pitchFamily="34" charset="0"/>
                <a:ea typeface="Instrument Sans Semi Bold" pitchFamily="34" charset="-122"/>
                <a:cs typeface="Instrument Sans Semi Bold" pitchFamily="34" charset="-120"/>
              </a:rPr>
              <a:t>Finance</a:t>
            </a:r>
            <a:endParaRPr lang="en-US" sz="1850" dirty="0"/>
          </a:p>
        </p:txBody>
      </p:sp>
      <p:sp>
        <p:nvSpPr>
          <p:cNvPr id="7" name="Text 3"/>
          <p:cNvSpPr/>
          <p:nvPr/>
        </p:nvSpPr>
        <p:spPr>
          <a:xfrm>
            <a:off x="862965" y="4537234"/>
            <a:ext cx="6159579" cy="912614"/>
          </a:xfrm>
          <a:prstGeom prst="rect">
            <a:avLst/>
          </a:prstGeom>
          <a:noFill/>
          <a:ln/>
        </p:spPr>
        <p:txBody>
          <a:bodyPr wrap="square" lIns="0" tIns="0" rIns="0" bIns="0" rtlCol="0" anchor="t"/>
          <a:lstStyle/>
          <a:p>
            <a:pPr marL="0" indent="0">
              <a:lnSpc>
                <a:spcPts val="2350"/>
              </a:lnSpc>
              <a:buNone/>
            </a:pPr>
            <a:r>
              <a:rPr lang="en-US" sz="1450" dirty="0">
                <a:solidFill>
                  <a:srgbClr val="5B5F71"/>
                </a:solidFill>
                <a:latin typeface="Instrument Sans Medium" pitchFamily="34" charset="0"/>
                <a:ea typeface="Instrument Sans Medium" pitchFamily="34" charset="-122"/>
                <a:cs typeface="Instrument Sans Medium" pitchFamily="34" charset="-120"/>
              </a:rPr>
              <a:t>Blockchain has revolutionized the financial industry, enabling secure and transparent transactions, decentralized finance (DeFi), and cross-border payments.</a:t>
            </a:r>
            <a:endParaRPr lang="en-US" sz="1450" dirty="0"/>
          </a:p>
        </p:txBody>
      </p:sp>
      <p:sp>
        <p:nvSpPr>
          <p:cNvPr id="8" name="Shape 4"/>
          <p:cNvSpPr/>
          <p:nvPr/>
        </p:nvSpPr>
        <p:spPr>
          <a:xfrm>
            <a:off x="7410212" y="3928467"/>
            <a:ext cx="6554867" cy="1719024"/>
          </a:xfrm>
          <a:prstGeom prst="roundRect">
            <a:avLst>
              <a:gd name="adj" fmla="val 4645"/>
            </a:avLst>
          </a:prstGeom>
          <a:solidFill>
            <a:srgbClr val="E2E3E9"/>
          </a:solidFill>
          <a:ln w="7620">
            <a:solidFill>
              <a:srgbClr val="C8C9CF"/>
            </a:solidFill>
            <a:prstDash val="solid"/>
          </a:ln>
        </p:spPr>
      </p:sp>
      <p:sp>
        <p:nvSpPr>
          <p:cNvPr id="9" name="Text 5"/>
          <p:cNvSpPr/>
          <p:nvPr/>
        </p:nvSpPr>
        <p:spPr>
          <a:xfrm>
            <a:off x="7607856" y="4126111"/>
            <a:ext cx="3025973" cy="297061"/>
          </a:xfrm>
          <a:prstGeom prst="rect">
            <a:avLst/>
          </a:prstGeom>
          <a:noFill/>
          <a:ln/>
        </p:spPr>
        <p:txBody>
          <a:bodyPr wrap="none" lIns="0" tIns="0" rIns="0" bIns="0" rtlCol="0" anchor="t"/>
          <a:lstStyle/>
          <a:p>
            <a:pPr marL="0" indent="0">
              <a:lnSpc>
                <a:spcPts val="2300"/>
              </a:lnSpc>
              <a:buNone/>
            </a:pPr>
            <a:r>
              <a:rPr lang="en-US" sz="1850" dirty="0">
                <a:solidFill>
                  <a:srgbClr val="5B5F71"/>
                </a:solidFill>
                <a:latin typeface="Instrument Sans Semi Bold" pitchFamily="34" charset="0"/>
                <a:ea typeface="Instrument Sans Semi Bold" pitchFamily="34" charset="-122"/>
                <a:cs typeface="Instrument Sans Semi Bold" pitchFamily="34" charset="-120"/>
              </a:rPr>
              <a:t>Supply Chain Management</a:t>
            </a:r>
            <a:endParaRPr lang="en-US" sz="1850" dirty="0"/>
          </a:p>
        </p:txBody>
      </p:sp>
      <p:sp>
        <p:nvSpPr>
          <p:cNvPr id="10" name="Text 6"/>
          <p:cNvSpPr/>
          <p:nvPr/>
        </p:nvSpPr>
        <p:spPr>
          <a:xfrm>
            <a:off x="7607856" y="4537234"/>
            <a:ext cx="6159579" cy="912614"/>
          </a:xfrm>
          <a:prstGeom prst="rect">
            <a:avLst/>
          </a:prstGeom>
          <a:noFill/>
          <a:ln/>
        </p:spPr>
        <p:txBody>
          <a:bodyPr wrap="square" lIns="0" tIns="0" rIns="0" bIns="0" rtlCol="0" anchor="t"/>
          <a:lstStyle/>
          <a:p>
            <a:pPr marL="0" indent="0">
              <a:lnSpc>
                <a:spcPts val="2350"/>
              </a:lnSpc>
              <a:buNone/>
            </a:pPr>
            <a:r>
              <a:rPr lang="en-US" sz="1450" dirty="0">
                <a:solidFill>
                  <a:srgbClr val="5B5F71"/>
                </a:solidFill>
                <a:latin typeface="Instrument Sans Medium" pitchFamily="34" charset="0"/>
                <a:ea typeface="Instrument Sans Medium" pitchFamily="34" charset="-122"/>
                <a:cs typeface="Instrument Sans Medium" pitchFamily="34" charset="-120"/>
              </a:rPr>
              <a:t>Blockchain enhances supply chain traceability, streamlines logistics, and improves transparency, ensuring the authenticity and integrity of products.</a:t>
            </a:r>
            <a:endParaRPr lang="en-US" sz="1450" dirty="0"/>
          </a:p>
        </p:txBody>
      </p:sp>
      <p:sp>
        <p:nvSpPr>
          <p:cNvPr id="11" name="Shape 7"/>
          <p:cNvSpPr/>
          <p:nvPr/>
        </p:nvSpPr>
        <p:spPr>
          <a:xfrm>
            <a:off x="665321" y="5837515"/>
            <a:ext cx="6554867" cy="1719024"/>
          </a:xfrm>
          <a:prstGeom prst="roundRect">
            <a:avLst>
              <a:gd name="adj" fmla="val 4645"/>
            </a:avLst>
          </a:prstGeom>
          <a:solidFill>
            <a:srgbClr val="E2E3E9"/>
          </a:solidFill>
          <a:ln w="7620">
            <a:solidFill>
              <a:srgbClr val="C8C9CF"/>
            </a:solidFill>
            <a:prstDash val="solid"/>
          </a:ln>
        </p:spPr>
      </p:sp>
      <p:sp>
        <p:nvSpPr>
          <p:cNvPr id="12" name="Text 8"/>
          <p:cNvSpPr/>
          <p:nvPr/>
        </p:nvSpPr>
        <p:spPr>
          <a:xfrm>
            <a:off x="862965" y="6035159"/>
            <a:ext cx="2376249" cy="297061"/>
          </a:xfrm>
          <a:prstGeom prst="rect">
            <a:avLst/>
          </a:prstGeom>
          <a:noFill/>
          <a:ln/>
        </p:spPr>
        <p:txBody>
          <a:bodyPr wrap="none" lIns="0" tIns="0" rIns="0" bIns="0" rtlCol="0" anchor="t"/>
          <a:lstStyle/>
          <a:p>
            <a:pPr marL="0" indent="0">
              <a:lnSpc>
                <a:spcPts val="2300"/>
              </a:lnSpc>
              <a:buNone/>
            </a:pPr>
            <a:r>
              <a:rPr lang="en-US" sz="1850" dirty="0">
                <a:solidFill>
                  <a:srgbClr val="5B5F71"/>
                </a:solidFill>
                <a:latin typeface="Instrument Sans Semi Bold" pitchFamily="34" charset="0"/>
                <a:ea typeface="Instrument Sans Semi Bold" pitchFamily="34" charset="-122"/>
                <a:cs typeface="Instrument Sans Semi Bold" pitchFamily="34" charset="-120"/>
              </a:rPr>
              <a:t>Healthcare</a:t>
            </a:r>
            <a:endParaRPr lang="en-US" sz="1850" dirty="0"/>
          </a:p>
        </p:txBody>
      </p:sp>
      <p:sp>
        <p:nvSpPr>
          <p:cNvPr id="13" name="Text 9"/>
          <p:cNvSpPr/>
          <p:nvPr/>
        </p:nvSpPr>
        <p:spPr>
          <a:xfrm>
            <a:off x="862965" y="6446282"/>
            <a:ext cx="6159579" cy="912614"/>
          </a:xfrm>
          <a:prstGeom prst="rect">
            <a:avLst/>
          </a:prstGeom>
          <a:noFill/>
          <a:ln/>
        </p:spPr>
        <p:txBody>
          <a:bodyPr wrap="square" lIns="0" tIns="0" rIns="0" bIns="0" rtlCol="0" anchor="t"/>
          <a:lstStyle/>
          <a:p>
            <a:pPr marL="0" indent="0">
              <a:lnSpc>
                <a:spcPts val="2350"/>
              </a:lnSpc>
              <a:buNone/>
            </a:pPr>
            <a:r>
              <a:rPr lang="en-US" sz="1450" dirty="0">
                <a:solidFill>
                  <a:srgbClr val="5B5F71"/>
                </a:solidFill>
                <a:latin typeface="Instrument Sans Medium" pitchFamily="34" charset="0"/>
                <a:ea typeface="Instrument Sans Medium" pitchFamily="34" charset="-122"/>
                <a:cs typeface="Instrument Sans Medium" pitchFamily="34" charset="-120"/>
              </a:rPr>
              <a:t>Blockchain-based solutions are transforming the healthcare industry, enabling secure and decentralized patient data management, clinical trials, and pharmaceutical supply chain tracking.</a:t>
            </a:r>
            <a:endParaRPr lang="en-US" sz="1450" dirty="0"/>
          </a:p>
        </p:txBody>
      </p:sp>
      <p:sp>
        <p:nvSpPr>
          <p:cNvPr id="14" name="Shape 10"/>
          <p:cNvSpPr/>
          <p:nvPr/>
        </p:nvSpPr>
        <p:spPr>
          <a:xfrm>
            <a:off x="7410212" y="5837515"/>
            <a:ext cx="6554867" cy="1719024"/>
          </a:xfrm>
          <a:prstGeom prst="roundRect">
            <a:avLst>
              <a:gd name="adj" fmla="val 4645"/>
            </a:avLst>
          </a:prstGeom>
          <a:solidFill>
            <a:srgbClr val="E2E3E9"/>
          </a:solidFill>
          <a:ln w="7620">
            <a:solidFill>
              <a:srgbClr val="C8C9CF"/>
            </a:solidFill>
            <a:prstDash val="solid"/>
          </a:ln>
        </p:spPr>
      </p:sp>
      <p:sp>
        <p:nvSpPr>
          <p:cNvPr id="15" name="Text 11"/>
          <p:cNvSpPr/>
          <p:nvPr/>
        </p:nvSpPr>
        <p:spPr>
          <a:xfrm>
            <a:off x="7607856" y="6035159"/>
            <a:ext cx="2376249" cy="297061"/>
          </a:xfrm>
          <a:prstGeom prst="rect">
            <a:avLst/>
          </a:prstGeom>
          <a:noFill/>
          <a:ln/>
        </p:spPr>
        <p:txBody>
          <a:bodyPr wrap="none" lIns="0" tIns="0" rIns="0" bIns="0" rtlCol="0" anchor="t"/>
          <a:lstStyle/>
          <a:p>
            <a:pPr marL="0" indent="0">
              <a:lnSpc>
                <a:spcPts val="2300"/>
              </a:lnSpc>
              <a:buNone/>
            </a:pPr>
            <a:r>
              <a:rPr lang="en-US" sz="1850" dirty="0">
                <a:solidFill>
                  <a:srgbClr val="5B5F71"/>
                </a:solidFill>
                <a:latin typeface="Instrument Sans Semi Bold" pitchFamily="34" charset="0"/>
                <a:ea typeface="Instrument Sans Semi Bold" pitchFamily="34" charset="-122"/>
                <a:cs typeface="Instrument Sans Semi Bold" pitchFamily="34" charset="-120"/>
              </a:rPr>
              <a:t>Energy</a:t>
            </a:r>
            <a:endParaRPr lang="en-US" sz="1850" dirty="0"/>
          </a:p>
        </p:txBody>
      </p:sp>
      <p:sp>
        <p:nvSpPr>
          <p:cNvPr id="16" name="Text 12"/>
          <p:cNvSpPr/>
          <p:nvPr/>
        </p:nvSpPr>
        <p:spPr>
          <a:xfrm>
            <a:off x="7607856" y="6446282"/>
            <a:ext cx="6159579" cy="912614"/>
          </a:xfrm>
          <a:prstGeom prst="rect">
            <a:avLst/>
          </a:prstGeom>
          <a:noFill/>
          <a:ln/>
        </p:spPr>
        <p:txBody>
          <a:bodyPr wrap="square" lIns="0" tIns="0" rIns="0" bIns="0" rtlCol="0" anchor="t"/>
          <a:lstStyle/>
          <a:p>
            <a:pPr marL="0" indent="0">
              <a:lnSpc>
                <a:spcPts val="2350"/>
              </a:lnSpc>
              <a:buNone/>
            </a:pPr>
            <a:r>
              <a:rPr lang="en-US" sz="1450" dirty="0">
                <a:solidFill>
                  <a:srgbClr val="5B5F71"/>
                </a:solidFill>
                <a:latin typeface="Instrument Sans Medium" pitchFamily="34" charset="0"/>
                <a:ea typeface="Instrument Sans Medium" pitchFamily="34" charset="-122"/>
                <a:cs typeface="Instrument Sans Medium" pitchFamily="34" charset="-120"/>
              </a:rPr>
              <a:t>Blockchain is being utilized in the energy sector to facilitate peer-to-peer energy trading, grid management, and the integration of renewable energy sources.</a:t>
            </a:r>
            <a:endParaRPr lang="en-US" sz="14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58070"/>
          </a:xfrm>
          <a:prstGeom prst="rect">
            <a:avLst/>
          </a:prstGeom>
        </p:spPr>
      </p:pic>
      <p:pic>
        <p:nvPicPr>
          <p:cNvPr id="3" name="Image 1" descr="preencoded.png"/>
          <p:cNvPicPr>
            <a:picLocks noChangeAspect="1"/>
          </p:cNvPicPr>
          <p:nvPr/>
        </p:nvPicPr>
        <p:blipFill>
          <a:blip r:embed="rId4"/>
          <a:stretch>
            <a:fillRect/>
          </a:stretch>
        </p:blipFill>
        <p:spPr>
          <a:xfrm>
            <a:off x="6505099" y="265747"/>
            <a:ext cx="1620203" cy="2126575"/>
          </a:xfrm>
          <a:prstGeom prst="rect">
            <a:avLst/>
          </a:prstGeom>
        </p:spPr>
      </p:pic>
      <p:sp>
        <p:nvSpPr>
          <p:cNvPr id="4" name="Text 0"/>
          <p:cNvSpPr/>
          <p:nvPr/>
        </p:nvSpPr>
        <p:spPr>
          <a:xfrm>
            <a:off x="744260" y="3242786"/>
            <a:ext cx="9186982" cy="664488"/>
          </a:xfrm>
          <a:prstGeom prst="rect">
            <a:avLst/>
          </a:prstGeom>
          <a:noFill/>
          <a:ln/>
        </p:spPr>
        <p:txBody>
          <a:bodyPr wrap="none" lIns="0" tIns="0" rIns="0" bIns="0" rtlCol="0" anchor="t"/>
          <a:lstStyle/>
          <a:p>
            <a:pPr marL="0" indent="0">
              <a:lnSpc>
                <a:spcPts val="5200"/>
              </a:lnSpc>
              <a:buNone/>
            </a:pPr>
            <a:r>
              <a:rPr lang="en-US" sz="4150" dirty="0">
                <a:solidFill>
                  <a:srgbClr val="505468"/>
                </a:solidFill>
                <a:latin typeface="Instrument Sans Semi Bold" pitchFamily="34" charset="0"/>
                <a:ea typeface="Instrument Sans Semi Bold" pitchFamily="34" charset="-122"/>
                <a:cs typeface="Instrument Sans Semi Bold" pitchFamily="34" charset="-120"/>
              </a:rPr>
              <a:t>Introduction to NFTs: What are they?</a:t>
            </a:r>
            <a:endParaRPr lang="en-US" sz="4150" dirty="0"/>
          </a:p>
        </p:txBody>
      </p:sp>
      <p:sp>
        <p:nvSpPr>
          <p:cNvPr id="5" name="Shape 1"/>
          <p:cNvSpPr/>
          <p:nvPr/>
        </p:nvSpPr>
        <p:spPr>
          <a:xfrm>
            <a:off x="744260" y="4465439"/>
            <a:ext cx="478393" cy="478393"/>
          </a:xfrm>
          <a:prstGeom prst="roundRect">
            <a:avLst>
              <a:gd name="adj" fmla="val 18669"/>
            </a:avLst>
          </a:prstGeom>
          <a:solidFill>
            <a:srgbClr val="E2E3E9"/>
          </a:solidFill>
          <a:ln w="7620">
            <a:solidFill>
              <a:srgbClr val="C8C9CF"/>
            </a:solidFill>
            <a:prstDash val="solid"/>
          </a:ln>
        </p:spPr>
      </p:sp>
      <p:sp>
        <p:nvSpPr>
          <p:cNvPr id="6" name="Text 2"/>
          <p:cNvSpPr/>
          <p:nvPr/>
        </p:nvSpPr>
        <p:spPr>
          <a:xfrm>
            <a:off x="921663" y="4545092"/>
            <a:ext cx="123468" cy="318968"/>
          </a:xfrm>
          <a:prstGeom prst="rect">
            <a:avLst/>
          </a:prstGeom>
          <a:noFill/>
          <a:ln/>
        </p:spPr>
        <p:txBody>
          <a:bodyPr wrap="none" lIns="0" tIns="0" rIns="0" bIns="0" rtlCol="0" anchor="t"/>
          <a:lstStyle/>
          <a:p>
            <a:pPr marL="0" indent="0" algn="ctr">
              <a:lnSpc>
                <a:spcPts val="2500"/>
              </a:lnSpc>
              <a:buNone/>
            </a:pPr>
            <a:r>
              <a:rPr lang="en-US" sz="2500" dirty="0">
                <a:solidFill>
                  <a:srgbClr val="5B5F71"/>
                </a:solidFill>
                <a:latin typeface="Instrument Sans Semi Bold" pitchFamily="34" charset="0"/>
                <a:ea typeface="Instrument Sans Semi Bold" pitchFamily="34" charset="-122"/>
                <a:cs typeface="Instrument Sans Semi Bold" pitchFamily="34" charset="-120"/>
              </a:rPr>
              <a:t>1</a:t>
            </a:r>
            <a:endParaRPr lang="en-US" sz="2500" dirty="0"/>
          </a:p>
        </p:txBody>
      </p:sp>
      <p:sp>
        <p:nvSpPr>
          <p:cNvPr id="7" name="Text 3"/>
          <p:cNvSpPr/>
          <p:nvPr/>
        </p:nvSpPr>
        <p:spPr>
          <a:xfrm>
            <a:off x="1435298" y="4465439"/>
            <a:ext cx="2665452" cy="332303"/>
          </a:xfrm>
          <a:prstGeom prst="rect">
            <a:avLst/>
          </a:prstGeom>
          <a:noFill/>
          <a:ln/>
        </p:spPr>
        <p:txBody>
          <a:bodyPr wrap="none" lIns="0" tIns="0" rIns="0" bIns="0" rtlCol="0" anchor="t"/>
          <a:lstStyle/>
          <a:p>
            <a:pPr marL="0" indent="0">
              <a:lnSpc>
                <a:spcPts val="2600"/>
              </a:lnSpc>
              <a:buNone/>
            </a:pPr>
            <a:r>
              <a:rPr lang="en-US" sz="2050" dirty="0">
                <a:solidFill>
                  <a:srgbClr val="5B5F71"/>
                </a:solidFill>
                <a:latin typeface="Instrument Sans Semi Bold" pitchFamily="34" charset="0"/>
                <a:ea typeface="Instrument Sans Semi Bold" pitchFamily="34" charset="-122"/>
                <a:cs typeface="Instrument Sans Semi Bold" pitchFamily="34" charset="-120"/>
              </a:rPr>
              <a:t>Unique Digital Assets</a:t>
            </a:r>
            <a:endParaRPr lang="en-US" sz="2050" dirty="0"/>
          </a:p>
        </p:txBody>
      </p:sp>
      <p:sp>
        <p:nvSpPr>
          <p:cNvPr id="8" name="Text 4"/>
          <p:cNvSpPr/>
          <p:nvPr/>
        </p:nvSpPr>
        <p:spPr>
          <a:xfrm>
            <a:off x="1435298" y="4925258"/>
            <a:ext cx="3547824" cy="2381131"/>
          </a:xfrm>
          <a:prstGeom prst="rect">
            <a:avLst/>
          </a:prstGeom>
          <a:noFill/>
          <a:ln/>
        </p:spPr>
        <p:txBody>
          <a:bodyPr wrap="square" lIns="0" tIns="0" rIns="0" bIns="0" rtlCol="0" anchor="t"/>
          <a:lstStyle/>
          <a:p>
            <a:pPr marL="0" indent="0">
              <a:lnSpc>
                <a:spcPts val="2650"/>
              </a:lnSpc>
              <a:buNone/>
            </a:pPr>
            <a:r>
              <a:rPr lang="en-US" sz="1650" dirty="0">
                <a:solidFill>
                  <a:srgbClr val="5B5F71"/>
                </a:solidFill>
                <a:latin typeface="Instrument Sans Medium" pitchFamily="34" charset="0"/>
                <a:ea typeface="Instrument Sans Medium" pitchFamily="34" charset="-122"/>
                <a:cs typeface="Instrument Sans Medium" pitchFamily="34" charset="-120"/>
              </a:rPr>
              <a:t>NFTs, or Non-Fungible Tokens, are unique digital assets that are stored on a blockchain. They can represent a wide range of digital items, including artwork, collectibles, virtual real estate, and even audio or video content.</a:t>
            </a:r>
            <a:endParaRPr lang="en-US" sz="1650" dirty="0"/>
          </a:p>
        </p:txBody>
      </p:sp>
      <p:sp>
        <p:nvSpPr>
          <p:cNvPr id="9" name="Shape 5"/>
          <p:cNvSpPr/>
          <p:nvPr/>
        </p:nvSpPr>
        <p:spPr>
          <a:xfrm>
            <a:off x="5195768" y="4465439"/>
            <a:ext cx="478393" cy="478393"/>
          </a:xfrm>
          <a:prstGeom prst="roundRect">
            <a:avLst>
              <a:gd name="adj" fmla="val 18669"/>
            </a:avLst>
          </a:prstGeom>
          <a:solidFill>
            <a:srgbClr val="E2E3E9"/>
          </a:solidFill>
          <a:ln w="7620">
            <a:solidFill>
              <a:srgbClr val="C8C9CF"/>
            </a:solidFill>
            <a:prstDash val="solid"/>
          </a:ln>
        </p:spPr>
      </p:sp>
      <p:sp>
        <p:nvSpPr>
          <p:cNvPr id="10" name="Text 6"/>
          <p:cNvSpPr/>
          <p:nvPr/>
        </p:nvSpPr>
        <p:spPr>
          <a:xfrm>
            <a:off x="5346025" y="4545092"/>
            <a:ext cx="177760" cy="318968"/>
          </a:xfrm>
          <a:prstGeom prst="rect">
            <a:avLst/>
          </a:prstGeom>
          <a:noFill/>
          <a:ln/>
        </p:spPr>
        <p:txBody>
          <a:bodyPr wrap="none" lIns="0" tIns="0" rIns="0" bIns="0" rtlCol="0" anchor="t"/>
          <a:lstStyle/>
          <a:p>
            <a:pPr marL="0" indent="0" algn="ctr">
              <a:lnSpc>
                <a:spcPts val="2500"/>
              </a:lnSpc>
              <a:buNone/>
            </a:pPr>
            <a:r>
              <a:rPr lang="en-US" sz="2500" dirty="0">
                <a:solidFill>
                  <a:srgbClr val="5B5F71"/>
                </a:solidFill>
                <a:latin typeface="Instrument Sans Semi Bold" pitchFamily="34" charset="0"/>
                <a:ea typeface="Instrument Sans Semi Bold" pitchFamily="34" charset="-122"/>
                <a:cs typeface="Instrument Sans Semi Bold" pitchFamily="34" charset="-120"/>
              </a:rPr>
              <a:t>2</a:t>
            </a:r>
            <a:endParaRPr lang="en-US" sz="2500" dirty="0"/>
          </a:p>
        </p:txBody>
      </p:sp>
      <p:sp>
        <p:nvSpPr>
          <p:cNvPr id="11" name="Text 7"/>
          <p:cNvSpPr/>
          <p:nvPr/>
        </p:nvSpPr>
        <p:spPr>
          <a:xfrm>
            <a:off x="5886807" y="4465439"/>
            <a:ext cx="2658070" cy="332303"/>
          </a:xfrm>
          <a:prstGeom prst="rect">
            <a:avLst/>
          </a:prstGeom>
          <a:noFill/>
          <a:ln/>
        </p:spPr>
        <p:txBody>
          <a:bodyPr wrap="none" lIns="0" tIns="0" rIns="0" bIns="0" rtlCol="0" anchor="t"/>
          <a:lstStyle/>
          <a:p>
            <a:pPr marL="0" indent="0">
              <a:lnSpc>
                <a:spcPts val="2600"/>
              </a:lnSpc>
              <a:buNone/>
            </a:pPr>
            <a:r>
              <a:rPr lang="en-US" sz="2050" dirty="0">
                <a:solidFill>
                  <a:srgbClr val="5B5F71"/>
                </a:solidFill>
                <a:latin typeface="Instrument Sans Semi Bold" pitchFamily="34" charset="0"/>
                <a:ea typeface="Instrument Sans Semi Bold" pitchFamily="34" charset="-122"/>
                <a:cs typeface="Instrument Sans Semi Bold" pitchFamily="34" charset="-120"/>
              </a:rPr>
              <a:t>Proof of Ownership</a:t>
            </a:r>
            <a:endParaRPr lang="en-US" sz="2050" dirty="0"/>
          </a:p>
        </p:txBody>
      </p:sp>
      <p:sp>
        <p:nvSpPr>
          <p:cNvPr id="12" name="Text 8"/>
          <p:cNvSpPr/>
          <p:nvPr/>
        </p:nvSpPr>
        <p:spPr>
          <a:xfrm>
            <a:off x="5886807" y="4925258"/>
            <a:ext cx="3547824" cy="2721293"/>
          </a:xfrm>
          <a:prstGeom prst="rect">
            <a:avLst/>
          </a:prstGeom>
          <a:noFill/>
          <a:ln/>
        </p:spPr>
        <p:txBody>
          <a:bodyPr wrap="square" lIns="0" tIns="0" rIns="0" bIns="0" rtlCol="0" anchor="t"/>
          <a:lstStyle/>
          <a:p>
            <a:pPr marL="0" indent="0">
              <a:lnSpc>
                <a:spcPts val="2650"/>
              </a:lnSpc>
              <a:buNone/>
            </a:pPr>
            <a:r>
              <a:rPr lang="en-US" sz="1650" dirty="0">
                <a:solidFill>
                  <a:srgbClr val="5B5F71"/>
                </a:solidFill>
                <a:latin typeface="Instrument Sans Medium" pitchFamily="34" charset="0"/>
                <a:ea typeface="Instrument Sans Medium" pitchFamily="34" charset="-122"/>
                <a:cs typeface="Instrument Sans Medium" pitchFamily="34" charset="-120"/>
              </a:rPr>
              <a:t>NFTs provide a secure and transparent way to establish ownership and authenticity of digital items. Each NFT is unique and cannot be replicated or exchanged for an equivalent item, making them valuable and desirable.</a:t>
            </a:r>
            <a:endParaRPr lang="en-US" sz="1650" dirty="0"/>
          </a:p>
        </p:txBody>
      </p:sp>
      <p:sp>
        <p:nvSpPr>
          <p:cNvPr id="13" name="Shape 9"/>
          <p:cNvSpPr/>
          <p:nvPr/>
        </p:nvSpPr>
        <p:spPr>
          <a:xfrm>
            <a:off x="9647277" y="4465439"/>
            <a:ext cx="478393" cy="478393"/>
          </a:xfrm>
          <a:prstGeom prst="roundRect">
            <a:avLst>
              <a:gd name="adj" fmla="val 18669"/>
            </a:avLst>
          </a:prstGeom>
          <a:solidFill>
            <a:srgbClr val="E2E3E9"/>
          </a:solidFill>
          <a:ln w="7620">
            <a:solidFill>
              <a:srgbClr val="C8C9CF"/>
            </a:solidFill>
            <a:prstDash val="solid"/>
          </a:ln>
        </p:spPr>
      </p:sp>
      <p:sp>
        <p:nvSpPr>
          <p:cNvPr id="14" name="Text 10"/>
          <p:cNvSpPr/>
          <p:nvPr/>
        </p:nvSpPr>
        <p:spPr>
          <a:xfrm>
            <a:off x="9794081" y="4545092"/>
            <a:ext cx="184785" cy="318968"/>
          </a:xfrm>
          <a:prstGeom prst="rect">
            <a:avLst/>
          </a:prstGeom>
          <a:noFill/>
          <a:ln/>
        </p:spPr>
        <p:txBody>
          <a:bodyPr wrap="none" lIns="0" tIns="0" rIns="0" bIns="0" rtlCol="0" anchor="t"/>
          <a:lstStyle/>
          <a:p>
            <a:pPr marL="0" indent="0" algn="ctr">
              <a:lnSpc>
                <a:spcPts val="2500"/>
              </a:lnSpc>
              <a:buNone/>
            </a:pPr>
            <a:r>
              <a:rPr lang="en-US" sz="2500" dirty="0">
                <a:solidFill>
                  <a:srgbClr val="5B5F71"/>
                </a:solidFill>
                <a:latin typeface="Instrument Sans Semi Bold" pitchFamily="34" charset="0"/>
                <a:ea typeface="Instrument Sans Semi Bold" pitchFamily="34" charset="-122"/>
                <a:cs typeface="Instrument Sans Semi Bold" pitchFamily="34" charset="-120"/>
              </a:rPr>
              <a:t>3</a:t>
            </a:r>
            <a:endParaRPr lang="en-US" sz="2500" dirty="0"/>
          </a:p>
        </p:txBody>
      </p:sp>
      <p:sp>
        <p:nvSpPr>
          <p:cNvPr id="15" name="Text 11"/>
          <p:cNvSpPr/>
          <p:nvPr/>
        </p:nvSpPr>
        <p:spPr>
          <a:xfrm>
            <a:off x="10338316" y="4465439"/>
            <a:ext cx="2658070" cy="332303"/>
          </a:xfrm>
          <a:prstGeom prst="rect">
            <a:avLst/>
          </a:prstGeom>
          <a:noFill/>
          <a:ln/>
        </p:spPr>
        <p:txBody>
          <a:bodyPr wrap="none" lIns="0" tIns="0" rIns="0" bIns="0" rtlCol="0" anchor="t"/>
          <a:lstStyle/>
          <a:p>
            <a:pPr marL="0" indent="0">
              <a:lnSpc>
                <a:spcPts val="2600"/>
              </a:lnSpc>
              <a:buNone/>
            </a:pPr>
            <a:r>
              <a:rPr lang="en-US" sz="2050" dirty="0">
                <a:solidFill>
                  <a:srgbClr val="5B5F71"/>
                </a:solidFill>
                <a:latin typeface="Instrument Sans Semi Bold" pitchFamily="34" charset="0"/>
                <a:ea typeface="Instrument Sans Semi Bold" pitchFamily="34" charset="-122"/>
                <a:cs typeface="Instrument Sans Semi Bold" pitchFamily="34" charset="-120"/>
              </a:rPr>
              <a:t>Blockchain-Based</a:t>
            </a:r>
            <a:endParaRPr lang="en-US" sz="2050" dirty="0"/>
          </a:p>
        </p:txBody>
      </p:sp>
      <p:sp>
        <p:nvSpPr>
          <p:cNvPr id="16" name="Text 12"/>
          <p:cNvSpPr/>
          <p:nvPr/>
        </p:nvSpPr>
        <p:spPr>
          <a:xfrm>
            <a:off x="10338316" y="4925258"/>
            <a:ext cx="3547824" cy="2381131"/>
          </a:xfrm>
          <a:prstGeom prst="rect">
            <a:avLst/>
          </a:prstGeom>
          <a:noFill/>
          <a:ln/>
        </p:spPr>
        <p:txBody>
          <a:bodyPr wrap="square" lIns="0" tIns="0" rIns="0" bIns="0" rtlCol="0" anchor="t"/>
          <a:lstStyle/>
          <a:p>
            <a:pPr marL="0" indent="0">
              <a:lnSpc>
                <a:spcPts val="2650"/>
              </a:lnSpc>
              <a:buNone/>
            </a:pPr>
            <a:r>
              <a:rPr lang="en-US" sz="1650" dirty="0">
                <a:solidFill>
                  <a:srgbClr val="5B5F71"/>
                </a:solidFill>
                <a:latin typeface="Instrument Sans Medium" pitchFamily="34" charset="0"/>
                <a:ea typeface="Instrument Sans Medium" pitchFamily="34" charset="-122"/>
                <a:cs typeface="Instrument Sans Medium" pitchFamily="34" charset="-120"/>
              </a:rPr>
              <a:t>NFTs are built on blockchain technology, which ensures the integrity and traceability of the digital assets. This blockchain-based approach allows for the secure trading, buying, and selling of unique digital items.</a:t>
            </a:r>
            <a:endParaRPr lang="en-US" sz="16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40625" y="2656999"/>
            <a:ext cx="5005030" cy="2915483"/>
          </a:xfrm>
          <a:prstGeom prst="rect">
            <a:avLst/>
          </a:prstGeom>
        </p:spPr>
      </p:pic>
      <p:sp>
        <p:nvSpPr>
          <p:cNvPr id="3" name="Text 0"/>
          <p:cNvSpPr/>
          <p:nvPr/>
        </p:nvSpPr>
        <p:spPr>
          <a:xfrm>
            <a:off x="6160175" y="735568"/>
            <a:ext cx="7372826" cy="601504"/>
          </a:xfrm>
          <a:prstGeom prst="rect">
            <a:avLst/>
          </a:prstGeom>
          <a:noFill/>
          <a:ln/>
        </p:spPr>
        <p:txBody>
          <a:bodyPr wrap="none" lIns="0" tIns="0" rIns="0" bIns="0" rtlCol="0" anchor="t"/>
          <a:lstStyle/>
          <a:p>
            <a:pPr marL="0" indent="0">
              <a:lnSpc>
                <a:spcPts val="4700"/>
              </a:lnSpc>
              <a:buNone/>
            </a:pPr>
            <a:r>
              <a:rPr lang="en-US" sz="3750" dirty="0">
                <a:solidFill>
                  <a:srgbClr val="505468"/>
                </a:solidFill>
                <a:latin typeface="Instrument Sans Semi Bold" pitchFamily="34" charset="0"/>
                <a:ea typeface="Instrument Sans Semi Bold" pitchFamily="34" charset="-122"/>
                <a:cs typeface="Instrument Sans Semi Bold" pitchFamily="34" charset="-120"/>
              </a:rPr>
              <a:t>The Rise of NFTs: Driving Factors</a:t>
            </a:r>
            <a:endParaRPr lang="en-US" sz="3750" dirty="0"/>
          </a:p>
        </p:txBody>
      </p:sp>
      <p:sp>
        <p:nvSpPr>
          <p:cNvPr id="4" name="Shape 1"/>
          <p:cNvSpPr/>
          <p:nvPr/>
        </p:nvSpPr>
        <p:spPr>
          <a:xfrm>
            <a:off x="6437471" y="1625798"/>
            <a:ext cx="22860" cy="5868114"/>
          </a:xfrm>
          <a:prstGeom prst="roundRect">
            <a:avLst>
              <a:gd name="adj" fmla="val 353700"/>
            </a:avLst>
          </a:prstGeom>
          <a:solidFill>
            <a:srgbClr val="C8C9CF"/>
          </a:solidFill>
          <a:ln/>
        </p:spPr>
      </p:sp>
      <p:sp>
        <p:nvSpPr>
          <p:cNvPr id="5" name="Shape 2"/>
          <p:cNvSpPr/>
          <p:nvPr/>
        </p:nvSpPr>
        <p:spPr>
          <a:xfrm>
            <a:off x="6642616" y="2047518"/>
            <a:ext cx="673775" cy="22860"/>
          </a:xfrm>
          <a:prstGeom prst="roundRect">
            <a:avLst>
              <a:gd name="adj" fmla="val 353700"/>
            </a:avLst>
          </a:prstGeom>
          <a:solidFill>
            <a:srgbClr val="C8C9CF"/>
          </a:solidFill>
          <a:ln/>
        </p:spPr>
      </p:sp>
      <p:sp>
        <p:nvSpPr>
          <p:cNvPr id="6" name="Shape 3"/>
          <p:cNvSpPr/>
          <p:nvPr/>
        </p:nvSpPr>
        <p:spPr>
          <a:xfrm>
            <a:off x="6232327" y="1842373"/>
            <a:ext cx="433149" cy="433149"/>
          </a:xfrm>
          <a:prstGeom prst="roundRect">
            <a:avLst>
              <a:gd name="adj" fmla="val 18667"/>
            </a:avLst>
          </a:prstGeom>
          <a:solidFill>
            <a:srgbClr val="E2E3E9"/>
          </a:solidFill>
          <a:ln w="7620">
            <a:solidFill>
              <a:srgbClr val="C8C9CF"/>
            </a:solidFill>
            <a:prstDash val="solid"/>
          </a:ln>
        </p:spPr>
      </p:sp>
      <p:sp>
        <p:nvSpPr>
          <p:cNvPr id="7" name="Text 4"/>
          <p:cNvSpPr/>
          <p:nvPr/>
        </p:nvSpPr>
        <p:spPr>
          <a:xfrm>
            <a:off x="6392942" y="1914525"/>
            <a:ext cx="111800" cy="288727"/>
          </a:xfrm>
          <a:prstGeom prst="rect">
            <a:avLst/>
          </a:prstGeom>
          <a:noFill/>
          <a:ln/>
        </p:spPr>
        <p:txBody>
          <a:bodyPr wrap="none" lIns="0" tIns="0" rIns="0" bIns="0" rtlCol="0" anchor="t"/>
          <a:lstStyle/>
          <a:p>
            <a:pPr marL="0" indent="0" algn="ctr">
              <a:lnSpc>
                <a:spcPts val="2250"/>
              </a:lnSpc>
              <a:buNone/>
            </a:pPr>
            <a:r>
              <a:rPr lang="en-US" sz="2250" dirty="0">
                <a:solidFill>
                  <a:srgbClr val="5B5F71"/>
                </a:solidFill>
                <a:latin typeface="Instrument Sans Semi Bold" pitchFamily="34" charset="0"/>
                <a:ea typeface="Instrument Sans Semi Bold" pitchFamily="34" charset="-122"/>
                <a:cs typeface="Instrument Sans Semi Bold" pitchFamily="34" charset="-120"/>
              </a:rPr>
              <a:t>1</a:t>
            </a:r>
            <a:endParaRPr lang="en-US" sz="2250" dirty="0"/>
          </a:p>
        </p:txBody>
      </p:sp>
      <p:sp>
        <p:nvSpPr>
          <p:cNvPr id="8" name="Text 5"/>
          <p:cNvSpPr/>
          <p:nvPr/>
        </p:nvSpPr>
        <p:spPr>
          <a:xfrm>
            <a:off x="7507724" y="1818203"/>
            <a:ext cx="2406372" cy="300752"/>
          </a:xfrm>
          <a:prstGeom prst="rect">
            <a:avLst/>
          </a:prstGeom>
          <a:noFill/>
          <a:ln/>
        </p:spPr>
        <p:txBody>
          <a:bodyPr wrap="none" lIns="0" tIns="0" rIns="0" bIns="0" rtlCol="0" anchor="t"/>
          <a:lstStyle/>
          <a:p>
            <a:pPr marL="0" indent="0" algn="l">
              <a:lnSpc>
                <a:spcPts val="2350"/>
              </a:lnSpc>
              <a:buNone/>
            </a:pPr>
            <a:r>
              <a:rPr lang="en-US" sz="1850" dirty="0">
                <a:solidFill>
                  <a:srgbClr val="5B5F71"/>
                </a:solidFill>
                <a:latin typeface="Instrument Sans Semi Bold" pitchFamily="34" charset="0"/>
                <a:ea typeface="Instrument Sans Semi Bold" pitchFamily="34" charset="-122"/>
                <a:cs typeface="Instrument Sans Semi Bold" pitchFamily="34" charset="-120"/>
              </a:rPr>
              <a:t>Digital Scarcity</a:t>
            </a:r>
            <a:endParaRPr lang="en-US" sz="1850" dirty="0"/>
          </a:p>
        </p:txBody>
      </p:sp>
      <p:sp>
        <p:nvSpPr>
          <p:cNvPr id="9" name="Text 6"/>
          <p:cNvSpPr/>
          <p:nvPr/>
        </p:nvSpPr>
        <p:spPr>
          <a:xfrm>
            <a:off x="7507724" y="2234446"/>
            <a:ext cx="6448901" cy="1232059"/>
          </a:xfrm>
          <a:prstGeom prst="rect">
            <a:avLst/>
          </a:prstGeom>
          <a:noFill/>
          <a:ln/>
        </p:spPr>
        <p:txBody>
          <a:bodyPr wrap="square" lIns="0" tIns="0" rIns="0" bIns="0" rtlCol="0" anchor="t"/>
          <a:lstStyle/>
          <a:p>
            <a:pPr marL="0" indent="0" algn="l">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NFTs introduce the concept of digital scarcity, where unique digital items can be created and traded, much like physical collectibles. This scarcity drives demand and increases the perceived value of these digital assets.</a:t>
            </a:r>
            <a:endParaRPr lang="en-US" sz="1500" dirty="0"/>
          </a:p>
        </p:txBody>
      </p:sp>
      <p:sp>
        <p:nvSpPr>
          <p:cNvPr id="10" name="Shape 7"/>
          <p:cNvSpPr/>
          <p:nvPr/>
        </p:nvSpPr>
        <p:spPr>
          <a:xfrm>
            <a:off x="6642616" y="4273034"/>
            <a:ext cx="673775" cy="22860"/>
          </a:xfrm>
          <a:prstGeom prst="roundRect">
            <a:avLst>
              <a:gd name="adj" fmla="val 353700"/>
            </a:avLst>
          </a:prstGeom>
          <a:solidFill>
            <a:srgbClr val="C8C9CF"/>
          </a:solidFill>
          <a:ln/>
        </p:spPr>
      </p:sp>
      <p:sp>
        <p:nvSpPr>
          <p:cNvPr id="11" name="Shape 8"/>
          <p:cNvSpPr/>
          <p:nvPr/>
        </p:nvSpPr>
        <p:spPr>
          <a:xfrm>
            <a:off x="6232327" y="4067889"/>
            <a:ext cx="433149" cy="433149"/>
          </a:xfrm>
          <a:prstGeom prst="roundRect">
            <a:avLst>
              <a:gd name="adj" fmla="val 18667"/>
            </a:avLst>
          </a:prstGeom>
          <a:solidFill>
            <a:srgbClr val="E2E3E9"/>
          </a:solidFill>
          <a:ln w="7620">
            <a:solidFill>
              <a:srgbClr val="C8C9CF"/>
            </a:solidFill>
            <a:prstDash val="solid"/>
          </a:ln>
        </p:spPr>
      </p:sp>
      <p:sp>
        <p:nvSpPr>
          <p:cNvPr id="12" name="Text 9"/>
          <p:cNvSpPr/>
          <p:nvPr/>
        </p:nvSpPr>
        <p:spPr>
          <a:xfrm>
            <a:off x="6368415" y="4140041"/>
            <a:ext cx="160853" cy="288727"/>
          </a:xfrm>
          <a:prstGeom prst="rect">
            <a:avLst/>
          </a:prstGeom>
          <a:noFill/>
          <a:ln/>
        </p:spPr>
        <p:txBody>
          <a:bodyPr wrap="none" lIns="0" tIns="0" rIns="0" bIns="0" rtlCol="0" anchor="t"/>
          <a:lstStyle/>
          <a:p>
            <a:pPr marL="0" indent="0" algn="ctr">
              <a:lnSpc>
                <a:spcPts val="2250"/>
              </a:lnSpc>
              <a:buNone/>
            </a:pPr>
            <a:r>
              <a:rPr lang="en-US" sz="2250" dirty="0">
                <a:solidFill>
                  <a:srgbClr val="5B5F71"/>
                </a:solidFill>
                <a:latin typeface="Instrument Sans Semi Bold" pitchFamily="34" charset="0"/>
                <a:ea typeface="Instrument Sans Semi Bold" pitchFamily="34" charset="-122"/>
                <a:cs typeface="Instrument Sans Semi Bold" pitchFamily="34" charset="-120"/>
              </a:rPr>
              <a:t>2</a:t>
            </a:r>
            <a:endParaRPr lang="en-US" sz="2250" dirty="0"/>
          </a:p>
        </p:txBody>
      </p:sp>
      <p:sp>
        <p:nvSpPr>
          <p:cNvPr id="13" name="Text 10"/>
          <p:cNvSpPr/>
          <p:nvPr/>
        </p:nvSpPr>
        <p:spPr>
          <a:xfrm>
            <a:off x="7507724" y="4043720"/>
            <a:ext cx="2606278" cy="300752"/>
          </a:xfrm>
          <a:prstGeom prst="rect">
            <a:avLst/>
          </a:prstGeom>
          <a:noFill/>
          <a:ln/>
        </p:spPr>
        <p:txBody>
          <a:bodyPr wrap="none" lIns="0" tIns="0" rIns="0" bIns="0" rtlCol="0" anchor="t"/>
          <a:lstStyle/>
          <a:p>
            <a:pPr marL="0" indent="0" algn="l">
              <a:lnSpc>
                <a:spcPts val="2350"/>
              </a:lnSpc>
              <a:buNone/>
            </a:pPr>
            <a:r>
              <a:rPr lang="en-US" sz="1850" dirty="0">
                <a:solidFill>
                  <a:srgbClr val="5B5F71"/>
                </a:solidFill>
                <a:latin typeface="Instrument Sans Semi Bold" pitchFamily="34" charset="0"/>
                <a:ea typeface="Instrument Sans Semi Bold" pitchFamily="34" charset="-122"/>
                <a:cs typeface="Instrument Sans Semi Bold" pitchFamily="34" charset="-120"/>
              </a:rPr>
              <a:t>Creator Empowerment</a:t>
            </a:r>
            <a:endParaRPr lang="en-US" sz="1850" dirty="0"/>
          </a:p>
        </p:txBody>
      </p:sp>
      <p:sp>
        <p:nvSpPr>
          <p:cNvPr id="14" name="Text 11"/>
          <p:cNvSpPr/>
          <p:nvPr/>
        </p:nvSpPr>
        <p:spPr>
          <a:xfrm>
            <a:off x="7507724" y="4459962"/>
            <a:ext cx="6448901" cy="924044"/>
          </a:xfrm>
          <a:prstGeom prst="rect">
            <a:avLst/>
          </a:prstGeom>
          <a:noFill/>
          <a:ln/>
        </p:spPr>
        <p:txBody>
          <a:bodyPr wrap="square" lIns="0" tIns="0" rIns="0" bIns="0" rtlCol="0" anchor="t"/>
          <a:lstStyle/>
          <a:p>
            <a:pPr marL="0" indent="0" algn="l">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NFTs empower digital creators by allowing them to monetize their work and retain ownership and control over their creations. This has led to a surge of interest and adoption in the art, music, and gaming industries.</a:t>
            </a:r>
            <a:endParaRPr lang="en-US" sz="1500" dirty="0"/>
          </a:p>
        </p:txBody>
      </p:sp>
      <p:sp>
        <p:nvSpPr>
          <p:cNvPr id="15" name="Shape 12"/>
          <p:cNvSpPr/>
          <p:nvPr/>
        </p:nvSpPr>
        <p:spPr>
          <a:xfrm>
            <a:off x="6642616" y="6190536"/>
            <a:ext cx="673775" cy="22860"/>
          </a:xfrm>
          <a:prstGeom prst="roundRect">
            <a:avLst>
              <a:gd name="adj" fmla="val 353700"/>
            </a:avLst>
          </a:prstGeom>
          <a:solidFill>
            <a:srgbClr val="C8C9CF"/>
          </a:solidFill>
          <a:ln/>
        </p:spPr>
      </p:sp>
      <p:sp>
        <p:nvSpPr>
          <p:cNvPr id="16" name="Shape 13"/>
          <p:cNvSpPr/>
          <p:nvPr/>
        </p:nvSpPr>
        <p:spPr>
          <a:xfrm>
            <a:off x="6232327" y="5985391"/>
            <a:ext cx="433149" cy="433149"/>
          </a:xfrm>
          <a:prstGeom prst="roundRect">
            <a:avLst>
              <a:gd name="adj" fmla="val 18667"/>
            </a:avLst>
          </a:prstGeom>
          <a:solidFill>
            <a:srgbClr val="E2E3E9"/>
          </a:solidFill>
          <a:ln w="7620">
            <a:solidFill>
              <a:srgbClr val="C8C9CF"/>
            </a:solidFill>
            <a:prstDash val="solid"/>
          </a:ln>
        </p:spPr>
      </p:sp>
      <p:sp>
        <p:nvSpPr>
          <p:cNvPr id="17" name="Text 14"/>
          <p:cNvSpPr/>
          <p:nvPr/>
        </p:nvSpPr>
        <p:spPr>
          <a:xfrm>
            <a:off x="6365319" y="6057543"/>
            <a:ext cx="167164" cy="288727"/>
          </a:xfrm>
          <a:prstGeom prst="rect">
            <a:avLst/>
          </a:prstGeom>
          <a:noFill/>
          <a:ln/>
        </p:spPr>
        <p:txBody>
          <a:bodyPr wrap="none" lIns="0" tIns="0" rIns="0" bIns="0" rtlCol="0" anchor="t"/>
          <a:lstStyle/>
          <a:p>
            <a:pPr marL="0" indent="0" algn="ctr">
              <a:lnSpc>
                <a:spcPts val="2250"/>
              </a:lnSpc>
              <a:buNone/>
            </a:pPr>
            <a:r>
              <a:rPr lang="en-US" sz="2250" dirty="0">
                <a:solidFill>
                  <a:srgbClr val="5B5F71"/>
                </a:solidFill>
                <a:latin typeface="Instrument Sans Semi Bold" pitchFamily="34" charset="0"/>
                <a:ea typeface="Instrument Sans Semi Bold" pitchFamily="34" charset="-122"/>
                <a:cs typeface="Instrument Sans Semi Bold" pitchFamily="34" charset="-120"/>
              </a:rPr>
              <a:t>3</a:t>
            </a:r>
            <a:endParaRPr lang="en-US" sz="2250" dirty="0"/>
          </a:p>
        </p:txBody>
      </p:sp>
      <p:sp>
        <p:nvSpPr>
          <p:cNvPr id="18" name="Text 15"/>
          <p:cNvSpPr/>
          <p:nvPr/>
        </p:nvSpPr>
        <p:spPr>
          <a:xfrm>
            <a:off x="7507724" y="5961221"/>
            <a:ext cx="2466499" cy="300752"/>
          </a:xfrm>
          <a:prstGeom prst="rect">
            <a:avLst/>
          </a:prstGeom>
          <a:noFill/>
          <a:ln/>
        </p:spPr>
        <p:txBody>
          <a:bodyPr wrap="none" lIns="0" tIns="0" rIns="0" bIns="0" rtlCol="0" anchor="t"/>
          <a:lstStyle/>
          <a:p>
            <a:pPr marL="0" indent="0" algn="l">
              <a:lnSpc>
                <a:spcPts val="2350"/>
              </a:lnSpc>
              <a:buNone/>
            </a:pPr>
            <a:r>
              <a:rPr lang="en-US" sz="1850" dirty="0">
                <a:solidFill>
                  <a:srgbClr val="5B5F71"/>
                </a:solidFill>
                <a:latin typeface="Instrument Sans Semi Bold" pitchFamily="34" charset="0"/>
                <a:ea typeface="Instrument Sans Semi Bold" pitchFamily="34" charset="-122"/>
                <a:cs typeface="Instrument Sans Semi Bold" pitchFamily="34" charset="-120"/>
              </a:rPr>
              <a:t>Mainstream Adoption</a:t>
            </a:r>
            <a:endParaRPr lang="en-US" sz="1850" dirty="0"/>
          </a:p>
        </p:txBody>
      </p:sp>
      <p:sp>
        <p:nvSpPr>
          <p:cNvPr id="19" name="Text 16"/>
          <p:cNvSpPr/>
          <p:nvPr/>
        </p:nvSpPr>
        <p:spPr>
          <a:xfrm>
            <a:off x="7507724" y="6377464"/>
            <a:ext cx="6448901" cy="924044"/>
          </a:xfrm>
          <a:prstGeom prst="rect">
            <a:avLst/>
          </a:prstGeom>
          <a:noFill/>
          <a:ln/>
        </p:spPr>
        <p:txBody>
          <a:bodyPr wrap="square" lIns="0" tIns="0" rIns="0" bIns="0" rtlCol="0" anchor="t"/>
          <a:lstStyle/>
          <a:p>
            <a:pPr marL="0" indent="0" algn="l">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The recent mainstream adoption of NFTs, driven by high-profile sales and celebrity involvement, has further fueled the growth and interest in this new digital asset class, attracting both investors and enthusiasts.</a:t>
            </a:r>
            <a:endParaRPr lang="en-US"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56642" y="697111"/>
            <a:ext cx="8520351" cy="675680"/>
          </a:xfrm>
          <a:prstGeom prst="rect">
            <a:avLst/>
          </a:prstGeom>
          <a:noFill/>
          <a:ln/>
        </p:spPr>
        <p:txBody>
          <a:bodyPr wrap="none" lIns="0" tIns="0" rIns="0" bIns="0" rtlCol="0" anchor="t"/>
          <a:lstStyle/>
          <a:p>
            <a:pPr marL="0" indent="0">
              <a:lnSpc>
                <a:spcPts val="5300"/>
              </a:lnSpc>
              <a:buNone/>
            </a:pPr>
            <a:r>
              <a:rPr lang="en-US" sz="4250" dirty="0">
                <a:solidFill>
                  <a:srgbClr val="505468"/>
                </a:solidFill>
                <a:latin typeface="Instrument Sans Semi Bold" pitchFamily="34" charset="0"/>
                <a:ea typeface="Instrument Sans Semi Bold" pitchFamily="34" charset="-122"/>
                <a:cs typeface="Instrument Sans Semi Bold" pitchFamily="34" charset="-120"/>
              </a:rPr>
              <a:t>NFTs: Use Cases and Applications</a:t>
            </a:r>
            <a:endParaRPr lang="en-US" sz="4250" dirty="0"/>
          </a:p>
        </p:txBody>
      </p:sp>
      <p:pic>
        <p:nvPicPr>
          <p:cNvPr id="3" name="Image 0" descr="preencoded.png"/>
          <p:cNvPicPr>
            <a:picLocks noChangeAspect="1"/>
          </p:cNvPicPr>
          <p:nvPr/>
        </p:nvPicPr>
        <p:blipFill>
          <a:blip r:embed="rId3"/>
          <a:stretch>
            <a:fillRect/>
          </a:stretch>
        </p:blipFill>
        <p:spPr>
          <a:xfrm>
            <a:off x="756642" y="1805107"/>
            <a:ext cx="4156234" cy="2568654"/>
          </a:xfrm>
          <a:prstGeom prst="rect">
            <a:avLst/>
          </a:prstGeom>
        </p:spPr>
      </p:pic>
      <p:sp>
        <p:nvSpPr>
          <p:cNvPr id="4" name="Text 1"/>
          <p:cNvSpPr/>
          <p:nvPr/>
        </p:nvSpPr>
        <p:spPr>
          <a:xfrm>
            <a:off x="756642" y="4643914"/>
            <a:ext cx="3406378" cy="337780"/>
          </a:xfrm>
          <a:prstGeom prst="rect">
            <a:avLst/>
          </a:prstGeom>
          <a:noFill/>
          <a:ln/>
        </p:spPr>
        <p:txBody>
          <a:bodyPr wrap="none" lIns="0" tIns="0" rIns="0" bIns="0" rtlCol="0" anchor="t"/>
          <a:lstStyle/>
          <a:p>
            <a:pPr marL="0" indent="0" algn="l">
              <a:lnSpc>
                <a:spcPts val="2650"/>
              </a:lnSpc>
              <a:buNone/>
            </a:pPr>
            <a:r>
              <a:rPr lang="en-US" sz="2100" dirty="0">
                <a:solidFill>
                  <a:srgbClr val="5B5F71"/>
                </a:solidFill>
                <a:latin typeface="Instrument Sans Semi Bold" pitchFamily="34" charset="0"/>
                <a:ea typeface="Instrument Sans Semi Bold" pitchFamily="34" charset="-122"/>
                <a:cs typeface="Instrument Sans Semi Bold" pitchFamily="34" charset="-120"/>
              </a:rPr>
              <a:t>Digital Art and Collectibles</a:t>
            </a:r>
            <a:endParaRPr lang="en-US" sz="2100" dirty="0"/>
          </a:p>
        </p:txBody>
      </p:sp>
      <p:sp>
        <p:nvSpPr>
          <p:cNvPr id="5" name="Text 2"/>
          <p:cNvSpPr/>
          <p:nvPr/>
        </p:nvSpPr>
        <p:spPr>
          <a:xfrm>
            <a:off x="756642" y="5111353"/>
            <a:ext cx="4156234" cy="2075259"/>
          </a:xfrm>
          <a:prstGeom prst="rect">
            <a:avLst/>
          </a:prstGeom>
          <a:noFill/>
          <a:ln/>
        </p:spPr>
        <p:txBody>
          <a:bodyPr wrap="square" lIns="0" tIns="0" rIns="0" bIns="0" rtlCol="0" anchor="t"/>
          <a:lstStyle/>
          <a:p>
            <a:pPr marL="0" indent="0" algn="l">
              <a:lnSpc>
                <a:spcPts val="2700"/>
              </a:lnSpc>
              <a:buNone/>
            </a:pPr>
            <a:r>
              <a:rPr lang="en-US" sz="1700" dirty="0">
                <a:solidFill>
                  <a:srgbClr val="5B5F71"/>
                </a:solidFill>
                <a:latin typeface="Instrument Sans Medium" pitchFamily="34" charset="0"/>
                <a:ea typeface="Instrument Sans Medium" pitchFamily="34" charset="-122"/>
                <a:cs typeface="Instrument Sans Medium" pitchFamily="34" charset="-120"/>
              </a:rPr>
              <a:t>NFTs have revolutionized the digital art market, allowing artists to sell their unique digital creations and establish provenance and ownership. Collectors can now invest in and trade these one-of-a-kind digital assets.</a:t>
            </a:r>
            <a:endParaRPr lang="en-US" sz="1700" dirty="0"/>
          </a:p>
        </p:txBody>
      </p:sp>
      <p:pic>
        <p:nvPicPr>
          <p:cNvPr id="6" name="Image 1" descr="preencoded.png"/>
          <p:cNvPicPr>
            <a:picLocks noChangeAspect="1"/>
          </p:cNvPicPr>
          <p:nvPr/>
        </p:nvPicPr>
        <p:blipFill>
          <a:blip r:embed="rId4"/>
          <a:stretch>
            <a:fillRect/>
          </a:stretch>
        </p:blipFill>
        <p:spPr>
          <a:xfrm>
            <a:off x="5237083" y="1805107"/>
            <a:ext cx="4156234" cy="2568654"/>
          </a:xfrm>
          <a:prstGeom prst="rect">
            <a:avLst/>
          </a:prstGeom>
        </p:spPr>
      </p:pic>
      <p:sp>
        <p:nvSpPr>
          <p:cNvPr id="7" name="Text 3"/>
          <p:cNvSpPr/>
          <p:nvPr/>
        </p:nvSpPr>
        <p:spPr>
          <a:xfrm>
            <a:off x="5237083" y="4643914"/>
            <a:ext cx="3228142" cy="337780"/>
          </a:xfrm>
          <a:prstGeom prst="rect">
            <a:avLst/>
          </a:prstGeom>
          <a:noFill/>
          <a:ln/>
        </p:spPr>
        <p:txBody>
          <a:bodyPr wrap="none" lIns="0" tIns="0" rIns="0" bIns="0" rtlCol="0" anchor="t"/>
          <a:lstStyle/>
          <a:p>
            <a:pPr marL="0" indent="0" algn="l">
              <a:lnSpc>
                <a:spcPts val="2650"/>
              </a:lnSpc>
              <a:buNone/>
            </a:pPr>
            <a:r>
              <a:rPr lang="en-US" sz="2100" dirty="0">
                <a:solidFill>
                  <a:srgbClr val="5B5F71"/>
                </a:solidFill>
                <a:latin typeface="Instrument Sans Semi Bold" pitchFamily="34" charset="0"/>
                <a:ea typeface="Instrument Sans Semi Bold" pitchFamily="34" charset="-122"/>
                <a:cs typeface="Instrument Sans Semi Bold" pitchFamily="34" charset="-120"/>
              </a:rPr>
              <a:t>Gaming and Virtual Items</a:t>
            </a:r>
            <a:endParaRPr lang="en-US" sz="2100" dirty="0"/>
          </a:p>
        </p:txBody>
      </p:sp>
      <p:sp>
        <p:nvSpPr>
          <p:cNvPr id="8" name="Text 4"/>
          <p:cNvSpPr/>
          <p:nvPr/>
        </p:nvSpPr>
        <p:spPr>
          <a:xfrm>
            <a:off x="5237083" y="5111353"/>
            <a:ext cx="4156234" cy="2421136"/>
          </a:xfrm>
          <a:prstGeom prst="rect">
            <a:avLst/>
          </a:prstGeom>
          <a:noFill/>
          <a:ln/>
        </p:spPr>
        <p:txBody>
          <a:bodyPr wrap="square" lIns="0" tIns="0" rIns="0" bIns="0" rtlCol="0" anchor="t"/>
          <a:lstStyle/>
          <a:p>
            <a:pPr marL="0" indent="0" algn="l">
              <a:lnSpc>
                <a:spcPts val="2700"/>
              </a:lnSpc>
              <a:buNone/>
            </a:pPr>
            <a:r>
              <a:rPr lang="en-US" sz="1700" dirty="0">
                <a:solidFill>
                  <a:srgbClr val="5B5F71"/>
                </a:solidFill>
                <a:latin typeface="Instrument Sans Medium" pitchFamily="34" charset="0"/>
                <a:ea typeface="Instrument Sans Medium" pitchFamily="34" charset="-122"/>
                <a:cs typeface="Instrument Sans Medium" pitchFamily="34" charset="-120"/>
              </a:rPr>
              <a:t>NFTs have found a strong foothold in the gaming industry, where they are used to represent unique in-game items, avatars, and even virtual real estate. These NFTs can be bought, sold, and traded, creating new revenue streams for game developers and player-driven economies.</a:t>
            </a:r>
            <a:endParaRPr lang="en-US" sz="1700" dirty="0"/>
          </a:p>
        </p:txBody>
      </p:sp>
      <p:pic>
        <p:nvPicPr>
          <p:cNvPr id="9" name="Image 2" descr="preencoded.png"/>
          <p:cNvPicPr>
            <a:picLocks noChangeAspect="1"/>
          </p:cNvPicPr>
          <p:nvPr/>
        </p:nvPicPr>
        <p:blipFill>
          <a:blip r:embed="rId5"/>
          <a:stretch>
            <a:fillRect/>
          </a:stretch>
        </p:blipFill>
        <p:spPr>
          <a:xfrm>
            <a:off x="9717524" y="1805107"/>
            <a:ext cx="4156234" cy="2568654"/>
          </a:xfrm>
          <a:prstGeom prst="rect">
            <a:avLst/>
          </a:prstGeom>
        </p:spPr>
      </p:pic>
      <p:sp>
        <p:nvSpPr>
          <p:cNvPr id="10" name="Text 5"/>
          <p:cNvSpPr/>
          <p:nvPr/>
        </p:nvSpPr>
        <p:spPr>
          <a:xfrm>
            <a:off x="9717524" y="4643914"/>
            <a:ext cx="2702600" cy="337780"/>
          </a:xfrm>
          <a:prstGeom prst="rect">
            <a:avLst/>
          </a:prstGeom>
          <a:noFill/>
          <a:ln/>
        </p:spPr>
        <p:txBody>
          <a:bodyPr wrap="none" lIns="0" tIns="0" rIns="0" bIns="0" rtlCol="0" anchor="t"/>
          <a:lstStyle/>
          <a:p>
            <a:pPr marL="0" indent="0" algn="l">
              <a:lnSpc>
                <a:spcPts val="2650"/>
              </a:lnSpc>
              <a:buNone/>
            </a:pPr>
            <a:r>
              <a:rPr lang="en-US" sz="2100" dirty="0">
                <a:solidFill>
                  <a:srgbClr val="5B5F71"/>
                </a:solidFill>
                <a:latin typeface="Instrument Sans Semi Bold" pitchFamily="34" charset="0"/>
                <a:ea typeface="Instrument Sans Semi Bold" pitchFamily="34" charset="-122"/>
                <a:cs typeface="Instrument Sans Semi Bold" pitchFamily="34" charset="-120"/>
              </a:rPr>
              <a:t>Music and Royalties</a:t>
            </a:r>
            <a:endParaRPr lang="en-US" sz="2100" dirty="0"/>
          </a:p>
        </p:txBody>
      </p:sp>
      <p:sp>
        <p:nvSpPr>
          <p:cNvPr id="11" name="Text 6"/>
          <p:cNvSpPr/>
          <p:nvPr/>
        </p:nvSpPr>
        <p:spPr>
          <a:xfrm>
            <a:off x="9717524" y="5111353"/>
            <a:ext cx="4156234" cy="2421136"/>
          </a:xfrm>
          <a:prstGeom prst="rect">
            <a:avLst/>
          </a:prstGeom>
          <a:noFill/>
          <a:ln/>
        </p:spPr>
        <p:txBody>
          <a:bodyPr wrap="square" lIns="0" tIns="0" rIns="0" bIns="0" rtlCol="0" anchor="t"/>
          <a:lstStyle/>
          <a:p>
            <a:pPr marL="0" indent="0" algn="l">
              <a:lnSpc>
                <a:spcPts val="2700"/>
              </a:lnSpc>
              <a:buNone/>
            </a:pPr>
            <a:r>
              <a:rPr lang="en-US" sz="1700" dirty="0">
                <a:solidFill>
                  <a:srgbClr val="5B5F71"/>
                </a:solidFill>
                <a:latin typeface="Instrument Sans Medium" pitchFamily="34" charset="0"/>
                <a:ea typeface="Instrument Sans Medium" pitchFamily="34" charset="-122"/>
                <a:cs typeface="Instrument Sans Medium" pitchFamily="34" charset="-120"/>
              </a:rPr>
              <a:t>Musicians and content creators are leveraging NFTs to sell unique digital content, such as limited edition album artwork, exclusive performances, or even fractional ownership of their work. This enables them to connect directly with fans and monetize their creations.</a:t>
            </a:r>
            <a:endParaRPr lang="en-US"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899755"/>
            <a:ext cx="9604058"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NFTs: Opportunities and Challenges</a:t>
            </a:r>
            <a:endParaRPr lang="en-US" sz="4450" dirty="0"/>
          </a:p>
        </p:txBody>
      </p:sp>
      <p:pic>
        <p:nvPicPr>
          <p:cNvPr id="3" name="Image 0" descr="preencoded.png"/>
          <p:cNvPicPr>
            <a:picLocks noChangeAspect="1"/>
          </p:cNvPicPr>
          <p:nvPr/>
        </p:nvPicPr>
        <p:blipFill>
          <a:blip r:embed="rId3"/>
          <a:stretch>
            <a:fillRect/>
          </a:stretch>
        </p:blipFill>
        <p:spPr>
          <a:xfrm>
            <a:off x="793790" y="2062163"/>
            <a:ext cx="566976" cy="566976"/>
          </a:xfrm>
          <a:prstGeom prst="rect">
            <a:avLst/>
          </a:prstGeom>
        </p:spPr>
      </p:pic>
      <p:sp>
        <p:nvSpPr>
          <p:cNvPr id="4" name="Text 1"/>
          <p:cNvSpPr/>
          <p:nvPr/>
        </p:nvSpPr>
        <p:spPr>
          <a:xfrm>
            <a:off x="793790" y="285595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Growth Potential</a:t>
            </a:r>
            <a:endParaRPr lang="en-US" sz="2200" dirty="0"/>
          </a:p>
        </p:txBody>
      </p:sp>
      <p:sp>
        <p:nvSpPr>
          <p:cNvPr id="5" name="Text 2"/>
          <p:cNvSpPr/>
          <p:nvPr/>
        </p:nvSpPr>
        <p:spPr>
          <a:xfrm>
            <a:off x="793790" y="3346371"/>
            <a:ext cx="3005495" cy="3266123"/>
          </a:xfrm>
          <a:prstGeom prst="rect">
            <a:avLst/>
          </a:prstGeom>
          <a:noFill/>
          <a:ln/>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The NFT market is still in its early stages, with significant room for growth and innovation in various industries. As more mainstream adoption occurs, the opportunities for NFTs to transform industries will continue to expand.</a:t>
            </a:r>
            <a:endParaRPr lang="en-US" sz="1750" dirty="0"/>
          </a:p>
        </p:txBody>
      </p:sp>
      <p:pic>
        <p:nvPicPr>
          <p:cNvPr id="6" name="Image 1" descr="preencoded.png"/>
          <p:cNvPicPr>
            <a:picLocks noChangeAspect="1"/>
          </p:cNvPicPr>
          <p:nvPr/>
        </p:nvPicPr>
        <p:blipFill>
          <a:blip r:embed="rId4"/>
          <a:stretch>
            <a:fillRect/>
          </a:stretch>
        </p:blipFill>
        <p:spPr>
          <a:xfrm>
            <a:off x="4139446" y="2062163"/>
            <a:ext cx="566976" cy="566976"/>
          </a:xfrm>
          <a:prstGeom prst="rect">
            <a:avLst/>
          </a:prstGeom>
        </p:spPr>
      </p:pic>
      <p:sp>
        <p:nvSpPr>
          <p:cNvPr id="7" name="Text 3"/>
          <p:cNvSpPr/>
          <p:nvPr/>
        </p:nvSpPr>
        <p:spPr>
          <a:xfrm>
            <a:off x="4139446" y="2855952"/>
            <a:ext cx="3005614" cy="708660"/>
          </a:xfrm>
          <a:prstGeom prst="rect">
            <a:avLst/>
          </a:prstGeom>
          <a:noFill/>
          <a:ln/>
        </p:spPr>
        <p:txBody>
          <a:bodyPr wrap="squar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Monetization Opportunities</a:t>
            </a:r>
            <a:endParaRPr lang="en-US" sz="2200" dirty="0"/>
          </a:p>
        </p:txBody>
      </p:sp>
      <p:sp>
        <p:nvSpPr>
          <p:cNvPr id="8" name="Text 4"/>
          <p:cNvSpPr/>
          <p:nvPr/>
        </p:nvSpPr>
        <p:spPr>
          <a:xfrm>
            <a:off x="4139446" y="3700701"/>
            <a:ext cx="3005614" cy="3266123"/>
          </a:xfrm>
          <a:prstGeom prst="rect">
            <a:avLst/>
          </a:prstGeom>
          <a:noFill/>
          <a:ln/>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NFTs provide new avenues for creators, artists, and businesses to monetize their digital assets and intellectual property. This can lead to increased revenue streams and the creation of new business models.</a:t>
            </a:r>
            <a:endParaRPr lang="en-US" sz="1750" dirty="0"/>
          </a:p>
        </p:txBody>
      </p:sp>
      <p:pic>
        <p:nvPicPr>
          <p:cNvPr id="9" name="Image 2" descr="preencoded.png"/>
          <p:cNvPicPr>
            <a:picLocks noChangeAspect="1"/>
          </p:cNvPicPr>
          <p:nvPr/>
        </p:nvPicPr>
        <p:blipFill>
          <a:blip r:embed="rId5"/>
          <a:stretch>
            <a:fillRect/>
          </a:stretch>
        </p:blipFill>
        <p:spPr>
          <a:xfrm>
            <a:off x="7485221" y="2062163"/>
            <a:ext cx="566976" cy="566976"/>
          </a:xfrm>
          <a:prstGeom prst="rect">
            <a:avLst/>
          </a:prstGeom>
        </p:spPr>
      </p:pic>
      <p:sp>
        <p:nvSpPr>
          <p:cNvPr id="10" name="Text 5"/>
          <p:cNvSpPr/>
          <p:nvPr/>
        </p:nvSpPr>
        <p:spPr>
          <a:xfrm>
            <a:off x="7485221" y="2855952"/>
            <a:ext cx="3005614" cy="708660"/>
          </a:xfrm>
          <a:prstGeom prst="rect">
            <a:avLst/>
          </a:prstGeom>
          <a:noFill/>
          <a:ln/>
        </p:spPr>
        <p:txBody>
          <a:bodyPr wrap="squar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Regulatory Challenges</a:t>
            </a:r>
            <a:endParaRPr lang="en-US" sz="2200" dirty="0"/>
          </a:p>
        </p:txBody>
      </p:sp>
      <p:sp>
        <p:nvSpPr>
          <p:cNvPr id="11" name="Text 6"/>
          <p:cNvSpPr/>
          <p:nvPr/>
        </p:nvSpPr>
        <p:spPr>
          <a:xfrm>
            <a:off x="7485221" y="3700701"/>
            <a:ext cx="3005614" cy="2903220"/>
          </a:xfrm>
          <a:prstGeom prst="rect">
            <a:avLst/>
          </a:prstGeom>
          <a:noFill/>
          <a:ln/>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As the NFT market grows, there are concerns around regulatory frameworks, taxation, and legal considerations that need to be addressed to ensure the long-term stability and adoption of this technology.</a:t>
            </a:r>
            <a:endParaRPr lang="en-US" sz="1750" dirty="0"/>
          </a:p>
        </p:txBody>
      </p:sp>
      <p:pic>
        <p:nvPicPr>
          <p:cNvPr id="12" name="Image 3" descr="preencoded.png"/>
          <p:cNvPicPr>
            <a:picLocks noChangeAspect="1"/>
          </p:cNvPicPr>
          <p:nvPr/>
        </p:nvPicPr>
        <p:blipFill>
          <a:blip r:embed="rId6"/>
          <a:stretch>
            <a:fillRect/>
          </a:stretch>
        </p:blipFill>
        <p:spPr>
          <a:xfrm>
            <a:off x="10830997" y="2062163"/>
            <a:ext cx="566976" cy="566976"/>
          </a:xfrm>
          <a:prstGeom prst="rect">
            <a:avLst/>
          </a:prstGeom>
        </p:spPr>
      </p:pic>
      <p:sp>
        <p:nvSpPr>
          <p:cNvPr id="13" name="Text 7"/>
          <p:cNvSpPr/>
          <p:nvPr/>
        </p:nvSpPr>
        <p:spPr>
          <a:xfrm>
            <a:off x="10830997" y="2855952"/>
            <a:ext cx="3005614" cy="708660"/>
          </a:xfrm>
          <a:prstGeom prst="rect">
            <a:avLst/>
          </a:prstGeom>
          <a:noFill/>
          <a:ln/>
        </p:spPr>
        <p:txBody>
          <a:bodyPr wrap="squar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Environmental Concerns</a:t>
            </a:r>
            <a:endParaRPr lang="en-US" sz="2200" dirty="0"/>
          </a:p>
        </p:txBody>
      </p:sp>
      <p:sp>
        <p:nvSpPr>
          <p:cNvPr id="14" name="Text 8"/>
          <p:cNvSpPr/>
          <p:nvPr/>
        </p:nvSpPr>
        <p:spPr>
          <a:xfrm>
            <a:off x="10830997" y="3700701"/>
            <a:ext cx="3005614" cy="3629025"/>
          </a:xfrm>
          <a:prstGeom prst="rect">
            <a:avLst/>
          </a:prstGeom>
          <a:noFill/>
          <a:ln/>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The energy-intensive nature of some blockchain networks used to create and trade NFTs has raised concerns about the environmental impact of this technology, which will need to be addressed through more sustainable solutions.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390459" y="2866430"/>
            <a:ext cx="4993481" cy="2496741"/>
          </a:xfrm>
          <a:prstGeom prst="rect">
            <a:avLst/>
          </a:prstGeom>
        </p:spPr>
      </p:pic>
      <p:sp>
        <p:nvSpPr>
          <p:cNvPr id="4" name="Text 0"/>
          <p:cNvSpPr/>
          <p:nvPr/>
        </p:nvSpPr>
        <p:spPr>
          <a:xfrm>
            <a:off x="690324" y="1007269"/>
            <a:ext cx="7451884" cy="616387"/>
          </a:xfrm>
          <a:prstGeom prst="rect">
            <a:avLst/>
          </a:prstGeom>
          <a:noFill/>
          <a:ln/>
        </p:spPr>
        <p:txBody>
          <a:bodyPr wrap="none" lIns="0" tIns="0" rIns="0" bIns="0" rtlCol="0" anchor="t"/>
          <a:lstStyle/>
          <a:p>
            <a:pPr marL="0" indent="0">
              <a:lnSpc>
                <a:spcPts val="4850"/>
              </a:lnSpc>
              <a:buNone/>
            </a:pPr>
            <a:r>
              <a:rPr lang="en-US" sz="3850" dirty="0">
                <a:solidFill>
                  <a:srgbClr val="505468"/>
                </a:solidFill>
                <a:latin typeface="Instrument Sans Semi Bold" pitchFamily="34" charset="0"/>
                <a:ea typeface="Instrument Sans Semi Bold" pitchFamily="34" charset="-122"/>
                <a:cs typeface="Instrument Sans Semi Bold" pitchFamily="34" charset="-120"/>
              </a:rPr>
              <a:t>Integrating Blockchain and NFTs</a:t>
            </a:r>
            <a:endParaRPr lang="en-US" sz="3850" dirty="0"/>
          </a:p>
        </p:txBody>
      </p:sp>
      <p:pic>
        <p:nvPicPr>
          <p:cNvPr id="5" name="Image 2" descr="preencoded.png"/>
          <p:cNvPicPr>
            <a:picLocks noChangeAspect="1"/>
          </p:cNvPicPr>
          <p:nvPr/>
        </p:nvPicPr>
        <p:blipFill>
          <a:blip r:embed="rId5"/>
          <a:stretch>
            <a:fillRect/>
          </a:stretch>
        </p:blipFill>
        <p:spPr>
          <a:xfrm>
            <a:off x="690324" y="1919407"/>
            <a:ext cx="986195" cy="1767602"/>
          </a:xfrm>
          <a:prstGeom prst="rect">
            <a:avLst/>
          </a:prstGeom>
        </p:spPr>
      </p:pic>
      <p:sp>
        <p:nvSpPr>
          <p:cNvPr id="6" name="Text 1"/>
          <p:cNvSpPr/>
          <p:nvPr/>
        </p:nvSpPr>
        <p:spPr>
          <a:xfrm>
            <a:off x="1972270" y="2116574"/>
            <a:ext cx="3230880" cy="308134"/>
          </a:xfrm>
          <a:prstGeom prst="rect">
            <a:avLst/>
          </a:prstGeom>
          <a:noFill/>
          <a:ln/>
        </p:spPr>
        <p:txBody>
          <a:bodyPr wrap="none" lIns="0" tIns="0" rIns="0" bIns="0" rtlCol="0" anchor="t"/>
          <a:lstStyle/>
          <a:p>
            <a:pPr marL="0" indent="0" algn="l">
              <a:lnSpc>
                <a:spcPts val="2400"/>
              </a:lnSpc>
              <a:buNone/>
            </a:pPr>
            <a:r>
              <a:rPr lang="en-US" sz="1900" dirty="0">
                <a:solidFill>
                  <a:srgbClr val="5B5F71"/>
                </a:solidFill>
                <a:latin typeface="Instrument Sans Semi Bold" pitchFamily="34" charset="0"/>
                <a:ea typeface="Instrument Sans Semi Bold" pitchFamily="34" charset="-122"/>
                <a:cs typeface="Instrument Sans Semi Bold" pitchFamily="34" charset="-120"/>
              </a:rPr>
              <a:t>Secure Transaction Records</a:t>
            </a:r>
            <a:endParaRPr lang="en-US" sz="1900" dirty="0"/>
          </a:p>
        </p:txBody>
      </p:sp>
      <p:sp>
        <p:nvSpPr>
          <p:cNvPr id="7" name="Text 2"/>
          <p:cNvSpPr/>
          <p:nvPr/>
        </p:nvSpPr>
        <p:spPr>
          <a:xfrm>
            <a:off x="1972270" y="2542937"/>
            <a:ext cx="6481405" cy="946904"/>
          </a:xfrm>
          <a:prstGeom prst="rect">
            <a:avLst/>
          </a:prstGeom>
          <a:noFill/>
          <a:ln/>
        </p:spPr>
        <p:txBody>
          <a:bodyPr wrap="square" lIns="0" tIns="0" rIns="0" bIns="0" rtlCol="0" anchor="t"/>
          <a:lstStyle/>
          <a:p>
            <a:pPr marL="0" indent="0" algn="l">
              <a:lnSpc>
                <a:spcPts val="2450"/>
              </a:lnSpc>
              <a:buNone/>
            </a:pPr>
            <a:r>
              <a:rPr lang="en-US" sz="1550" dirty="0">
                <a:solidFill>
                  <a:srgbClr val="5B5F71"/>
                </a:solidFill>
                <a:latin typeface="Instrument Sans Medium" pitchFamily="34" charset="0"/>
                <a:ea typeface="Instrument Sans Medium" pitchFamily="34" charset="-122"/>
                <a:cs typeface="Instrument Sans Medium" pitchFamily="34" charset="-120"/>
              </a:rPr>
              <a:t>Blockchain's immutable ledger provides a secure and transparent record of all NFT transactions, ensuring the authenticity and traceability of digital assets.</a:t>
            </a:r>
            <a:endParaRPr lang="en-US" sz="1550" dirty="0"/>
          </a:p>
        </p:txBody>
      </p:sp>
      <p:pic>
        <p:nvPicPr>
          <p:cNvPr id="8" name="Image 3" descr="preencoded.png"/>
          <p:cNvPicPr>
            <a:picLocks noChangeAspect="1"/>
          </p:cNvPicPr>
          <p:nvPr/>
        </p:nvPicPr>
        <p:blipFill>
          <a:blip r:embed="rId6"/>
          <a:stretch>
            <a:fillRect/>
          </a:stretch>
        </p:blipFill>
        <p:spPr>
          <a:xfrm>
            <a:off x="690324" y="3687008"/>
            <a:ext cx="986195" cy="1767602"/>
          </a:xfrm>
          <a:prstGeom prst="rect">
            <a:avLst/>
          </a:prstGeom>
        </p:spPr>
      </p:pic>
      <p:sp>
        <p:nvSpPr>
          <p:cNvPr id="9" name="Text 3"/>
          <p:cNvSpPr/>
          <p:nvPr/>
        </p:nvSpPr>
        <p:spPr>
          <a:xfrm>
            <a:off x="1972270" y="3884176"/>
            <a:ext cx="2933700" cy="308134"/>
          </a:xfrm>
          <a:prstGeom prst="rect">
            <a:avLst/>
          </a:prstGeom>
          <a:noFill/>
          <a:ln/>
        </p:spPr>
        <p:txBody>
          <a:bodyPr wrap="none" lIns="0" tIns="0" rIns="0" bIns="0" rtlCol="0" anchor="t"/>
          <a:lstStyle/>
          <a:p>
            <a:pPr marL="0" indent="0" algn="l">
              <a:lnSpc>
                <a:spcPts val="2400"/>
              </a:lnSpc>
              <a:buNone/>
            </a:pPr>
            <a:r>
              <a:rPr lang="en-US" sz="1900" dirty="0">
                <a:solidFill>
                  <a:srgbClr val="5B5F71"/>
                </a:solidFill>
                <a:latin typeface="Instrument Sans Semi Bold" pitchFamily="34" charset="0"/>
                <a:ea typeface="Instrument Sans Semi Bold" pitchFamily="34" charset="-122"/>
                <a:cs typeface="Instrument Sans Semi Bold" pitchFamily="34" charset="-120"/>
              </a:rPr>
              <a:t>Decentralized Ownership</a:t>
            </a:r>
            <a:endParaRPr lang="en-US" sz="1900" dirty="0"/>
          </a:p>
        </p:txBody>
      </p:sp>
      <p:sp>
        <p:nvSpPr>
          <p:cNvPr id="10" name="Text 4"/>
          <p:cNvSpPr/>
          <p:nvPr/>
        </p:nvSpPr>
        <p:spPr>
          <a:xfrm>
            <a:off x="1972270" y="4310539"/>
            <a:ext cx="6481405" cy="946904"/>
          </a:xfrm>
          <a:prstGeom prst="rect">
            <a:avLst/>
          </a:prstGeom>
          <a:noFill/>
          <a:ln/>
        </p:spPr>
        <p:txBody>
          <a:bodyPr wrap="square" lIns="0" tIns="0" rIns="0" bIns="0" rtlCol="0" anchor="t"/>
          <a:lstStyle/>
          <a:p>
            <a:pPr marL="0" indent="0" algn="l">
              <a:lnSpc>
                <a:spcPts val="2450"/>
              </a:lnSpc>
              <a:buNone/>
            </a:pPr>
            <a:r>
              <a:rPr lang="en-US" sz="1550" dirty="0">
                <a:solidFill>
                  <a:srgbClr val="5B5F71"/>
                </a:solidFill>
                <a:latin typeface="Instrument Sans Medium" pitchFamily="34" charset="0"/>
                <a:ea typeface="Instrument Sans Medium" pitchFamily="34" charset="-122"/>
                <a:cs typeface="Instrument Sans Medium" pitchFamily="34" charset="-120"/>
              </a:rPr>
              <a:t>The decentralized nature of blockchain allows for the direct ownership and transfer of NFTs without the need for intermediaries, empowering users and creators.</a:t>
            </a:r>
            <a:endParaRPr lang="en-US" sz="1550" dirty="0"/>
          </a:p>
        </p:txBody>
      </p:sp>
      <p:pic>
        <p:nvPicPr>
          <p:cNvPr id="11" name="Image 4" descr="preencoded.png"/>
          <p:cNvPicPr>
            <a:picLocks noChangeAspect="1"/>
          </p:cNvPicPr>
          <p:nvPr/>
        </p:nvPicPr>
        <p:blipFill>
          <a:blip r:embed="rId7"/>
          <a:stretch>
            <a:fillRect/>
          </a:stretch>
        </p:blipFill>
        <p:spPr>
          <a:xfrm>
            <a:off x="690324" y="5454610"/>
            <a:ext cx="986195" cy="1767602"/>
          </a:xfrm>
          <a:prstGeom prst="rect">
            <a:avLst/>
          </a:prstGeom>
        </p:spPr>
      </p:pic>
      <p:sp>
        <p:nvSpPr>
          <p:cNvPr id="12" name="Text 5"/>
          <p:cNvSpPr/>
          <p:nvPr/>
        </p:nvSpPr>
        <p:spPr>
          <a:xfrm>
            <a:off x="1972270" y="5651778"/>
            <a:ext cx="2465427" cy="308134"/>
          </a:xfrm>
          <a:prstGeom prst="rect">
            <a:avLst/>
          </a:prstGeom>
          <a:noFill/>
          <a:ln/>
        </p:spPr>
        <p:txBody>
          <a:bodyPr wrap="none" lIns="0" tIns="0" rIns="0" bIns="0" rtlCol="0" anchor="t"/>
          <a:lstStyle/>
          <a:p>
            <a:pPr marL="0" indent="0" algn="l">
              <a:lnSpc>
                <a:spcPts val="2400"/>
              </a:lnSpc>
              <a:buNone/>
            </a:pPr>
            <a:r>
              <a:rPr lang="en-US" sz="1900" dirty="0">
                <a:solidFill>
                  <a:srgbClr val="5B5F71"/>
                </a:solidFill>
                <a:latin typeface="Instrument Sans Semi Bold" pitchFamily="34" charset="0"/>
                <a:ea typeface="Instrument Sans Semi Bold" pitchFamily="34" charset="-122"/>
                <a:cs typeface="Instrument Sans Semi Bold" pitchFamily="34" charset="-120"/>
              </a:rPr>
              <a:t>Interoperability</a:t>
            </a:r>
            <a:endParaRPr lang="en-US" sz="1900" dirty="0"/>
          </a:p>
        </p:txBody>
      </p:sp>
      <p:sp>
        <p:nvSpPr>
          <p:cNvPr id="13" name="Text 6"/>
          <p:cNvSpPr/>
          <p:nvPr/>
        </p:nvSpPr>
        <p:spPr>
          <a:xfrm>
            <a:off x="1972270" y="6078141"/>
            <a:ext cx="6481405" cy="946904"/>
          </a:xfrm>
          <a:prstGeom prst="rect">
            <a:avLst/>
          </a:prstGeom>
          <a:noFill/>
          <a:ln/>
        </p:spPr>
        <p:txBody>
          <a:bodyPr wrap="square" lIns="0" tIns="0" rIns="0" bIns="0" rtlCol="0" anchor="t"/>
          <a:lstStyle/>
          <a:p>
            <a:pPr marL="0" indent="0" algn="l">
              <a:lnSpc>
                <a:spcPts val="2450"/>
              </a:lnSpc>
              <a:buNone/>
            </a:pPr>
            <a:r>
              <a:rPr lang="en-US" sz="1550" dirty="0">
                <a:solidFill>
                  <a:srgbClr val="5B5F71"/>
                </a:solidFill>
                <a:latin typeface="Instrument Sans Medium" pitchFamily="34" charset="0"/>
                <a:ea typeface="Instrument Sans Medium" pitchFamily="34" charset="-122"/>
                <a:cs typeface="Instrument Sans Medium" pitchFamily="34" charset="-120"/>
              </a:rPr>
              <a:t>The integration of blockchain and NFTs enables the development of interoperable platforms and ecosystems, where digital assets can be seamlessly exchanged and used across different applications.</a:t>
            </a:r>
            <a:endParaRPr lang="en-US" sz="15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1186</Words>
  <Application>Microsoft Office PowerPoint</Application>
  <PresentationFormat>Custom</PresentationFormat>
  <Paragraphs>90</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Instrument Sans Semi Bold</vt:lpstr>
      <vt:lpstr>Instrument Sans Medium</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Sathvik Konda</cp:lastModifiedBy>
  <cp:revision>2</cp:revision>
  <dcterms:created xsi:type="dcterms:W3CDTF">2024-10-19T17:46:37Z</dcterms:created>
  <dcterms:modified xsi:type="dcterms:W3CDTF">2024-10-20T04:42:45Z</dcterms:modified>
</cp:coreProperties>
</file>