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78" r:id="rId12"/>
    <p:sldId id="270" r:id="rId13"/>
    <p:sldId id="272" r:id="rId14"/>
    <p:sldId id="276" r:id="rId15"/>
    <p:sldId id="279" r:id="rId16"/>
    <p:sldId id="271" r:id="rId17"/>
    <p:sldId id="275" r:id="rId18"/>
    <p:sldId id="280" r:id="rId19"/>
    <p:sldId id="274" r:id="rId20"/>
    <p:sldId id="277" r:id="rId21"/>
    <p:sldId id="269" r:id="rId22"/>
    <p:sldId id="268" r:id="rId23"/>
    <p:sldId id="273"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91F87-3853-4C31-9F61-18056460ACBD}" v="3" dt="2024-06-05T14:29:33.8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p:cViewPr varScale="1">
        <p:scale>
          <a:sx n="78" d="100"/>
          <a:sy n="78" d="100"/>
        </p:scale>
        <p:origin x="105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initha Gowthaman" userId="2a5165cd6f191bd0" providerId="LiveId" clId="{55991F87-3853-4C31-9F61-18056460ACBD}"/>
    <pc:docChg chg="addSld modSld">
      <pc:chgData name="Sujainitha Gowthaman" userId="2a5165cd6f191bd0" providerId="LiveId" clId="{55991F87-3853-4C31-9F61-18056460ACBD}" dt="2024-06-05T14:30:09.248" v="9" actId="1440"/>
      <pc:docMkLst>
        <pc:docMk/>
      </pc:docMkLst>
      <pc:sldChg chg="addSp modSp new mod">
        <pc:chgData name="Sujainitha Gowthaman" userId="2a5165cd6f191bd0" providerId="LiveId" clId="{55991F87-3853-4C31-9F61-18056460ACBD}" dt="2024-06-05T14:30:09.248" v="9" actId="1440"/>
        <pc:sldMkLst>
          <pc:docMk/>
          <pc:sldMk cId="2922659755" sldId="280"/>
        </pc:sldMkLst>
        <pc:picChg chg="add mod">
          <ac:chgData name="Sujainitha Gowthaman" userId="2a5165cd6f191bd0" providerId="LiveId" clId="{55991F87-3853-4C31-9F61-18056460ACBD}" dt="2024-06-05T14:29:09.777" v="1" actId="931"/>
          <ac:picMkLst>
            <pc:docMk/>
            <pc:sldMk cId="2922659755" sldId="280"/>
            <ac:picMk id="3" creationId="{98C1924B-C332-4656-B9C2-AF18BFD07EB4}"/>
          </ac:picMkLst>
        </pc:picChg>
        <pc:picChg chg="add mod">
          <ac:chgData name="Sujainitha Gowthaman" userId="2a5165cd6f191bd0" providerId="LiveId" clId="{55991F87-3853-4C31-9F61-18056460ACBD}" dt="2024-06-05T14:30:09.248" v="9" actId="1440"/>
          <ac:picMkLst>
            <pc:docMk/>
            <pc:sldMk cId="2922659755" sldId="280"/>
            <ac:picMk id="5" creationId="{B21BFCDA-690F-6B52-3A88-AED97C9EEF2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FB3BB-47C1-4C11-992F-DA5E6D7958AA}" type="datetimeFigureOut">
              <a:rPr lang="en-GB" smtClean="0"/>
              <a:t>05/06/2024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EDCD235-CD59-4C75-BA82-A556EDE1E6B3}" type="slidenum">
              <a:rPr lang="en-GB" smtClean="0"/>
              <a:t>‹#›</a:t>
            </a:fld>
            <a:endParaRPr lang="en-GB"/>
          </a:p>
        </p:txBody>
      </p:sp>
    </p:spTree>
    <p:extLst>
      <p:ext uri="{BB962C8B-B14F-4D97-AF65-F5344CB8AC3E}">
        <p14:creationId xmlns:p14="http://schemas.microsoft.com/office/powerpoint/2010/main" val="374924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DCD235-CD59-4C75-BA82-A556EDE1E6B3}" type="slidenum">
              <a:rPr lang="en-GB" smtClean="0"/>
              <a:t>2</a:t>
            </a:fld>
            <a:endParaRPr lang="en-GB"/>
          </a:p>
        </p:txBody>
      </p:sp>
    </p:spTree>
    <p:extLst>
      <p:ext uri="{BB962C8B-B14F-4D97-AF65-F5344CB8AC3E}">
        <p14:creationId xmlns:p14="http://schemas.microsoft.com/office/powerpoint/2010/main" val="196700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90034" y="592518"/>
            <a:ext cx="4011930" cy="723900"/>
          </a:xfrm>
          <a:prstGeom prst="rect">
            <a:avLst/>
          </a:prstGeom>
        </p:spPr>
        <p:txBody>
          <a:bodyPr wrap="square" lIns="0" tIns="0" rIns="0" bIns="0">
            <a:spAutoFit/>
          </a:bodyPr>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31837" y="1869749"/>
            <a:ext cx="10728324" cy="4069079"/>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386073"/>
            <a:ext cx="10515600" cy="807913"/>
          </a:xfrm>
          <a:prstGeom prst="rect">
            <a:avLst/>
          </a:prstGeom>
        </p:spPr>
        <p:txBody>
          <a:bodyPr vert="horz" wrap="square" lIns="0" tIns="12700" rIns="0" bIns="0" rtlCol="0">
            <a:spAutoFit/>
          </a:bodyPr>
          <a:lstStyle/>
          <a:p>
            <a:pPr marL="1632585" marR="5080" indent="-1620520" algn="ctr">
              <a:lnSpc>
                <a:spcPts val="3080"/>
              </a:lnSpc>
              <a:spcBef>
                <a:spcPts val="409"/>
              </a:spcBef>
            </a:pPr>
            <a:r>
              <a:rPr lang="en-GB" sz="3500" spc="-50" dirty="0"/>
              <a:t> </a:t>
            </a:r>
            <a:r>
              <a:rPr lang="en-GB" sz="3500" spc="20" dirty="0"/>
              <a:t>AI</a:t>
            </a:r>
            <a:r>
              <a:rPr lang="en-GB" sz="3500" spc="-125" dirty="0"/>
              <a:t> </a:t>
            </a:r>
            <a:r>
              <a:rPr lang="en-GB" sz="3500" spc="15" dirty="0"/>
              <a:t>ASSISTED </a:t>
            </a:r>
            <a:r>
              <a:rPr lang="en-GB" sz="3500" spc="-675" dirty="0"/>
              <a:t> </a:t>
            </a:r>
            <a:r>
              <a:rPr lang="en-GB" sz="3500" spc="5" dirty="0"/>
              <a:t>ACCESSIBILITY FOR VISUALLY   IMPAIRED PEOPLE</a:t>
            </a:r>
            <a:endParaRPr lang="en-GB" sz="3500" dirty="0"/>
          </a:p>
        </p:txBody>
      </p:sp>
      <p:sp>
        <p:nvSpPr>
          <p:cNvPr id="3" name="object 3"/>
          <p:cNvSpPr txBox="1"/>
          <p:nvPr/>
        </p:nvSpPr>
        <p:spPr>
          <a:xfrm>
            <a:off x="3085464" y="3193986"/>
            <a:ext cx="6018530" cy="450122"/>
          </a:xfrm>
          <a:prstGeom prst="rect">
            <a:avLst/>
          </a:prstGeom>
        </p:spPr>
        <p:txBody>
          <a:bodyPr vert="horz" wrap="square" lIns="0" tIns="52069" rIns="0" bIns="0" rtlCol="0">
            <a:spAutoFit/>
          </a:bodyPr>
          <a:lstStyle/>
          <a:p>
            <a:pPr marL="1632585" marR="5080" indent="-1620520">
              <a:lnSpc>
                <a:spcPts val="3080"/>
              </a:lnSpc>
              <a:spcBef>
                <a:spcPts val="409"/>
              </a:spcBef>
            </a:pPr>
            <a:r>
              <a:rPr sz="2750" b="1" spc="-50" dirty="0">
                <a:latin typeface="Times New Roman"/>
                <a:cs typeface="Times New Roman"/>
              </a:rPr>
              <a:t> </a:t>
            </a:r>
            <a:endParaRPr sz="2750" dirty="0">
              <a:latin typeface="Times New Roman"/>
              <a:cs typeface="Times New Roman"/>
            </a:endParaRPr>
          </a:p>
        </p:txBody>
      </p:sp>
      <p:pic>
        <p:nvPicPr>
          <p:cNvPr id="4" name="object 4"/>
          <p:cNvPicPr/>
          <p:nvPr/>
        </p:nvPicPr>
        <p:blipFill>
          <a:blip r:embed="rId2" cstate="print"/>
          <a:stretch>
            <a:fillRect/>
          </a:stretch>
        </p:blipFill>
        <p:spPr>
          <a:xfrm>
            <a:off x="1299696" y="268664"/>
            <a:ext cx="9282838" cy="1331535"/>
          </a:xfrm>
          <a:prstGeom prst="rect">
            <a:avLst/>
          </a:prstGeom>
        </p:spPr>
      </p:pic>
      <p:sp>
        <p:nvSpPr>
          <p:cNvPr id="5" name="object 5"/>
          <p:cNvSpPr txBox="1"/>
          <p:nvPr/>
        </p:nvSpPr>
        <p:spPr>
          <a:xfrm>
            <a:off x="838200" y="4800600"/>
            <a:ext cx="9525000" cy="1555554"/>
          </a:xfrm>
          <a:prstGeom prst="rect">
            <a:avLst/>
          </a:prstGeom>
        </p:spPr>
        <p:txBody>
          <a:bodyPr vert="horz" wrap="square" lIns="0" tIns="16510" rIns="0" bIns="0" rtlCol="0">
            <a:spAutoFit/>
          </a:bodyPr>
          <a:lstStyle/>
          <a:p>
            <a:pPr marL="12700">
              <a:lnSpc>
                <a:spcPct val="100000"/>
              </a:lnSpc>
              <a:spcBef>
                <a:spcPts val="130"/>
              </a:spcBef>
            </a:pPr>
            <a:r>
              <a:rPr sz="2000" b="1" spc="50" dirty="0">
                <a:latin typeface="Times New Roman"/>
                <a:cs typeface="Times New Roman"/>
              </a:rPr>
              <a:t>T</a:t>
            </a:r>
            <a:r>
              <a:rPr sz="2000" b="1" spc="125" dirty="0">
                <a:latin typeface="Times New Roman"/>
                <a:cs typeface="Times New Roman"/>
              </a:rPr>
              <a:t>E</a:t>
            </a:r>
            <a:r>
              <a:rPr sz="2000" b="1" spc="-95" dirty="0">
                <a:latin typeface="Times New Roman"/>
                <a:cs typeface="Times New Roman"/>
              </a:rPr>
              <a:t>A</a:t>
            </a:r>
            <a:r>
              <a:rPr sz="2000" b="1" spc="-90" dirty="0">
                <a:latin typeface="Times New Roman"/>
                <a:cs typeface="Times New Roman"/>
              </a:rPr>
              <a:t>M</a:t>
            </a:r>
            <a:r>
              <a:rPr sz="2000" b="1" spc="-95" dirty="0">
                <a:latin typeface="Times New Roman"/>
                <a:cs typeface="Times New Roman"/>
              </a:rPr>
              <a:t> </a:t>
            </a:r>
            <a:r>
              <a:rPr sz="2000" b="1" spc="-60" dirty="0">
                <a:latin typeface="Times New Roman"/>
                <a:cs typeface="Times New Roman"/>
              </a:rPr>
              <a:t>M</a:t>
            </a:r>
            <a:r>
              <a:rPr sz="2000" b="1" spc="125" dirty="0">
                <a:latin typeface="Times New Roman"/>
                <a:cs typeface="Times New Roman"/>
              </a:rPr>
              <a:t>E</a:t>
            </a:r>
            <a:r>
              <a:rPr sz="2000" b="1" spc="-60" dirty="0">
                <a:latin typeface="Times New Roman"/>
                <a:cs typeface="Times New Roman"/>
              </a:rPr>
              <a:t>M</a:t>
            </a:r>
            <a:r>
              <a:rPr sz="2000" b="1" spc="-65" dirty="0">
                <a:latin typeface="Times New Roman"/>
                <a:cs typeface="Times New Roman"/>
              </a:rPr>
              <a:t>B</a:t>
            </a:r>
            <a:r>
              <a:rPr sz="2000" b="1" spc="50" dirty="0">
                <a:latin typeface="Times New Roman"/>
                <a:cs typeface="Times New Roman"/>
              </a:rPr>
              <a:t>E</a:t>
            </a:r>
            <a:r>
              <a:rPr sz="2000" b="1" spc="-65" dirty="0">
                <a:latin typeface="Times New Roman"/>
                <a:cs typeface="Times New Roman"/>
              </a:rPr>
              <a:t>R</a:t>
            </a:r>
            <a:r>
              <a:rPr sz="2000" b="1" spc="-130" dirty="0">
                <a:latin typeface="Times New Roman"/>
                <a:cs typeface="Times New Roman"/>
              </a:rPr>
              <a:t>S</a:t>
            </a:r>
            <a:r>
              <a:rPr sz="2000" spc="-130" dirty="0">
                <a:latin typeface="Times New Roman"/>
                <a:cs typeface="Times New Roman"/>
              </a:rPr>
              <a:t>:</a:t>
            </a:r>
            <a:endParaRPr sz="2000" dirty="0">
              <a:latin typeface="Times New Roman"/>
              <a:cs typeface="Times New Roman"/>
            </a:endParaRPr>
          </a:p>
          <a:p>
            <a:pPr marL="774700" marR="5080" algn="just">
              <a:lnSpc>
                <a:spcPct val="100000"/>
              </a:lnSpc>
              <a:spcBef>
                <a:spcPts val="5"/>
              </a:spcBef>
            </a:pPr>
            <a:r>
              <a:rPr lang="en-GB" sz="2000" spc="45" dirty="0">
                <a:latin typeface="Times New Roman"/>
                <a:cs typeface="Times New Roman"/>
              </a:rPr>
              <a:t>    </a:t>
            </a:r>
            <a:r>
              <a:rPr sz="2000" spc="45" dirty="0">
                <a:latin typeface="Times New Roman"/>
                <a:cs typeface="Times New Roman"/>
              </a:rPr>
              <a:t>T</a:t>
            </a:r>
            <a:r>
              <a:rPr sz="2000" spc="125" dirty="0">
                <a:latin typeface="Times New Roman"/>
                <a:cs typeface="Times New Roman"/>
              </a:rPr>
              <a:t>H</a:t>
            </a:r>
            <a:r>
              <a:rPr sz="2000" spc="120" dirty="0">
                <a:latin typeface="Times New Roman"/>
                <a:cs typeface="Times New Roman"/>
              </a:rPr>
              <a:t>E</a:t>
            </a:r>
            <a:r>
              <a:rPr sz="2000" spc="-5" dirty="0">
                <a:latin typeface="Times New Roman"/>
                <a:cs typeface="Times New Roman"/>
              </a:rPr>
              <a:t>J</a:t>
            </a:r>
            <a:r>
              <a:rPr sz="2000" spc="15" dirty="0">
                <a:latin typeface="Times New Roman"/>
                <a:cs typeface="Times New Roman"/>
              </a:rPr>
              <a:t>E</a:t>
            </a:r>
            <a:r>
              <a:rPr sz="2000" spc="-100" dirty="0">
                <a:latin typeface="Times New Roman"/>
                <a:cs typeface="Times New Roman"/>
              </a:rPr>
              <a:t>A</a:t>
            </a:r>
            <a:r>
              <a:rPr sz="2000" spc="-65" dirty="0">
                <a:latin typeface="Times New Roman"/>
                <a:cs typeface="Times New Roman"/>
              </a:rPr>
              <a:t>L</a:t>
            </a:r>
            <a:r>
              <a:rPr sz="2000" spc="-235" dirty="0">
                <a:latin typeface="Times New Roman"/>
                <a:cs typeface="Times New Roman"/>
              </a:rPr>
              <a:t> </a:t>
            </a:r>
            <a:r>
              <a:rPr sz="2000" spc="-95" dirty="0">
                <a:latin typeface="Times New Roman"/>
                <a:cs typeface="Times New Roman"/>
              </a:rPr>
              <a:t>S</a:t>
            </a:r>
            <a:r>
              <a:rPr sz="2000" spc="-105" dirty="0">
                <a:latin typeface="Times New Roman"/>
                <a:cs typeface="Times New Roman"/>
              </a:rPr>
              <a:t>R</a:t>
            </a:r>
            <a:r>
              <a:rPr sz="2000" spc="50" dirty="0">
                <a:latin typeface="Times New Roman"/>
                <a:cs typeface="Times New Roman"/>
              </a:rPr>
              <a:t>I</a:t>
            </a:r>
            <a:r>
              <a:rPr lang="en-GB" sz="2000" spc="50" dirty="0">
                <a:latin typeface="Times New Roman"/>
                <a:cs typeface="Times New Roman"/>
              </a:rPr>
              <a:t> </a:t>
            </a:r>
            <a:r>
              <a:rPr sz="2000" spc="-20" dirty="0">
                <a:latin typeface="Times New Roman"/>
                <a:cs typeface="Times New Roman"/>
              </a:rPr>
              <a:t> </a:t>
            </a:r>
            <a:r>
              <a:rPr sz="2000" spc="-15" dirty="0">
                <a:latin typeface="Times New Roman"/>
                <a:cs typeface="Times New Roman"/>
              </a:rPr>
              <a:t>K</a:t>
            </a:r>
            <a:r>
              <a:rPr lang="en-GB" sz="2000" spc="-15" dirty="0">
                <a:latin typeface="Times New Roman"/>
                <a:cs typeface="Times New Roman"/>
              </a:rPr>
              <a:t>                                    </a:t>
            </a:r>
            <a:r>
              <a:rPr sz="2000" spc="-5" dirty="0">
                <a:latin typeface="Times New Roman"/>
                <a:cs typeface="Times New Roman"/>
              </a:rPr>
              <a:t>(</a:t>
            </a:r>
            <a:r>
              <a:rPr sz="2000" spc="-30" dirty="0">
                <a:latin typeface="Times New Roman"/>
                <a:cs typeface="Times New Roman"/>
              </a:rPr>
              <a:t>811721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sz="2000" spc="-105" dirty="0">
                <a:latin typeface="Times New Roman"/>
                <a:cs typeface="Times New Roman"/>
              </a:rPr>
              <a:t>5</a:t>
            </a:r>
            <a:r>
              <a:rPr lang="en-GB" sz="2000" spc="-30" dirty="0">
                <a:latin typeface="Times New Roman"/>
                <a:cs typeface="Times New Roman"/>
              </a:rPr>
              <a:t>7</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100" dirty="0">
                <a:latin typeface="Times New Roman"/>
                <a:cs typeface="Times New Roman"/>
              </a:rPr>
              <a:t>      </a:t>
            </a:r>
            <a:r>
              <a:rPr sz="2000" spc="-100" dirty="0">
                <a:latin typeface="Times New Roman"/>
                <a:cs typeface="Times New Roman"/>
              </a:rPr>
              <a:t>SU</a:t>
            </a:r>
            <a:r>
              <a:rPr sz="2000" spc="-140" dirty="0">
                <a:latin typeface="Times New Roman"/>
                <a:cs typeface="Times New Roman"/>
              </a:rPr>
              <a:t>J</a:t>
            </a:r>
            <a:r>
              <a:rPr sz="2000" spc="-100" dirty="0">
                <a:latin typeface="Times New Roman"/>
                <a:cs typeface="Times New Roman"/>
              </a:rPr>
              <a:t>A</a:t>
            </a:r>
            <a:r>
              <a:rPr sz="2000" spc="80" dirty="0">
                <a:latin typeface="Times New Roman"/>
                <a:cs typeface="Times New Roman"/>
              </a:rPr>
              <a:t>I</a:t>
            </a:r>
            <a:r>
              <a:rPr sz="2000" spc="125" dirty="0">
                <a:latin typeface="Times New Roman"/>
                <a:cs typeface="Times New Roman"/>
              </a:rPr>
              <a:t>N</a:t>
            </a:r>
            <a:r>
              <a:rPr sz="2000" spc="80" dirty="0">
                <a:latin typeface="Times New Roman"/>
                <a:cs typeface="Times New Roman"/>
              </a:rPr>
              <a:t>I</a:t>
            </a:r>
            <a:r>
              <a:rPr sz="2000" spc="45" dirty="0">
                <a:latin typeface="Times New Roman"/>
                <a:cs typeface="Times New Roman"/>
              </a:rPr>
              <a:t>T</a:t>
            </a:r>
            <a:r>
              <a:rPr sz="2000" spc="125" dirty="0">
                <a:latin typeface="Times New Roman"/>
                <a:cs typeface="Times New Roman"/>
              </a:rPr>
              <a:t>H</a:t>
            </a:r>
            <a:r>
              <a:rPr sz="2000" spc="-75" dirty="0">
                <a:latin typeface="Times New Roman"/>
                <a:cs typeface="Times New Roman"/>
              </a:rPr>
              <a:t>A</a:t>
            </a:r>
            <a:r>
              <a:rPr sz="2000" spc="-225" dirty="0">
                <a:latin typeface="Times New Roman"/>
                <a:cs typeface="Times New Roman"/>
              </a:rPr>
              <a:t> </a:t>
            </a:r>
            <a:r>
              <a:rPr lang="en-GB" sz="2000" spc="-225" dirty="0">
                <a:latin typeface="Times New Roman"/>
                <a:cs typeface="Times New Roman"/>
              </a:rPr>
              <a:t>   </a:t>
            </a:r>
            <a:r>
              <a:rPr sz="2000" spc="125" dirty="0">
                <a:latin typeface="Times New Roman"/>
                <a:cs typeface="Times New Roman"/>
              </a:rPr>
              <a:t>G</a:t>
            </a:r>
            <a:r>
              <a:rPr lang="en-GB" sz="2000" spc="125" dirty="0">
                <a:latin typeface="Times New Roman"/>
                <a:cs typeface="Times New Roman"/>
              </a:rPr>
              <a:t>                            </a:t>
            </a:r>
            <a:r>
              <a:rPr sz="2000" spc="-70" dirty="0">
                <a:latin typeface="Times New Roman"/>
                <a:cs typeface="Times New Roman"/>
              </a:rPr>
              <a:t>(</a:t>
            </a:r>
            <a:r>
              <a:rPr sz="2000" spc="-30" dirty="0">
                <a:latin typeface="Times New Roman"/>
                <a:cs typeface="Times New Roman"/>
              </a:rPr>
              <a:t>8117</a:t>
            </a:r>
            <a:r>
              <a:rPr sz="2000" spc="-105" dirty="0">
                <a:latin typeface="Times New Roman"/>
                <a:cs typeface="Times New Roman"/>
              </a:rPr>
              <a:t>2</a:t>
            </a:r>
            <a:r>
              <a:rPr sz="2000" spc="-30" dirty="0">
                <a:latin typeface="Times New Roman"/>
                <a:cs typeface="Times New Roman"/>
              </a:rPr>
              <a:t>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sz="2000" spc="-105" dirty="0">
                <a:latin typeface="Times New Roman"/>
                <a:cs typeface="Times New Roman"/>
              </a:rPr>
              <a:t>5</a:t>
            </a:r>
            <a:r>
              <a:rPr sz="2000" spc="-30" dirty="0">
                <a:latin typeface="Times New Roman"/>
                <a:cs typeface="Times New Roman"/>
              </a:rPr>
              <a:t>5</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130" dirty="0">
                <a:latin typeface="Times New Roman"/>
                <a:cs typeface="Times New Roman"/>
              </a:rPr>
              <a:t>    </a:t>
            </a:r>
            <a:r>
              <a:rPr sz="2000" spc="130" dirty="0">
                <a:latin typeface="Times New Roman"/>
                <a:cs typeface="Times New Roman"/>
              </a:rPr>
              <a:t>D</a:t>
            </a:r>
            <a:r>
              <a:rPr sz="2000" spc="125" dirty="0">
                <a:latin typeface="Times New Roman"/>
                <a:cs typeface="Times New Roman"/>
              </a:rPr>
              <a:t>H</a:t>
            </a:r>
            <a:r>
              <a:rPr sz="2000" spc="75" dirty="0">
                <a:latin typeface="Times New Roman"/>
                <a:cs typeface="Times New Roman"/>
              </a:rPr>
              <a:t>I</a:t>
            </a:r>
            <a:r>
              <a:rPr sz="2000" spc="-95" dirty="0">
                <a:latin typeface="Times New Roman"/>
                <a:cs typeface="Times New Roman"/>
              </a:rPr>
              <a:t>V</a:t>
            </a:r>
            <a:r>
              <a:rPr sz="2000" spc="-250" dirty="0">
                <a:latin typeface="Times New Roman"/>
                <a:cs typeface="Times New Roman"/>
              </a:rPr>
              <a:t>Y</a:t>
            </a:r>
            <a:r>
              <a:rPr sz="2000" spc="-70" dirty="0">
                <a:latin typeface="Times New Roman"/>
                <a:cs typeface="Times New Roman"/>
              </a:rPr>
              <a:t>A</a:t>
            </a:r>
            <a:r>
              <a:rPr sz="2000" spc="-150" dirty="0">
                <a:latin typeface="Times New Roman"/>
                <a:cs typeface="Times New Roman"/>
              </a:rPr>
              <a:t> </a:t>
            </a:r>
            <a:r>
              <a:rPr lang="en-GB" sz="2000" spc="-150" dirty="0">
                <a:latin typeface="Times New Roman"/>
                <a:cs typeface="Times New Roman"/>
              </a:rPr>
              <a:t>        </a:t>
            </a:r>
            <a:r>
              <a:rPr sz="2000" spc="-70" dirty="0">
                <a:latin typeface="Times New Roman"/>
                <a:cs typeface="Times New Roman"/>
              </a:rPr>
              <a:t>A</a:t>
            </a:r>
            <a:r>
              <a:rPr sz="2000" spc="-75" dirty="0">
                <a:latin typeface="Times New Roman"/>
                <a:cs typeface="Times New Roman"/>
              </a:rPr>
              <a:t> </a:t>
            </a:r>
            <a:r>
              <a:rPr lang="en-GB" sz="2000" spc="-75" dirty="0">
                <a:latin typeface="Times New Roman"/>
                <a:cs typeface="Times New Roman"/>
              </a:rPr>
              <a:t>. </a:t>
            </a:r>
            <a:r>
              <a:rPr sz="2000" spc="130" dirty="0">
                <a:latin typeface="Times New Roman"/>
                <a:cs typeface="Times New Roman"/>
              </a:rPr>
              <a:t>D</a:t>
            </a:r>
            <a:r>
              <a:rPr lang="en-GB" sz="2000" spc="130" dirty="0">
                <a:latin typeface="Times New Roman"/>
                <a:cs typeface="Times New Roman"/>
              </a:rPr>
              <a:t>                           </a:t>
            </a:r>
            <a:r>
              <a:rPr sz="2000" spc="-70" dirty="0">
                <a:latin typeface="Times New Roman"/>
                <a:cs typeface="Times New Roman"/>
              </a:rPr>
              <a:t>(</a:t>
            </a:r>
            <a:r>
              <a:rPr sz="2000" spc="-30" dirty="0">
                <a:latin typeface="Times New Roman"/>
                <a:cs typeface="Times New Roman"/>
              </a:rPr>
              <a:t>811721</a:t>
            </a:r>
            <a:r>
              <a:rPr sz="2000" spc="-105" dirty="0">
                <a:latin typeface="Times New Roman"/>
                <a:cs typeface="Times New Roman"/>
              </a:rPr>
              <a:t>2</a:t>
            </a:r>
            <a:r>
              <a:rPr sz="2000" spc="-30" dirty="0">
                <a:latin typeface="Times New Roman"/>
                <a:cs typeface="Times New Roman"/>
              </a:rPr>
              <a:t>4</a:t>
            </a:r>
            <a:r>
              <a:rPr sz="2000" spc="-105" dirty="0">
                <a:latin typeface="Times New Roman"/>
                <a:cs typeface="Times New Roman"/>
              </a:rPr>
              <a:t>3</a:t>
            </a:r>
            <a:r>
              <a:rPr sz="2000" spc="-30" dirty="0">
                <a:latin typeface="Times New Roman"/>
                <a:cs typeface="Times New Roman"/>
              </a:rPr>
              <a:t>0</a:t>
            </a:r>
            <a:r>
              <a:rPr sz="2000" spc="-105" dirty="0">
                <a:latin typeface="Times New Roman"/>
                <a:cs typeface="Times New Roman"/>
              </a:rPr>
              <a:t>1</a:t>
            </a:r>
            <a:r>
              <a:rPr sz="2000" spc="-30" dirty="0">
                <a:latin typeface="Times New Roman"/>
                <a:cs typeface="Times New Roman"/>
              </a:rPr>
              <a:t>4</a:t>
            </a:r>
            <a:r>
              <a:rPr sz="2000" spc="-65" dirty="0">
                <a:latin typeface="Times New Roman"/>
                <a:cs typeface="Times New Roman"/>
              </a:rPr>
              <a:t>)  </a:t>
            </a:r>
            <a:endParaRPr lang="en-GB" sz="2000" spc="-65" dirty="0">
              <a:latin typeface="Times New Roman"/>
              <a:cs typeface="Times New Roman"/>
            </a:endParaRPr>
          </a:p>
          <a:p>
            <a:pPr marL="774700" marR="5080" algn="just">
              <a:lnSpc>
                <a:spcPct val="100000"/>
              </a:lnSpc>
              <a:spcBef>
                <a:spcPts val="5"/>
              </a:spcBef>
            </a:pPr>
            <a:r>
              <a:rPr lang="en-GB" sz="2000" spc="-95" dirty="0">
                <a:latin typeface="Times New Roman"/>
                <a:cs typeface="Times New Roman"/>
              </a:rPr>
              <a:t>      </a:t>
            </a:r>
            <a:r>
              <a:rPr sz="2000" spc="-95" dirty="0">
                <a:latin typeface="Times New Roman"/>
                <a:cs typeface="Times New Roman"/>
              </a:rPr>
              <a:t>S</a:t>
            </a:r>
            <a:r>
              <a:rPr sz="2000" spc="-215" dirty="0">
                <a:latin typeface="Times New Roman"/>
                <a:cs typeface="Times New Roman"/>
              </a:rPr>
              <a:t>A</a:t>
            </a:r>
            <a:r>
              <a:rPr sz="2000" spc="45" dirty="0">
                <a:latin typeface="Times New Roman"/>
                <a:cs typeface="Times New Roman"/>
              </a:rPr>
              <a:t>T</a:t>
            </a:r>
            <a:r>
              <a:rPr sz="2000" spc="125" dirty="0">
                <a:latin typeface="Times New Roman"/>
                <a:cs typeface="Times New Roman"/>
              </a:rPr>
              <a:t>H</a:t>
            </a:r>
            <a:r>
              <a:rPr sz="2000" spc="-100" dirty="0">
                <a:latin typeface="Times New Roman"/>
                <a:cs typeface="Times New Roman"/>
              </a:rPr>
              <a:t>V</a:t>
            </a:r>
            <a:r>
              <a:rPr sz="2000" spc="80" dirty="0">
                <a:latin typeface="Times New Roman"/>
                <a:cs typeface="Times New Roman"/>
              </a:rPr>
              <a:t>I</a:t>
            </a:r>
            <a:r>
              <a:rPr sz="2000" spc="-10" dirty="0">
                <a:latin typeface="Times New Roman"/>
                <a:cs typeface="Times New Roman"/>
              </a:rPr>
              <a:t>KA</a:t>
            </a:r>
            <a:r>
              <a:rPr sz="2000" spc="-145" dirty="0">
                <a:latin typeface="Times New Roman"/>
                <a:cs typeface="Times New Roman"/>
              </a:rPr>
              <a:t> </a:t>
            </a:r>
            <a:r>
              <a:rPr lang="en-GB" sz="2000" spc="-145" dirty="0">
                <a:latin typeface="Times New Roman"/>
                <a:cs typeface="Times New Roman"/>
              </a:rPr>
              <a:t>        </a:t>
            </a:r>
            <a:r>
              <a:rPr sz="2000" spc="-100" dirty="0">
                <a:latin typeface="Times New Roman"/>
                <a:cs typeface="Times New Roman"/>
              </a:rPr>
              <a:t>A</a:t>
            </a:r>
            <a:r>
              <a:rPr lang="en-GB" sz="2000" spc="-100" dirty="0">
                <a:latin typeface="Times New Roman"/>
                <a:cs typeface="Times New Roman"/>
              </a:rPr>
              <a:t>                                            </a:t>
            </a:r>
            <a:r>
              <a:rPr sz="2000" spc="-70" dirty="0">
                <a:latin typeface="Times New Roman"/>
                <a:cs typeface="Times New Roman"/>
              </a:rPr>
              <a:t>(</a:t>
            </a:r>
            <a:r>
              <a:rPr sz="2000" spc="-30" dirty="0">
                <a:latin typeface="Times New Roman"/>
                <a:cs typeface="Times New Roman"/>
              </a:rPr>
              <a:t>81172</a:t>
            </a:r>
            <a:r>
              <a:rPr sz="2000" spc="-105" dirty="0">
                <a:latin typeface="Times New Roman"/>
                <a:cs typeface="Times New Roman"/>
              </a:rPr>
              <a:t>1</a:t>
            </a:r>
            <a:r>
              <a:rPr sz="2000" spc="-30" dirty="0">
                <a:latin typeface="Times New Roman"/>
                <a:cs typeface="Times New Roman"/>
              </a:rPr>
              <a:t>2</a:t>
            </a:r>
            <a:r>
              <a:rPr sz="2000" spc="-105" dirty="0">
                <a:latin typeface="Times New Roman"/>
                <a:cs typeface="Times New Roman"/>
              </a:rPr>
              <a:t>4</a:t>
            </a:r>
            <a:r>
              <a:rPr sz="2000" spc="-30" dirty="0">
                <a:latin typeface="Times New Roman"/>
                <a:cs typeface="Times New Roman"/>
              </a:rPr>
              <a:t>3</a:t>
            </a:r>
            <a:r>
              <a:rPr sz="2000" spc="-105" dirty="0">
                <a:latin typeface="Times New Roman"/>
                <a:cs typeface="Times New Roman"/>
              </a:rPr>
              <a:t>0</a:t>
            </a:r>
            <a:r>
              <a:rPr sz="2000" spc="-30" dirty="0">
                <a:latin typeface="Times New Roman"/>
                <a:cs typeface="Times New Roman"/>
              </a:rPr>
              <a:t>4</a:t>
            </a:r>
            <a:r>
              <a:rPr sz="2000" spc="-105" dirty="0">
                <a:latin typeface="Times New Roman"/>
                <a:cs typeface="Times New Roman"/>
              </a:rPr>
              <a:t>9</a:t>
            </a:r>
            <a:r>
              <a:rPr sz="2000" spc="-75" dirty="0">
                <a:latin typeface="Times New Roman"/>
                <a:cs typeface="Times New Roman"/>
              </a:rPr>
              <a:t>)</a:t>
            </a:r>
            <a:endParaRPr sz="2000" dirty="0">
              <a:latin typeface="Times New Roman"/>
              <a:cs typeface="Times New Roman"/>
            </a:endParaRPr>
          </a:p>
        </p:txBody>
      </p:sp>
      <p:sp>
        <p:nvSpPr>
          <p:cNvPr id="6" name="object 6"/>
          <p:cNvSpPr txBox="1"/>
          <p:nvPr/>
        </p:nvSpPr>
        <p:spPr>
          <a:xfrm>
            <a:off x="1524000" y="3434726"/>
            <a:ext cx="7239000" cy="371897"/>
          </a:xfrm>
          <a:prstGeom prst="rect">
            <a:avLst/>
          </a:prstGeom>
        </p:spPr>
        <p:txBody>
          <a:bodyPr vert="horz" wrap="square" lIns="0" tIns="63500" rIns="0" bIns="0" rtlCol="0">
            <a:spAutoFit/>
          </a:bodyPr>
          <a:lstStyle/>
          <a:p>
            <a:pPr marR="5080" algn="r">
              <a:lnSpc>
                <a:spcPct val="100000"/>
              </a:lnSpc>
              <a:spcBef>
                <a:spcPts val="500"/>
              </a:spcBef>
            </a:pPr>
            <a:r>
              <a:rPr sz="2000" b="1" spc="130" dirty="0">
                <a:latin typeface="Times New Roman"/>
                <a:cs typeface="Times New Roman"/>
              </a:rPr>
              <a:t>G</a:t>
            </a:r>
            <a:r>
              <a:rPr sz="2000" b="1" spc="-25" dirty="0">
                <a:latin typeface="Times New Roman"/>
                <a:cs typeface="Times New Roman"/>
              </a:rPr>
              <a:t>U</a:t>
            </a:r>
            <a:r>
              <a:rPr sz="2000" b="1" spc="75" dirty="0">
                <a:latin typeface="Times New Roman"/>
                <a:cs typeface="Times New Roman"/>
              </a:rPr>
              <a:t>I</a:t>
            </a:r>
            <a:r>
              <a:rPr sz="2000" b="1" spc="130" dirty="0">
                <a:latin typeface="Times New Roman"/>
                <a:cs typeface="Times New Roman"/>
              </a:rPr>
              <a:t>D</a:t>
            </a:r>
            <a:r>
              <a:rPr sz="2000" b="1" spc="110" dirty="0">
                <a:latin typeface="Times New Roman"/>
                <a:cs typeface="Times New Roman"/>
              </a:rPr>
              <a:t>E</a:t>
            </a:r>
            <a:r>
              <a:rPr sz="2000" b="1" spc="-185" dirty="0">
                <a:latin typeface="Times New Roman"/>
                <a:cs typeface="Times New Roman"/>
              </a:rPr>
              <a:t> </a:t>
            </a:r>
            <a:r>
              <a:rPr sz="2000" b="1" spc="130" dirty="0">
                <a:latin typeface="Times New Roman"/>
                <a:cs typeface="Times New Roman"/>
              </a:rPr>
              <a:t>N</a:t>
            </a:r>
            <a:r>
              <a:rPr sz="2000" b="1" spc="-95" dirty="0">
                <a:latin typeface="Times New Roman"/>
                <a:cs typeface="Times New Roman"/>
              </a:rPr>
              <a:t>A</a:t>
            </a:r>
            <a:r>
              <a:rPr sz="2000" b="1" spc="-60" dirty="0">
                <a:latin typeface="Times New Roman"/>
                <a:cs typeface="Times New Roman"/>
              </a:rPr>
              <a:t>M</a:t>
            </a:r>
            <a:r>
              <a:rPr sz="2000" b="1" spc="110" dirty="0">
                <a:latin typeface="Times New Roman"/>
                <a:cs typeface="Times New Roman"/>
              </a:rPr>
              <a:t>E</a:t>
            </a:r>
            <a:r>
              <a:rPr sz="2000" b="1" spc="-110" dirty="0">
                <a:latin typeface="Times New Roman"/>
                <a:cs typeface="Times New Roman"/>
              </a:rPr>
              <a:t> </a:t>
            </a:r>
            <a:r>
              <a:rPr sz="2000" spc="-114" dirty="0">
                <a:latin typeface="Times New Roman"/>
                <a:cs typeface="Times New Roman"/>
              </a:rPr>
              <a:t>:</a:t>
            </a:r>
            <a:r>
              <a:rPr sz="2000" spc="25" dirty="0">
                <a:latin typeface="Times New Roman"/>
                <a:cs typeface="Times New Roman"/>
              </a:rPr>
              <a:t> </a:t>
            </a:r>
            <a:r>
              <a:rPr sz="2000" spc="-60" dirty="0">
                <a:latin typeface="Times New Roman"/>
                <a:cs typeface="Times New Roman"/>
              </a:rPr>
              <a:t>M</a:t>
            </a:r>
            <a:r>
              <a:rPr lang="en-GB" sz="2000" spc="-65" dirty="0">
                <a:latin typeface="Times New Roman"/>
                <a:cs typeface="Times New Roman"/>
              </a:rPr>
              <a:t>r</a:t>
            </a:r>
            <a:r>
              <a:rPr sz="2000" spc="-35" dirty="0">
                <a:latin typeface="Times New Roman"/>
                <a:cs typeface="Times New Roman"/>
              </a:rPr>
              <a:t>.</a:t>
            </a:r>
            <a:r>
              <a:rPr sz="2000" spc="-80" dirty="0">
                <a:latin typeface="Times New Roman"/>
                <a:cs typeface="Times New Roman"/>
              </a:rPr>
              <a:t>R</a:t>
            </a:r>
            <a:r>
              <a:rPr sz="2000" spc="-35" dirty="0">
                <a:latin typeface="Times New Roman"/>
                <a:cs typeface="Times New Roman"/>
              </a:rPr>
              <a:t>.</a:t>
            </a:r>
            <a:r>
              <a:rPr sz="2000" spc="-155" dirty="0">
                <a:latin typeface="Times New Roman"/>
                <a:cs typeface="Times New Roman"/>
              </a:rPr>
              <a:t>R</a:t>
            </a:r>
            <a:r>
              <a:rPr sz="2000" spc="130" dirty="0">
                <a:latin typeface="Times New Roman"/>
                <a:cs typeface="Times New Roman"/>
              </a:rPr>
              <a:t>O</a:t>
            </a:r>
            <a:r>
              <a:rPr sz="2000" spc="-20" dirty="0">
                <a:latin typeface="Times New Roman"/>
                <a:cs typeface="Times New Roman"/>
              </a:rPr>
              <a:t>S</a:t>
            </a:r>
            <a:r>
              <a:rPr sz="2000" spc="5" dirty="0">
                <a:latin typeface="Times New Roman"/>
                <a:cs typeface="Times New Roman"/>
              </a:rPr>
              <a:t>H</a:t>
            </a:r>
            <a:r>
              <a:rPr sz="2000" spc="-95" dirty="0">
                <a:latin typeface="Times New Roman"/>
                <a:cs typeface="Times New Roman"/>
              </a:rPr>
              <a:t>A</a:t>
            </a:r>
            <a:r>
              <a:rPr sz="2000" spc="120" dirty="0">
                <a:latin typeface="Times New Roman"/>
                <a:cs typeface="Times New Roman"/>
              </a:rPr>
              <a:t>N</a:t>
            </a:r>
            <a:r>
              <a:rPr sz="2000" spc="-265" dirty="0">
                <a:latin typeface="Times New Roman"/>
                <a:cs typeface="Times New Roman"/>
              </a:rPr>
              <a:t> </a:t>
            </a:r>
            <a:r>
              <a:rPr sz="2000" spc="5" dirty="0">
                <a:latin typeface="Times New Roman"/>
                <a:cs typeface="Times New Roman"/>
              </a:rPr>
              <a:t>J</a:t>
            </a:r>
            <a:r>
              <a:rPr sz="2000" spc="15" dirty="0">
                <a:latin typeface="Times New Roman"/>
                <a:cs typeface="Times New Roman"/>
              </a:rPr>
              <a:t>O</a:t>
            </a:r>
            <a:r>
              <a:rPr sz="2000" spc="-20" dirty="0">
                <a:latin typeface="Times New Roman"/>
                <a:cs typeface="Times New Roman"/>
              </a:rPr>
              <a:t>S</a:t>
            </a:r>
            <a:r>
              <a:rPr sz="2000" spc="5" dirty="0">
                <a:latin typeface="Times New Roman"/>
                <a:cs typeface="Times New Roman"/>
              </a:rPr>
              <a:t>H</a:t>
            </a:r>
            <a:r>
              <a:rPr sz="2000" spc="-175" dirty="0">
                <a:latin typeface="Times New Roman"/>
                <a:cs typeface="Times New Roman"/>
              </a:rPr>
              <a:t>U</a:t>
            </a:r>
            <a:r>
              <a:rPr sz="2000" spc="-95" dirty="0">
                <a:latin typeface="Times New Roman"/>
                <a:cs typeface="Times New Roman"/>
              </a:rPr>
              <a:t>A</a:t>
            </a:r>
            <a:r>
              <a:rPr sz="2000" spc="-60" dirty="0">
                <a:latin typeface="Times New Roman"/>
                <a:cs typeface="Times New Roman"/>
              </a:rPr>
              <a:t>.</a:t>
            </a:r>
            <a:r>
              <a:rPr sz="2000" spc="-55" dirty="0">
                <a:latin typeface="Times New Roman"/>
                <a:cs typeface="Times New Roman"/>
              </a:rPr>
              <a:t>,</a:t>
            </a:r>
            <a:r>
              <a:rPr sz="2000" spc="-60" dirty="0">
                <a:latin typeface="Times New Roman"/>
                <a:cs typeface="Times New Roman"/>
              </a:rPr>
              <a:t>M</a:t>
            </a:r>
            <a:r>
              <a:rPr sz="2000" spc="15" dirty="0">
                <a:latin typeface="Times New Roman"/>
                <a:cs typeface="Times New Roman"/>
              </a:rPr>
              <a:t>.</a:t>
            </a:r>
            <a:r>
              <a:rPr sz="2000" spc="55" dirty="0">
                <a:latin typeface="Times New Roman"/>
                <a:cs typeface="Times New Roman"/>
              </a:rPr>
              <a:t>E</a:t>
            </a:r>
            <a:r>
              <a:rPr sz="2000" spc="-60" dirty="0">
                <a:latin typeface="Times New Roman"/>
                <a:cs typeface="Times New Roman"/>
              </a:rPr>
              <a:t>.</a:t>
            </a:r>
            <a:r>
              <a:rPr lang="en-GB" sz="2000" dirty="0">
                <a:latin typeface="Times New Roman"/>
                <a:cs typeface="Times New Roman"/>
              </a:rPr>
              <a:t>,</a:t>
            </a:r>
            <a:r>
              <a:rPr sz="1800" spc="55" dirty="0">
                <a:latin typeface="Times New Roman"/>
                <a:cs typeface="Times New Roman"/>
              </a:rPr>
              <a:t>AP/AI</a:t>
            </a:r>
            <a:endParaRPr sz="1800" dirty="0">
              <a:latin typeface="Times New Roman"/>
              <a:cs typeface="Times New Roman"/>
            </a:endParaRPr>
          </a:p>
        </p:txBody>
      </p:sp>
      <p:sp>
        <p:nvSpPr>
          <p:cNvPr id="8" name="TextBox 7"/>
          <p:cNvSpPr txBox="1"/>
          <p:nvPr/>
        </p:nvSpPr>
        <p:spPr>
          <a:xfrm rot="10800000" flipH="1" flipV="1">
            <a:off x="11658600" y="6291188"/>
            <a:ext cx="307914" cy="369332"/>
          </a:xfrm>
          <a:prstGeom prst="rect">
            <a:avLst/>
          </a:prstGeom>
          <a:noFill/>
        </p:spPr>
        <p:txBody>
          <a:bodyPr wrap="square" rtlCol="0">
            <a:spAutoFit/>
          </a:bodyPr>
          <a:lstStyle/>
          <a:p>
            <a:r>
              <a:rPr lang="en-GB" b="1"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5027" y="592518"/>
            <a:ext cx="10365105" cy="1941830"/>
          </a:xfrm>
          <a:prstGeom prst="rect">
            <a:avLst/>
          </a:prstGeom>
        </p:spPr>
        <p:txBody>
          <a:bodyPr vert="horz" wrap="square" lIns="0" tIns="16510" rIns="0" bIns="0" rtlCol="0">
            <a:spAutoFit/>
          </a:bodyPr>
          <a:lstStyle/>
          <a:p>
            <a:pPr marL="1191260">
              <a:lnSpc>
                <a:spcPct val="100000"/>
              </a:lnSpc>
              <a:spcBef>
                <a:spcPts val="130"/>
              </a:spcBef>
            </a:pPr>
            <a:r>
              <a:rPr spc="-55" dirty="0"/>
              <a:t>VOICE</a:t>
            </a:r>
            <a:r>
              <a:rPr spc="75" dirty="0"/>
              <a:t> </a:t>
            </a:r>
            <a:r>
              <a:rPr spc="30" dirty="0"/>
              <a:t>COMMAND</a:t>
            </a:r>
            <a:r>
              <a:rPr spc="195" dirty="0"/>
              <a:t> </a:t>
            </a:r>
            <a:r>
              <a:rPr spc="85" dirty="0"/>
              <a:t>MODULE</a:t>
            </a:r>
          </a:p>
          <a:p>
            <a:pPr marL="12700" marR="5080">
              <a:lnSpc>
                <a:spcPct val="165900"/>
              </a:lnSpc>
              <a:spcBef>
                <a:spcPts val="1035"/>
              </a:spcBef>
            </a:pPr>
            <a:r>
              <a:rPr sz="2150" b="0" spc="140" dirty="0">
                <a:latin typeface="Times New Roman"/>
                <a:cs typeface="Times New Roman"/>
              </a:rPr>
              <a:t> </a:t>
            </a:r>
            <a:r>
              <a:rPr sz="2150" b="0" spc="30" dirty="0">
                <a:latin typeface="Times New Roman"/>
                <a:cs typeface="Times New Roman"/>
              </a:rPr>
              <a:t>The</a:t>
            </a:r>
            <a:r>
              <a:rPr sz="2150" b="0" spc="229" dirty="0">
                <a:latin typeface="Times New Roman"/>
                <a:cs typeface="Times New Roman"/>
              </a:rPr>
              <a:t> </a:t>
            </a:r>
            <a:r>
              <a:rPr sz="2150" b="0" spc="-60" dirty="0">
                <a:latin typeface="Times New Roman"/>
                <a:cs typeface="Times New Roman"/>
              </a:rPr>
              <a:t>Voice</a:t>
            </a:r>
            <a:r>
              <a:rPr sz="2150" b="0" spc="225" dirty="0">
                <a:latin typeface="Times New Roman"/>
                <a:cs typeface="Times New Roman"/>
              </a:rPr>
              <a:t> </a:t>
            </a:r>
            <a:r>
              <a:rPr sz="2150" b="0" spc="25" dirty="0">
                <a:latin typeface="Times New Roman"/>
                <a:cs typeface="Times New Roman"/>
              </a:rPr>
              <a:t>Command</a:t>
            </a:r>
            <a:r>
              <a:rPr sz="2150" b="0" spc="114" dirty="0">
                <a:latin typeface="Times New Roman"/>
                <a:cs typeface="Times New Roman"/>
              </a:rPr>
              <a:t> </a:t>
            </a:r>
            <a:r>
              <a:rPr sz="2150" b="0" spc="20" dirty="0">
                <a:latin typeface="Times New Roman"/>
                <a:cs typeface="Times New Roman"/>
              </a:rPr>
              <a:t>Module</a:t>
            </a:r>
            <a:r>
              <a:rPr sz="2150" b="0" spc="225" dirty="0">
                <a:latin typeface="Times New Roman"/>
                <a:cs typeface="Times New Roman"/>
              </a:rPr>
              <a:t> </a:t>
            </a:r>
            <a:r>
              <a:rPr sz="2150" b="0" spc="10" dirty="0">
                <a:latin typeface="Times New Roman"/>
                <a:cs typeface="Times New Roman"/>
              </a:rPr>
              <a:t>utilizes</a:t>
            </a:r>
            <a:r>
              <a:rPr sz="2150" b="0" spc="204" dirty="0">
                <a:latin typeface="Times New Roman"/>
                <a:cs typeface="Times New Roman"/>
              </a:rPr>
              <a:t> </a:t>
            </a:r>
            <a:r>
              <a:rPr sz="2150" b="0" spc="15" dirty="0">
                <a:latin typeface="Times New Roman"/>
                <a:cs typeface="Times New Roman"/>
              </a:rPr>
              <a:t>speech</a:t>
            </a:r>
            <a:r>
              <a:rPr sz="2150" b="0" spc="185" dirty="0">
                <a:latin typeface="Times New Roman"/>
                <a:cs typeface="Times New Roman"/>
              </a:rPr>
              <a:t> </a:t>
            </a:r>
            <a:r>
              <a:rPr sz="2150" b="0" spc="15" dirty="0">
                <a:latin typeface="Times New Roman"/>
                <a:cs typeface="Times New Roman"/>
              </a:rPr>
              <a:t>recognition</a:t>
            </a:r>
            <a:r>
              <a:rPr sz="2150" b="0" spc="195" dirty="0">
                <a:latin typeface="Times New Roman"/>
                <a:cs typeface="Times New Roman"/>
              </a:rPr>
              <a:t> </a:t>
            </a:r>
            <a:r>
              <a:rPr sz="2150" b="0" spc="30" dirty="0">
                <a:latin typeface="Times New Roman"/>
                <a:cs typeface="Times New Roman"/>
              </a:rPr>
              <a:t>for </a:t>
            </a:r>
            <a:r>
              <a:rPr sz="2150" b="0" spc="-525" dirty="0">
                <a:latin typeface="Times New Roman"/>
                <a:cs typeface="Times New Roman"/>
              </a:rPr>
              <a:t> </a:t>
            </a:r>
            <a:r>
              <a:rPr sz="2150" b="0" spc="-5" dirty="0">
                <a:latin typeface="Times New Roman"/>
                <a:cs typeface="Times New Roman"/>
              </a:rPr>
              <a:t>user</a:t>
            </a:r>
            <a:r>
              <a:rPr sz="2150" b="0" spc="85" dirty="0">
                <a:latin typeface="Times New Roman"/>
                <a:cs typeface="Times New Roman"/>
              </a:rPr>
              <a:t> </a:t>
            </a:r>
            <a:r>
              <a:rPr sz="2150" b="0" spc="-20" dirty="0">
                <a:latin typeface="Times New Roman"/>
                <a:cs typeface="Times New Roman"/>
              </a:rPr>
              <a:t>commands,</a:t>
            </a:r>
            <a:r>
              <a:rPr sz="2150" b="0" spc="420" dirty="0">
                <a:latin typeface="Times New Roman"/>
                <a:cs typeface="Times New Roman"/>
              </a:rPr>
              <a:t> </a:t>
            </a:r>
            <a:r>
              <a:rPr sz="2150" b="0" spc="-15" dirty="0">
                <a:latin typeface="Times New Roman"/>
                <a:cs typeface="Times New Roman"/>
              </a:rPr>
              <a:t>enhancing</a:t>
            </a:r>
            <a:r>
              <a:rPr sz="2150" b="0" spc="345" dirty="0">
                <a:latin typeface="Times New Roman"/>
                <a:cs typeface="Times New Roman"/>
              </a:rPr>
              <a:t> </a:t>
            </a:r>
            <a:r>
              <a:rPr sz="2150" b="0" spc="-10" dirty="0">
                <a:latin typeface="Times New Roman"/>
                <a:cs typeface="Times New Roman"/>
              </a:rPr>
              <a:t>accessibility</a:t>
            </a:r>
            <a:r>
              <a:rPr sz="2150" b="0" spc="340" dirty="0">
                <a:latin typeface="Times New Roman"/>
                <a:cs typeface="Times New Roman"/>
              </a:rPr>
              <a:t> </a:t>
            </a:r>
            <a:r>
              <a:rPr sz="2150" b="0" spc="-25" dirty="0">
                <a:latin typeface="Times New Roman"/>
                <a:cs typeface="Times New Roman"/>
              </a:rPr>
              <a:t>and</a:t>
            </a:r>
            <a:r>
              <a:rPr sz="2150" b="0" spc="105" dirty="0">
                <a:latin typeface="Times New Roman"/>
                <a:cs typeface="Times New Roman"/>
              </a:rPr>
              <a:t> </a:t>
            </a:r>
            <a:r>
              <a:rPr sz="2150" b="0" spc="-5" dirty="0">
                <a:latin typeface="Times New Roman"/>
                <a:cs typeface="Times New Roman"/>
              </a:rPr>
              <a:t>user</a:t>
            </a:r>
            <a:r>
              <a:rPr sz="2150" b="0" spc="165" dirty="0">
                <a:latin typeface="Times New Roman"/>
                <a:cs typeface="Times New Roman"/>
              </a:rPr>
              <a:t> </a:t>
            </a:r>
            <a:r>
              <a:rPr sz="2150" b="0" spc="-15" dirty="0">
                <a:latin typeface="Times New Roman"/>
                <a:cs typeface="Times New Roman"/>
              </a:rPr>
              <a:t>experience</a:t>
            </a:r>
            <a:r>
              <a:rPr sz="2150" b="0" spc="315" dirty="0">
                <a:latin typeface="Times New Roman"/>
                <a:cs typeface="Times New Roman"/>
              </a:rPr>
              <a:t> </a:t>
            </a:r>
            <a:r>
              <a:rPr sz="2150" b="0" spc="-30" dirty="0">
                <a:latin typeface="Times New Roman"/>
                <a:cs typeface="Times New Roman"/>
              </a:rPr>
              <a:t>through</a:t>
            </a:r>
            <a:r>
              <a:rPr sz="2150" b="0" spc="409" dirty="0">
                <a:latin typeface="Times New Roman"/>
                <a:cs typeface="Times New Roman"/>
              </a:rPr>
              <a:t> </a:t>
            </a:r>
            <a:r>
              <a:rPr sz="2150" b="0" spc="-10" dirty="0">
                <a:latin typeface="Times New Roman"/>
                <a:cs typeface="Times New Roman"/>
              </a:rPr>
              <a:t>seamless</a:t>
            </a:r>
            <a:r>
              <a:rPr sz="2150" b="0" spc="200" dirty="0">
                <a:latin typeface="Times New Roman"/>
                <a:cs typeface="Times New Roman"/>
              </a:rPr>
              <a:t> </a:t>
            </a:r>
            <a:r>
              <a:rPr sz="2150" b="0" spc="-15" dirty="0">
                <a:latin typeface="Times New Roman"/>
                <a:cs typeface="Times New Roman"/>
              </a:rPr>
              <a:t>interaction.</a:t>
            </a:r>
            <a:endParaRPr sz="2150" dirty="0">
              <a:latin typeface="Times New Roman"/>
              <a:cs typeface="Times New Roman"/>
            </a:endParaRPr>
          </a:p>
        </p:txBody>
      </p:sp>
      <p:sp>
        <p:nvSpPr>
          <p:cNvPr id="3" name="object 3"/>
          <p:cNvSpPr txBox="1"/>
          <p:nvPr/>
        </p:nvSpPr>
        <p:spPr>
          <a:xfrm>
            <a:off x="855027" y="2863786"/>
            <a:ext cx="10354310" cy="3343275"/>
          </a:xfrm>
          <a:prstGeom prst="rect">
            <a:avLst/>
          </a:prstGeom>
        </p:spPr>
        <p:txBody>
          <a:bodyPr vert="horz" wrap="square" lIns="0" tIns="15875" rIns="0" bIns="0" rtlCol="0">
            <a:spAutoFit/>
          </a:bodyPr>
          <a:lstStyle/>
          <a:p>
            <a:pPr marL="241300" indent="-229235">
              <a:lnSpc>
                <a:spcPct val="100000"/>
              </a:lnSpc>
              <a:spcBef>
                <a:spcPts val="125"/>
              </a:spcBef>
              <a:buSzPct val="95348"/>
              <a:buFont typeface="Wingdings"/>
              <a:buChar char=""/>
              <a:tabLst>
                <a:tab pos="241935" algn="l"/>
                <a:tab pos="1070610" algn="l"/>
                <a:tab pos="2529205" algn="l"/>
                <a:tab pos="4091940" algn="l"/>
                <a:tab pos="5579110" algn="l"/>
                <a:tab pos="6246495" algn="l"/>
                <a:tab pos="7724140" algn="l"/>
                <a:tab pos="8887460" algn="l"/>
                <a:tab pos="9945370" algn="l"/>
              </a:tabLst>
            </a:pPr>
            <a:r>
              <a:rPr sz="2150" b="1" spc="-210" dirty="0">
                <a:latin typeface="Times New Roman"/>
                <a:cs typeface="Times New Roman"/>
              </a:rPr>
              <a:t>V</a:t>
            </a:r>
            <a:r>
              <a:rPr sz="2150" b="1" spc="-30" dirty="0">
                <a:latin typeface="Times New Roman"/>
                <a:cs typeface="Times New Roman"/>
              </a:rPr>
              <a:t>o</a:t>
            </a:r>
            <a:r>
              <a:rPr sz="2150" b="1" spc="10" dirty="0">
                <a:latin typeface="Times New Roman"/>
                <a:cs typeface="Times New Roman"/>
              </a:rPr>
              <a:t>ice</a:t>
            </a:r>
            <a:r>
              <a:rPr sz="2150" b="1" dirty="0">
                <a:latin typeface="Times New Roman"/>
                <a:cs typeface="Times New Roman"/>
              </a:rPr>
              <a:t>	</a:t>
            </a:r>
            <a:r>
              <a:rPr sz="2150" b="1" spc="90" dirty="0">
                <a:latin typeface="Times New Roman"/>
                <a:cs typeface="Times New Roman"/>
              </a:rPr>
              <a:t>C</a:t>
            </a:r>
            <a:r>
              <a:rPr sz="2150" b="1" spc="-30" dirty="0">
                <a:latin typeface="Times New Roman"/>
                <a:cs typeface="Times New Roman"/>
              </a:rPr>
              <a:t>o</a:t>
            </a:r>
            <a:r>
              <a:rPr sz="2150" b="1" spc="75" dirty="0">
                <a:latin typeface="Times New Roman"/>
                <a:cs typeface="Times New Roman"/>
              </a:rPr>
              <a:t>mm</a:t>
            </a:r>
            <a:r>
              <a:rPr sz="2150" b="1" spc="-30" dirty="0">
                <a:latin typeface="Times New Roman"/>
                <a:cs typeface="Times New Roman"/>
              </a:rPr>
              <a:t>a</a:t>
            </a:r>
            <a:r>
              <a:rPr sz="2150" b="1" dirty="0">
                <a:latin typeface="Times New Roman"/>
                <a:cs typeface="Times New Roman"/>
              </a:rPr>
              <a:t>n</a:t>
            </a:r>
            <a:r>
              <a:rPr sz="2150" b="1" spc="15" dirty="0">
                <a:latin typeface="Times New Roman"/>
                <a:cs typeface="Times New Roman"/>
              </a:rPr>
              <a:t>d</a:t>
            </a:r>
            <a:r>
              <a:rPr sz="2150" b="1" dirty="0">
                <a:latin typeface="Times New Roman"/>
                <a:cs typeface="Times New Roman"/>
              </a:rPr>
              <a:t>	</a:t>
            </a:r>
            <a:r>
              <a:rPr sz="2150" b="1" spc="110" dirty="0">
                <a:latin typeface="Times New Roman"/>
                <a:cs typeface="Times New Roman"/>
              </a:rPr>
              <a:t>P</a:t>
            </a:r>
            <a:r>
              <a:rPr sz="2150" b="1" spc="-60" dirty="0">
                <a:latin typeface="Times New Roman"/>
                <a:cs typeface="Times New Roman"/>
              </a:rPr>
              <a:t>r</a:t>
            </a:r>
            <a:r>
              <a:rPr sz="2150" b="1" spc="-30" dirty="0">
                <a:latin typeface="Times New Roman"/>
                <a:cs typeface="Times New Roman"/>
              </a:rPr>
              <a:t>o</a:t>
            </a:r>
            <a:r>
              <a:rPr sz="2150" b="1" spc="15" dirty="0">
                <a:latin typeface="Times New Roman"/>
                <a:cs typeface="Times New Roman"/>
              </a:rPr>
              <a:t>c</a:t>
            </a:r>
            <a:r>
              <a:rPr sz="2150" b="1" spc="90" dirty="0">
                <a:latin typeface="Times New Roman"/>
                <a:cs typeface="Times New Roman"/>
              </a:rPr>
              <a:t>e</a:t>
            </a:r>
            <a:r>
              <a:rPr sz="2150" b="1" spc="-10" dirty="0">
                <a:latin typeface="Times New Roman"/>
                <a:cs typeface="Times New Roman"/>
              </a:rPr>
              <a:t>ss</a:t>
            </a:r>
            <a:r>
              <a:rPr sz="2150" b="1" spc="5" dirty="0">
                <a:latin typeface="Times New Roman"/>
                <a:cs typeface="Times New Roman"/>
              </a:rPr>
              <a:t>i</a:t>
            </a:r>
            <a:r>
              <a:rPr sz="2150" b="1" dirty="0">
                <a:latin typeface="Times New Roman"/>
                <a:cs typeface="Times New Roman"/>
              </a:rPr>
              <a:t>n</a:t>
            </a:r>
            <a:r>
              <a:rPr sz="2150" b="1" spc="40" dirty="0">
                <a:latin typeface="Times New Roman"/>
                <a:cs typeface="Times New Roman"/>
              </a:rPr>
              <a:t>g</a:t>
            </a:r>
            <a:r>
              <a:rPr sz="2150" b="1" spc="5" dirty="0">
                <a:latin typeface="Times New Roman"/>
                <a:cs typeface="Times New Roman"/>
              </a:rPr>
              <a:t>:</a:t>
            </a:r>
            <a:r>
              <a:rPr sz="2150" b="1" dirty="0">
                <a:latin typeface="Times New Roman"/>
                <a:cs typeface="Times New Roman"/>
              </a:rPr>
              <a:t>	</a:t>
            </a:r>
            <a:r>
              <a:rPr sz="2150" spc="-10" dirty="0">
                <a:latin typeface="Times New Roman"/>
                <a:cs typeface="Times New Roman"/>
              </a:rPr>
              <a:t>R</a:t>
            </a:r>
            <a:r>
              <a:rPr sz="2150" spc="90" dirty="0">
                <a:latin typeface="Times New Roman"/>
                <a:cs typeface="Times New Roman"/>
              </a:rPr>
              <a:t>e</a:t>
            </a:r>
            <a:r>
              <a:rPr sz="2150" spc="15" dirty="0">
                <a:latin typeface="Times New Roman"/>
                <a:cs typeface="Times New Roman"/>
              </a:rPr>
              <a:t>c</a:t>
            </a:r>
            <a:r>
              <a:rPr sz="2150" spc="40" dirty="0">
                <a:latin typeface="Times New Roman"/>
                <a:cs typeface="Times New Roman"/>
              </a:rPr>
              <a:t>o</a:t>
            </a:r>
            <a:r>
              <a:rPr sz="2150" spc="-30" dirty="0">
                <a:latin typeface="Times New Roman"/>
                <a:cs typeface="Times New Roman"/>
              </a:rPr>
              <a:t>gn</a:t>
            </a:r>
            <a:r>
              <a:rPr sz="2150" spc="5" dirty="0">
                <a:latin typeface="Times New Roman"/>
                <a:cs typeface="Times New Roman"/>
              </a:rPr>
              <a:t>iz</a:t>
            </a:r>
            <a:r>
              <a:rPr sz="2150" spc="95" dirty="0">
                <a:latin typeface="Times New Roman"/>
                <a:cs typeface="Times New Roman"/>
              </a:rPr>
              <a:t>e</a:t>
            </a:r>
            <a:r>
              <a:rPr sz="2150" spc="10" dirty="0">
                <a:latin typeface="Times New Roman"/>
                <a:cs typeface="Times New Roman"/>
              </a:rPr>
              <a:t>s</a:t>
            </a:r>
            <a:r>
              <a:rPr sz="2150" dirty="0">
                <a:latin typeface="Times New Roman"/>
                <a:cs typeface="Times New Roman"/>
              </a:rPr>
              <a:t>	</a:t>
            </a:r>
            <a:r>
              <a:rPr sz="2150" spc="40" dirty="0">
                <a:latin typeface="Times New Roman"/>
                <a:cs typeface="Times New Roman"/>
              </a:rPr>
              <a:t>u</a:t>
            </a:r>
            <a:r>
              <a:rPr sz="2150" spc="-15" dirty="0">
                <a:latin typeface="Times New Roman"/>
                <a:cs typeface="Times New Roman"/>
              </a:rPr>
              <a:t>s</a:t>
            </a:r>
            <a:r>
              <a:rPr sz="2150" spc="15" dirty="0">
                <a:latin typeface="Times New Roman"/>
                <a:cs typeface="Times New Roman"/>
              </a:rPr>
              <a:t>e</a:t>
            </a:r>
            <a:r>
              <a:rPr sz="2150" spc="5" dirty="0">
                <a:latin typeface="Times New Roman"/>
                <a:cs typeface="Times New Roman"/>
              </a:rPr>
              <a:t>r</a:t>
            </a:r>
            <a:r>
              <a:rPr sz="2150" dirty="0">
                <a:latin typeface="Times New Roman"/>
                <a:cs typeface="Times New Roman"/>
              </a:rPr>
              <a:t>	</a:t>
            </a:r>
            <a:r>
              <a:rPr sz="2150" spc="15" dirty="0">
                <a:latin typeface="Times New Roman"/>
                <a:cs typeface="Times New Roman"/>
              </a:rPr>
              <a:t>c</a:t>
            </a:r>
            <a:r>
              <a:rPr sz="2150" spc="45" dirty="0">
                <a:latin typeface="Times New Roman"/>
                <a:cs typeface="Times New Roman"/>
              </a:rPr>
              <a:t>o</a:t>
            </a:r>
            <a:r>
              <a:rPr sz="2150" spc="50" dirty="0">
                <a:latin typeface="Times New Roman"/>
                <a:cs typeface="Times New Roman"/>
              </a:rPr>
              <a:t>mm</a:t>
            </a:r>
            <a:r>
              <a:rPr sz="2150" spc="-60" dirty="0">
                <a:latin typeface="Times New Roman"/>
                <a:cs typeface="Times New Roman"/>
              </a:rPr>
              <a:t>a</a:t>
            </a:r>
            <a:r>
              <a:rPr sz="2150" spc="45" dirty="0">
                <a:latin typeface="Times New Roman"/>
                <a:cs typeface="Times New Roman"/>
              </a:rPr>
              <a:t>n</a:t>
            </a:r>
            <a:r>
              <a:rPr sz="2150" spc="-30" dirty="0">
                <a:latin typeface="Times New Roman"/>
                <a:cs typeface="Times New Roman"/>
              </a:rPr>
              <a:t>d</a:t>
            </a:r>
            <a:r>
              <a:rPr sz="2150" spc="60" dirty="0">
                <a:latin typeface="Times New Roman"/>
                <a:cs typeface="Times New Roman"/>
              </a:rPr>
              <a:t>s</a:t>
            </a:r>
            <a:r>
              <a:rPr sz="2150" spc="5" dirty="0">
                <a:latin typeface="Times New Roman"/>
                <a:cs typeface="Times New Roman"/>
              </a:rPr>
              <a:t>,</a:t>
            </a:r>
            <a:r>
              <a:rPr sz="2150" dirty="0">
                <a:latin typeface="Times New Roman"/>
                <a:cs typeface="Times New Roman"/>
              </a:rPr>
              <a:t>	</a:t>
            </a:r>
            <a:r>
              <a:rPr sz="2150" spc="15" dirty="0">
                <a:latin typeface="Times New Roman"/>
                <a:cs typeface="Times New Roman"/>
              </a:rPr>
              <a:t>e</a:t>
            </a:r>
            <a:r>
              <a:rPr sz="2150" spc="-30" dirty="0">
                <a:latin typeface="Times New Roman"/>
                <a:cs typeface="Times New Roman"/>
              </a:rPr>
              <a:t>x</a:t>
            </a:r>
            <a:r>
              <a:rPr sz="2150" spc="90" dirty="0">
                <a:latin typeface="Times New Roman"/>
                <a:cs typeface="Times New Roman"/>
              </a:rPr>
              <a:t>e</a:t>
            </a:r>
            <a:r>
              <a:rPr sz="2150" spc="15" dirty="0">
                <a:latin typeface="Times New Roman"/>
                <a:cs typeface="Times New Roman"/>
              </a:rPr>
              <a:t>c</a:t>
            </a:r>
            <a:r>
              <a:rPr sz="2150" spc="-30" dirty="0">
                <a:latin typeface="Times New Roman"/>
                <a:cs typeface="Times New Roman"/>
              </a:rPr>
              <a:t>u</a:t>
            </a:r>
            <a:r>
              <a:rPr sz="2150" spc="10" dirty="0">
                <a:latin typeface="Times New Roman"/>
                <a:cs typeface="Times New Roman"/>
              </a:rPr>
              <a:t>tes</a:t>
            </a:r>
            <a:r>
              <a:rPr sz="2150" dirty="0">
                <a:latin typeface="Times New Roman"/>
                <a:cs typeface="Times New Roman"/>
              </a:rPr>
              <a:t>	</a:t>
            </a:r>
            <a:r>
              <a:rPr sz="2150" spc="15" dirty="0">
                <a:latin typeface="Times New Roman"/>
                <a:cs typeface="Times New Roman"/>
              </a:rPr>
              <a:t>a</a:t>
            </a:r>
            <a:r>
              <a:rPr sz="2150" spc="-60" dirty="0">
                <a:latin typeface="Times New Roman"/>
                <a:cs typeface="Times New Roman"/>
              </a:rPr>
              <a:t>c</a:t>
            </a:r>
            <a:r>
              <a:rPr sz="2150" spc="5" dirty="0">
                <a:latin typeface="Times New Roman"/>
                <a:cs typeface="Times New Roman"/>
              </a:rPr>
              <a:t>t</a:t>
            </a:r>
            <a:r>
              <a:rPr sz="2150" spc="65" dirty="0">
                <a:latin typeface="Times New Roman"/>
                <a:cs typeface="Times New Roman"/>
              </a:rPr>
              <a:t>i</a:t>
            </a:r>
            <a:r>
              <a:rPr sz="2150" spc="40" dirty="0">
                <a:latin typeface="Times New Roman"/>
                <a:cs typeface="Times New Roman"/>
              </a:rPr>
              <a:t>o</a:t>
            </a:r>
            <a:r>
              <a:rPr sz="2150" spc="-30" dirty="0">
                <a:latin typeface="Times New Roman"/>
                <a:cs typeface="Times New Roman"/>
              </a:rPr>
              <a:t>n</a:t>
            </a:r>
            <a:r>
              <a:rPr sz="2150" spc="-15" dirty="0">
                <a:latin typeface="Times New Roman"/>
                <a:cs typeface="Times New Roman"/>
              </a:rPr>
              <a:t>s</a:t>
            </a:r>
            <a:r>
              <a:rPr sz="2150" spc="5" dirty="0">
                <a:latin typeface="Times New Roman"/>
                <a:cs typeface="Times New Roman"/>
              </a:rPr>
              <a:t>,</a:t>
            </a:r>
            <a:r>
              <a:rPr sz="2150" dirty="0">
                <a:latin typeface="Times New Roman"/>
                <a:cs typeface="Times New Roman"/>
              </a:rPr>
              <a:t>	</a:t>
            </a:r>
            <a:r>
              <a:rPr sz="2150" spc="15" dirty="0">
                <a:latin typeface="Times New Roman"/>
                <a:cs typeface="Times New Roman"/>
              </a:rPr>
              <a:t>a</a:t>
            </a:r>
            <a:r>
              <a:rPr sz="2150" spc="-30" dirty="0">
                <a:latin typeface="Times New Roman"/>
                <a:cs typeface="Times New Roman"/>
              </a:rPr>
              <a:t>n</a:t>
            </a:r>
            <a:r>
              <a:rPr sz="2150" spc="10" dirty="0">
                <a:latin typeface="Times New Roman"/>
                <a:cs typeface="Times New Roman"/>
              </a:rPr>
              <a:t>d</a:t>
            </a:r>
            <a:endParaRPr sz="2150" dirty="0">
              <a:latin typeface="Times New Roman"/>
              <a:cs typeface="Times New Roman"/>
            </a:endParaRPr>
          </a:p>
          <a:p>
            <a:pPr marL="241300">
              <a:lnSpc>
                <a:spcPct val="100000"/>
              </a:lnSpc>
              <a:spcBef>
                <a:spcPts val="1925"/>
              </a:spcBef>
            </a:pPr>
            <a:r>
              <a:rPr sz="2150" spc="-20" dirty="0">
                <a:latin typeface="Times New Roman"/>
                <a:cs typeface="Times New Roman"/>
              </a:rPr>
              <a:t>provides</a:t>
            </a:r>
            <a:r>
              <a:rPr sz="2150" spc="250" dirty="0">
                <a:latin typeface="Times New Roman"/>
                <a:cs typeface="Times New Roman"/>
              </a:rPr>
              <a:t> </a:t>
            </a:r>
            <a:r>
              <a:rPr sz="2150" spc="-25" dirty="0">
                <a:latin typeface="Times New Roman"/>
                <a:cs typeface="Times New Roman"/>
              </a:rPr>
              <a:t>feedback.</a:t>
            </a:r>
            <a:endParaRPr sz="2150" dirty="0">
              <a:latin typeface="Times New Roman"/>
              <a:cs typeface="Times New Roman"/>
            </a:endParaRPr>
          </a:p>
          <a:p>
            <a:pPr>
              <a:lnSpc>
                <a:spcPct val="100000"/>
              </a:lnSpc>
              <a:spcBef>
                <a:spcPts val="35"/>
              </a:spcBef>
            </a:pPr>
            <a:endParaRPr sz="2300" dirty="0">
              <a:latin typeface="Times New Roman"/>
              <a:cs typeface="Times New Roman"/>
            </a:endParaRPr>
          </a:p>
          <a:p>
            <a:pPr marL="241300" indent="-229235">
              <a:lnSpc>
                <a:spcPct val="100000"/>
              </a:lnSpc>
              <a:buSzPct val="95348"/>
              <a:buFont typeface="Wingdings"/>
              <a:buChar char=""/>
              <a:tabLst>
                <a:tab pos="241935" algn="l"/>
              </a:tabLst>
            </a:pPr>
            <a:r>
              <a:rPr sz="2150" b="1" dirty="0">
                <a:latin typeface="Times New Roman"/>
                <a:cs typeface="Times New Roman"/>
              </a:rPr>
              <a:t>Screenshot</a:t>
            </a:r>
            <a:r>
              <a:rPr sz="2150" b="1" spc="185" dirty="0">
                <a:latin typeface="Times New Roman"/>
                <a:cs typeface="Times New Roman"/>
              </a:rPr>
              <a:t> </a:t>
            </a:r>
            <a:r>
              <a:rPr sz="2150" b="1" spc="15" dirty="0">
                <a:latin typeface="Times New Roman"/>
                <a:cs typeface="Times New Roman"/>
              </a:rPr>
              <a:t>Automation:</a:t>
            </a:r>
            <a:r>
              <a:rPr sz="2150" b="1" spc="170" dirty="0">
                <a:latin typeface="Times New Roman"/>
                <a:cs typeface="Times New Roman"/>
              </a:rPr>
              <a:t> </a:t>
            </a:r>
            <a:r>
              <a:rPr sz="2150" spc="15" dirty="0">
                <a:latin typeface="Times New Roman"/>
                <a:cs typeface="Times New Roman"/>
              </a:rPr>
              <a:t>Automatically</a:t>
            </a:r>
            <a:r>
              <a:rPr sz="2150" spc="50" dirty="0">
                <a:latin typeface="Times New Roman"/>
                <a:cs typeface="Times New Roman"/>
              </a:rPr>
              <a:t> </a:t>
            </a:r>
            <a:r>
              <a:rPr sz="2150" spc="10" dirty="0">
                <a:latin typeface="Times New Roman"/>
                <a:cs typeface="Times New Roman"/>
              </a:rPr>
              <a:t>captures</a:t>
            </a:r>
            <a:r>
              <a:rPr sz="2150" spc="60" dirty="0">
                <a:latin typeface="Times New Roman"/>
                <a:cs typeface="Times New Roman"/>
              </a:rPr>
              <a:t> </a:t>
            </a:r>
            <a:r>
              <a:rPr sz="2150" spc="15" dirty="0">
                <a:latin typeface="Times New Roman"/>
                <a:cs typeface="Times New Roman"/>
              </a:rPr>
              <a:t>screen,</a:t>
            </a:r>
            <a:r>
              <a:rPr sz="2150" spc="45" dirty="0">
                <a:latin typeface="Times New Roman"/>
                <a:cs typeface="Times New Roman"/>
              </a:rPr>
              <a:t> </a:t>
            </a:r>
            <a:r>
              <a:rPr sz="2150" spc="20" dirty="0">
                <a:latin typeface="Times New Roman"/>
                <a:cs typeface="Times New Roman"/>
              </a:rPr>
              <a:t>integrates</a:t>
            </a:r>
            <a:r>
              <a:rPr sz="2150" spc="125" dirty="0">
                <a:latin typeface="Times New Roman"/>
                <a:cs typeface="Times New Roman"/>
              </a:rPr>
              <a:t> </a:t>
            </a:r>
            <a:r>
              <a:rPr sz="2150" spc="-5" dirty="0">
                <a:latin typeface="Times New Roman"/>
                <a:cs typeface="Times New Roman"/>
              </a:rPr>
              <a:t>voice</a:t>
            </a:r>
            <a:r>
              <a:rPr sz="2150" spc="150" dirty="0">
                <a:latin typeface="Times New Roman"/>
                <a:cs typeface="Times New Roman"/>
              </a:rPr>
              <a:t> </a:t>
            </a:r>
            <a:r>
              <a:rPr sz="2150" spc="20" dirty="0">
                <a:latin typeface="Times New Roman"/>
                <a:cs typeface="Times New Roman"/>
              </a:rPr>
              <a:t>commands,</a:t>
            </a:r>
            <a:r>
              <a:rPr sz="2150" spc="65" dirty="0">
                <a:latin typeface="Times New Roman"/>
                <a:cs typeface="Times New Roman"/>
              </a:rPr>
              <a:t> </a:t>
            </a:r>
            <a:r>
              <a:rPr sz="2150" dirty="0">
                <a:latin typeface="Times New Roman"/>
                <a:cs typeface="Times New Roman"/>
              </a:rPr>
              <a:t>and</a:t>
            </a:r>
          </a:p>
          <a:p>
            <a:pPr marL="241300">
              <a:lnSpc>
                <a:spcPct val="100000"/>
              </a:lnSpc>
              <a:spcBef>
                <a:spcPts val="1700"/>
              </a:spcBef>
            </a:pPr>
            <a:r>
              <a:rPr sz="2150" spc="-20" dirty="0">
                <a:latin typeface="Times New Roman"/>
                <a:cs typeface="Times New Roman"/>
              </a:rPr>
              <a:t>provides</a:t>
            </a:r>
            <a:r>
              <a:rPr sz="2150" spc="254" dirty="0">
                <a:latin typeface="Times New Roman"/>
                <a:cs typeface="Times New Roman"/>
              </a:rPr>
              <a:t> </a:t>
            </a:r>
            <a:r>
              <a:rPr sz="2150" spc="-25" dirty="0">
                <a:latin typeface="Times New Roman"/>
                <a:cs typeface="Times New Roman"/>
              </a:rPr>
              <a:t>feedback.</a:t>
            </a:r>
            <a:endParaRPr sz="2150" dirty="0">
              <a:latin typeface="Times New Roman"/>
              <a:cs typeface="Times New Roman"/>
            </a:endParaRPr>
          </a:p>
          <a:p>
            <a:pPr marL="241300" marR="5080" indent="-229235">
              <a:lnSpc>
                <a:spcPct val="165900"/>
              </a:lnSpc>
              <a:spcBef>
                <a:spcPts val="905"/>
              </a:spcBef>
              <a:buSzPct val="95348"/>
              <a:buFont typeface="Wingdings"/>
              <a:buChar char=""/>
              <a:tabLst>
                <a:tab pos="241935" algn="l"/>
                <a:tab pos="1918970" algn="l"/>
                <a:tab pos="2557780" algn="l"/>
                <a:tab pos="4406900" algn="l"/>
                <a:tab pos="5674360" algn="l"/>
                <a:tab pos="7295515" algn="l"/>
                <a:tab pos="8515350" algn="l"/>
                <a:tab pos="9945370" algn="l"/>
              </a:tabLst>
            </a:pPr>
            <a:r>
              <a:rPr sz="2150" b="1" spc="-60" dirty="0">
                <a:latin typeface="Times New Roman"/>
                <a:cs typeface="Times New Roman"/>
              </a:rPr>
              <a:t>A</a:t>
            </a:r>
            <a:r>
              <a:rPr sz="2150" b="1" spc="15" dirty="0">
                <a:latin typeface="Times New Roman"/>
                <a:cs typeface="Times New Roman"/>
              </a:rPr>
              <a:t>cce</a:t>
            </a:r>
            <a:r>
              <a:rPr sz="2150" b="1" spc="60" dirty="0">
                <a:latin typeface="Times New Roman"/>
                <a:cs typeface="Times New Roman"/>
              </a:rPr>
              <a:t>s</a:t>
            </a:r>
            <a:r>
              <a:rPr sz="2150" b="1" spc="-15" dirty="0">
                <a:latin typeface="Times New Roman"/>
                <a:cs typeface="Times New Roman"/>
              </a:rPr>
              <a:t>s</a:t>
            </a:r>
            <a:r>
              <a:rPr sz="2150" b="1" spc="5" dirty="0">
                <a:latin typeface="Times New Roman"/>
                <a:cs typeface="Times New Roman"/>
              </a:rPr>
              <a:t>i</a:t>
            </a:r>
            <a:r>
              <a:rPr sz="2150" b="1" spc="-5" dirty="0">
                <a:latin typeface="Times New Roman"/>
                <a:cs typeface="Times New Roman"/>
              </a:rPr>
              <a:t>b</a:t>
            </a:r>
            <a:r>
              <a:rPr sz="2150" b="1" spc="70" dirty="0">
                <a:latin typeface="Times New Roman"/>
                <a:cs typeface="Times New Roman"/>
              </a:rPr>
              <a:t>i</a:t>
            </a:r>
            <a:r>
              <a:rPr sz="2150" b="1" spc="5" dirty="0">
                <a:latin typeface="Times New Roman"/>
                <a:cs typeface="Times New Roman"/>
              </a:rPr>
              <a:t>l</a:t>
            </a:r>
            <a:r>
              <a:rPr sz="2150" b="1" spc="-10" dirty="0">
                <a:latin typeface="Times New Roman"/>
                <a:cs typeface="Times New Roman"/>
              </a:rPr>
              <a:t>i</a:t>
            </a:r>
            <a:r>
              <a:rPr sz="2150" b="1" spc="25" dirty="0">
                <a:latin typeface="Times New Roman"/>
                <a:cs typeface="Times New Roman"/>
              </a:rPr>
              <a:t>t</a:t>
            </a:r>
            <a:r>
              <a:rPr sz="2150" b="1" spc="10" dirty="0">
                <a:latin typeface="Times New Roman"/>
                <a:cs typeface="Times New Roman"/>
              </a:rPr>
              <a:t>y</a:t>
            </a:r>
            <a:r>
              <a:rPr sz="2150" b="1" dirty="0">
                <a:latin typeface="Times New Roman"/>
                <a:cs typeface="Times New Roman"/>
              </a:rPr>
              <a:t>	</a:t>
            </a:r>
            <a:r>
              <a:rPr sz="2150" b="1" spc="-30" dirty="0">
                <a:latin typeface="Times New Roman"/>
                <a:cs typeface="Times New Roman"/>
              </a:rPr>
              <a:t>a</a:t>
            </a:r>
            <a:r>
              <a:rPr sz="2150" b="1" spc="75" dirty="0">
                <a:latin typeface="Times New Roman"/>
                <a:cs typeface="Times New Roman"/>
              </a:rPr>
              <a:t>n</a:t>
            </a:r>
            <a:r>
              <a:rPr sz="2150" b="1" spc="15" dirty="0">
                <a:latin typeface="Times New Roman"/>
                <a:cs typeface="Times New Roman"/>
              </a:rPr>
              <a:t>d</a:t>
            </a:r>
            <a:r>
              <a:rPr sz="2150" b="1" dirty="0">
                <a:latin typeface="Times New Roman"/>
                <a:cs typeface="Times New Roman"/>
              </a:rPr>
              <a:t>	</a:t>
            </a:r>
            <a:r>
              <a:rPr sz="2150" b="1" spc="50" dirty="0">
                <a:latin typeface="Times New Roman"/>
                <a:cs typeface="Times New Roman"/>
              </a:rPr>
              <a:t>O</a:t>
            </a:r>
            <a:r>
              <a:rPr sz="2150" b="1" spc="5" dirty="0">
                <a:latin typeface="Times New Roman"/>
                <a:cs typeface="Times New Roman"/>
              </a:rPr>
              <a:t>p</a:t>
            </a:r>
            <a:r>
              <a:rPr sz="2150" b="1" spc="30" dirty="0">
                <a:latin typeface="Times New Roman"/>
                <a:cs typeface="Times New Roman"/>
              </a:rPr>
              <a:t>t</a:t>
            </a:r>
            <a:r>
              <a:rPr sz="2150" b="1" spc="5" dirty="0">
                <a:latin typeface="Times New Roman"/>
                <a:cs typeface="Times New Roman"/>
              </a:rPr>
              <a:t>i</a:t>
            </a:r>
            <a:r>
              <a:rPr sz="2150" b="1" dirty="0">
                <a:latin typeface="Times New Roman"/>
                <a:cs typeface="Times New Roman"/>
              </a:rPr>
              <a:t>m</a:t>
            </a:r>
            <a:r>
              <a:rPr sz="2150" b="1" spc="70" dirty="0">
                <a:latin typeface="Times New Roman"/>
                <a:cs typeface="Times New Roman"/>
              </a:rPr>
              <a:t>i</a:t>
            </a:r>
            <a:r>
              <a:rPr sz="2150" b="1" spc="15" dirty="0">
                <a:latin typeface="Times New Roman"/>
                <a:cs typeface="Times New Roman"/>
              </a:rPr>
              <a:t>z</a:t>
            </a:r>
            <a:r>
              <a:rPr sz="2150" b="1" spc="-30" dirty="0">
                <a:latin typeface="Times New Roman"/>
                <a:cs typeface="Times New Roman"/>
              </a:rPr>
              <a:t>a</a:t>
            </a:r>
            <a:r>
              <a:rPr sz="2150" b="1" spc="30" dirty="0">
                <a:latin typeface="Times New Roman"/>
                <a:cs typeface="Times New Roman"/>
              </a:rPr>
              <a:t>t</a:t>
            </a:r>
            <a:r>
              <a:rPr sz="2150" b="1" spc="70" dirty="0">
                <a:latin typeface="Times New Roman"/>
                <a:cs typeface="Times New Roman"/>
              </a:rPr>
              <a:t>i</a:t>
            </a:r>
            <a:r>
              <a:rPr sz="2150" b="1" spc="-30" dirty="0">
                <a:latin typeface="Times New Roman"/>
                <a:cs typeface="Times New Roman"/>
              </a:rPr>
              <a:t>o</a:t>
            </a:r>
            <a:r>
              <a:rPr sz="2150" b="1" dirty="0">
                <a:latin typeface="Times New Roman"/>
                <a:cs typeface="Times New Roman"/>
              </a:rPr>
              <a:t>n</a:t>
            </a:r>
            <a:r>
              <a:rPr sz="2150" spc="5" dirty="0">
                <a:latin typeface="Times New Roman"/>
                <a:cs typeface="Times New Roman"/>
              </a:rPr>
              <a:t>:</a:t>
            </a:r>
            <a:r>
              <a:rPr sz="2150" dirty="0">
                <a:latin typeface="Times New Roman"/>
                <a:cs typeface="Times New Roman"/>
              </a:rPr>
              <a:t>	</a:t>
            </a:r>
            <a:r>
              <a:rPr sz="2150" spc="105" dirty="0">
                <a:latin typeface="Times New Roman"/>
                <a:cs typeface="Times New Roman"/>
              </a:rPr>
              <a:t>E</a:t>
            </a:r>
            <a:r>
              <a:rPr sz="2150" spc="-30" dirty="0">
                <a:latin typeface="Times New Roman"/>
                <a:cs typeface="Times New Roman"/>
              </a:rPr>
              <a:t>n</a:t>
            </a:r>
            <a:r>
              <a:rPr sz="2150" spc="40" dirty="0">
                <a:latin typeface="Times New Roman"/>
                <a:cs typeface="Times New Roman"/>
              </a:rPr>
              <a:t>h</a:t>
            </a:r>
            <a:r>
              <a:rPr sz="2150" spc="15" dirty="0">
                <a:latin typeface="Times New Roman"/>
                <a:cs typeface="Times New Roman"/>
              </a:rPr>
              <a:t>a</a:t>
            </a:r>
            <a:r>
              <a:rPr sz="2150" spc="40" dirty="0">
                <a:latin typeface="Times New Roman"/>
                <a:cs typeface="Times New Roman"/>
              </a:rPr>
              <a:t>n</a:t>
            </a:r>
            <a:r>
              <a:rPr sz="2150" spc="-60" dirty="0">
                <a:latin typeface="Times New Roman"/>
                <a:cs typeface="Times New Roman"/>
              </a:rPr>
              <a:t>c</a:t>
            </a:r>
            <a:r>
              <a:rPr sz="2150" spc="15" dirty="0">
                <a:latin typeface="Times New Roman"/>
                <a:cs typeface="Times New Roman"/>
              </a:rPr>
              <a:t>e</a:t>
            </a:r>
            <a:r>
              <a:rPr sz="2150" spc="10" dirty="0">
                <a:latin typeface="Times New Roman"/>
                <a:cs typeface="Times New Roman"/>
              </a:rPr>
              <a:t>s</a:t>
            </a:r>
            <a:r>
              <a:rPr sz="2150" dirty="0">
                <a:latin typeface="Times New Roman"/>
                <a:cs typeface="Times New Roman"/>
              </a:rPr>
              <a:t>	</a:t>
            </a:r>
            <a:r>
              <a:rPr sz="2150" spc="15" dirty="0">
                <a:latin typeface="Times New Roman"/>
                <a:cs typeface="Times New Roman"/>
              </a:rPr>
              <a:t>ac</a:t>
            </a:r>
            <a:r>
              <a:rPr sz="2150" spc="-60" dirty="0">
                <a:latin typeface="Times New Roman"/>
                <a:cs typeface="Times New Roman"/>
              </a:rPr>
              <a:t>c</a:t>
            </a:r>
            <a:r>
              <a:rPr sz="2150" spc="15" dirty="0">
                <a:latin typeface="Times New Roman"/>
                <a:cs typeface="Times New Roman"/>
              </a:rPr>
              <a:t>e</a:t>
            </a:r>
            <a:r>
              <a:rPr sz="2150" spc="60" dirty="0">
                <a:latin typeface="Times New Roman"/>
                <a:cs typeface="Times New Roman"/>
              </a:rPr>
              <a:t>s</a:t>
            </a:r>
            <a:r>
              <a:rPr sz="2150" spc="-15" dirty="0">
                <a:latin typeface="Times New Roman"/>
                <a:cs typeface="Times New Roman"/>
              </a:rPr>
              <a:t>s</a:t>
            </a:r>
            <a:r>
              <a:rPr sz="2150" spc="70" dirty="0">
                <a:latin typeface="Times New Roman"/>
                <a:cs typeface="Times New Roman"/>
              </a:rPr>
              <a:t>i</a:t>
            </a:r>
            <a:r>
              <a:rPr sz="2150" spc="-30" dirty="0">
                <a:latin typeface="Times New Roman"/>
                <a:cs typeface="Times New Roman"/>
              </a:rPr>
              <a:t>b</a:t>
            </a:r>
            <a:r>
              <a:rPr sz="2150" spc="5" dirty="0">
                <a:latin typeface="Times New Roman"/>
                <a:cs typeface="Times New Roman"/>
              </a:rPr>
              <a:t>i</a:t>
            </a:r>
            <a:r>
              <a:rPr sz="2150" spc="-10" dirty="0">
                <a:latin typeface="Times New Roman"/>
                <a:cs typeface="Times New Roman"/>
              </a:rPr>
              <a:t>l</a:t>
            </a:r>
            <a:r>
              <a:rPr sz="2150" spc="5" dirty="0">
                <a:latin typeface="Times New Roman"/>
                <a:cs typeface="Times New Roman"/>
              </a:rPr>
              <a:t>i</a:t>
            </a:r>
            <a:r>
              <a:rPr sz="2150" spc="65" dirty="0">
                <a:latin typeface="Times New Roman"/>
                <a:cs typeface="Times New Roman"/>
              </a:rPr>
              <a:t>t</a:t>
            </a:r>
            <a:r>
              <a:rPr sz="2150" spc="-180" dirty="0">
                <a:latin typeface="Times New Roman"/>
                <a:cs typeface="Times New Roman"/>
              </a:rPr>
              <a:t>y</a:t>
            </a:r>
            <a:r>
              <a:rPr sz="2150" spc="5" dirty="0">
                <a:latin typeface="Times New Roman"/>
                <a:cs typeface="Times New Roman"/>
              </a:rPr>
              <a:t>,</a:t>
            </a:r>
            <a:r>
              <a:rPr sz="2150" dirty="0">
                <a:latin typeface="Times New Roman"/>
                <a:cs typeface="Times New Roman"/>
              </a:rPr>
              <a:t>	</a:t>
            </a:r>
            <a:r>
              <a:rPr sz="2150" spc="40" dirty="0">
                <a:latin typeface="Times New Roman"/>
                <a:cs typeface="Times New Roman"/>
              </a:rPr>
              <a:t>p</a:t>
            </a:r>
            <a:r>
              <a:rPr sz="2150" spc="-50" dirty="0">
                <a:latin typeface="Times New Roman"/>
                <a:cs typeface="Times New Roman"/>
              </a:rPr>
              <a:t>r</a:t>
            </a:r>
            <a:r>
              <a:rPr sz="2150" spc="40" dirty="0">
                <a:latin typeface="Times New Roman"/>
                <a:cs typeface="Times New Roman"/>
              </a:rPr>
              <a:t>o</a:t>
            </a:r>
            <a:r>
              <a:rPr sz="2150" spc="45" dirty="0">
                <a:latin typeface="Times New Roman"/>
                <a:cs typeface="Times New Roman"/>
              </a:rPr>
              <a:t>m</a:t>
            </a:r>
            <a:r>
              <a:rPr sz="2150" spc="-30" dirty="0">
                <a:latin typeface="Times New Roman"/>
                <a:cs typeface="Times New Roman"/>
              </a:rPr>
              <a:t>o</a:t>
            </a:r>
            <a:r>
              <a:rPr sz="2150" spc="10" dirty="0">
                <a:latin typeface="Times New Roman"/>
                <a:cs typeface="Times New Roman"/>
              </a:rPr>
              <a:t>tes</a:t>
            </a:r>
            <a:r>
              <a:rPr sz="2150" dirty="0">
                <a:latin typeface="Times New Roman"/>
                <a:cs typeface="Times New Roman"/>
              </a:rPr>
              <a:t>	</a:t>
            </a:r>
            <a:r>
              <a:rPr sz="2150" spc="70" dirty="0">
                <a:latin typeface="Times New Roman"/>
                <a:cs typeface="Times New Roman"/>
              </a:rPr>
              <a:t>i</a:t>
            </a:r>
            <a:r>
              <a:rPr sz="2150" spc="40" dirty="0">
                <a:latin typeface="Times New Roman"/>
                <a:cs typeface="Times New Roman"/>
              </a:rPr>
              <a:t>n</a:t>
            </a:r>
            <a:r>
              <a:rPr sz="2150" spc="-60" dirty="0">
                <a:latin typeface="Times New Roman"/>
                <a:cs typeface="Times New Roman"/>
              </a:rPr>
              <a:t>c</a:t>
            </a:r>
            <a:r>
              <a:rPr sz="2150" spc="70" dirty="0">
                <a:latin typeface="Times New Roman"/>
                <a:cs typeface="Times New Roman"/>
              </a:rPr>
              <a:t>l</a:t>
            </a:r>
            <a:r>
              <a:rPr sz="2150" spc="-30" dirty="0">
                <a:latin typeface="Times New Roman"/>
                <a:cs typeface="Times New Roman"/>
              </a:rPr>
              <a:t>u</a:t>
            </a:r>
            <a:r>
              <a:rPr sz="2150" spc="-15" dirty="0">
                <a:latin typeface="Times New Roman"/>
                <a:cs typeface="Times New Roman"/>
              </a:rPr>
              <a:t>s</a:t>
            </a:r>
            <a:r>
              <a:rPr sz="2150" spc="70" dirty="0">
                <a:latin typeface="Times New Roman"/>
                <a:cs typeface="Times New Roman"/>
              </a:rPr>
              <a:t>i</a:t>
            </a:r>
            <a:r>
              <a:rPr sz="2150" spc="-30" dirty="0">
                <a:latin typeface="Times New Roman"/>
                <a:cs typeface="Times New Roman"/>
              </a:rPr>
              <a:t>v</a:t>
            </a:r>
            <a:r>
              <a:rPr sz="2150" spc="5" dirty="0">
                <a:latin typeface="Times New Roman"/>
                <a:cs typeface="Times New Roman"/>
              </a:rPr>
              <a:t>i</a:t>
            </a:r>
            <a:r>
              <a:rPr sz="2150" spc="65" dirty="0">
                <a:latin typeface="Times New Roman"/>
                <a:cs typeface="Times New Roman"/>
              </a:rPr>
              <a:t>t</a:t>
            </a:r>
            <a:r>
              <a:rPr sz="2150" spc="-180" dirty="0">
                <a:latin typeface="Times New Roman"/>
                <a:cs typeface="Times New Roman"/>
              </a:rPr>
              <a:t>y</a:t>
            </a:r>
            <a:r>
              <a:rPr sz="2150" spc="5" dirty="0">
                <a:latin typeface="Times New Roman"/>
                <a:cs typeface="Times New Roman"/>
              </a:rPr>
              <a:t>,</a:t>
            </a:r>
            <a:r>
              <a:rPr sz="2150" dirty="0">
                <a:latin typeface="Times New Roman"/>
                <a:cs typeface="Times New Roman"/>
              </a:rPr>
              <a:t>	</a:t>
            </a:r>
            <a:r>
              <a:rPr sz="2150" spc="15" dirty="0">
                <a:latin typeface="Times New Roman"/>
                <a:cs typeface="Times New Roman"/>
              </a:rPr>
              <a:t>a</a:t>
            </a:r>
            <a:r>
              <a:rPr sz="2150" spc="-30" dirty="0">
                <a:latin typeface="Times New Roman"/>
                <a:cs typeface="Times New Roman"/>
              </a:rPr>
              <a:t>n</a:t>
            </a:r>
            <a:r>
              <a:rPr sz="2150" spc="5" dirty="0">
                <a:latin typeface="Times New Roman"/>
                <a:cs typeface="Times New Roman"/>
              </a:rPr>
              <a:t>d  </a:t>
            </a:r>
            <a:r>
              <a:rPr sz="2150" spc="-5" dirty="0">
                <a:latin typeface="Times New Roman"/>
                <a:cs typeface="Times New Roman"/>
              </a:rPr>
              <a:t>optimizes</a:t>
            </a:r>
            <a:r>
              <a:rPr sz="2150" spc="200" dirty="0">
                <a:latin typeface="Times New Roman"/>
                <a:cs typeface="Times New Roman"/>
              </a:rPr>
              <a:t> </a:t>
            </a:r>
            <a:r>
              <a:rPr sz="2150" spc="-15" dirty="0">
                <a:latin typeface="Times New Roman"/>
                <a:cs typeface="Times New Roman"/>
              </a:rPr>
              <a:t>performance</a:t>
            </a:r>
            <a:r>
              <a:rPr sz="2150" spc="385" dirty="0">
                <a:latin typeface="Times New Roman"/>
                <a:cs typeface="Times New Roman"/>
              </a:rPr>
              <a:t> </a:t>
            </a:r>
            <a:r>
              <a:rPr sz="2150" spc="-25" dirty="0">
                <a:latin typeface="Times New Roman"/>
                <a:cs typeface="Times New Roman"/>
              </a:rPr>
              <a:t>for</a:t>
            </a:r>
            <a:r>
              <a:rPr sz="2150" spc="165" dirty="0">
                <a:latin typeface="Times New Roman"/>
                <a:cs typeface="Times New Roman"/>
              </a:rPr>
              <a:t> </a:t>
            </a:r>
            <a:r>
              <a:rPr sz="2150" spc="-35" dirty="0">
                <a:latin typeface="Times New Roman"/>
                <a:cs typeface="Times New Roman"/>
              </a:rPr>
              <a:t>efficiency.</a:t>
            </a:r>
            <a:endParaRPr sz="2150" dirty="0">
              <a:latin typeface="Times New Roman"/>
              <a:cs typeface="Times New Roman"/>
            </a:endParaRPr>
          </a:p>
        </p:txBody>
      </p:sp>
      <p:sp>
        <p:nvSpPr>
          <p:cNvPr id="4" name="TextBox 3"/>
          <p:cNvSpPr txBox="1"/>
          <p:nvPr/>
        </p:nvSpPr>
        <p:spPr>
          <a:xfrm>
            <a:off x="11658600" y="6477000"/>
            <a:ext cx="457200" cy="369332"/>
          </a:xfrm>
          <a:prstGeom prst="rect">
            <a:avLst/>
          </a:prstGeom>
          <a:noFill/>
        </p:spPr>
        <p:txBody>
          <a:bodyPr wrap="square" rtlCol="0">
            <a:spAutoFit/>
          </a:bodyPr>
          <a:lstStyle/>
          <a:p>
            <a:r>
              <a:rPr lang="en-GB" b="1"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032ACB-A0C7-B9F0-FE7F-9AE3692B4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33400"/>
            <a:ext cx="10820400" cy="571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046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9525000" cy="829508"/>
          </a:xfrm>
        </p:spPr>
        <p:txBody>
          <a:bodyPr/>
          <a:lstStyle/>
          <a:p>
            <a:pPr algn="l"/>
            <a:r>
              <a:rPr lang="en-GB" sz="3600"/>
              <a:t>         </a:t>
            </a:r>
            <a:r>
              <a:rPr lang="en-GB" sz="4400"/>
              <a:t>IMAGE CAPTURING MODULE</a:t>
            </a:r>
            <a:endParaRPr lang="en-GB" sz="4400" dirty="0"/>
          </a:p>
        </p:txBody>
      </p:sp>
      <p:sp>
        <p:nvSpPr>
          <p:cNvPr id="3" name="Text Placeholder 2"/>
          <p:cNvSpPr>
            <a:spLocks noGrp="1"/>
          </p:cNvSpPr>
          <p:nvPr>
            <p:ph type="body" idx="1"/>
          </p:nvPr>
        </p:nvSpPr>
        <p:spPr>
          <a:xfrm>
            <a:off x="762000" y="1371600"/>
            <a:ext cx="10728324" cy="5574603"/>
          </a:xfrm>
        </p:spPr>
        <p:txBody>
          <a:bodyPr/>
          <a:lstStyle/>
          <a:p>
            <a:pPr algn="just">
              <a:lnSpc>
                <a:spcPct val="150000"/>
              </a:lnSpc>
            </a:pPr>
            <a:r>
              <a:rPr lang="en-GB" dirty="0"/>
              <a:t>The image capturing module uses a CNN to extract features from images and an LSTM-based model to generate descriptive captions. Attention mechanisms and context details enhance the accuracy and richness of these captions.</a:t>
            </a:r>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Feature Extraction</a:t>
            </a:r>
            <a:r>
              <a:rPr lang="en-GB" dirty="0">
                <a:latin typeface="Times New Roman" panose="02020603050405020304" pitchFamily="18" charset="0"/>
                <a:cs typeface="Times New Roman" panose="02020603050405020304" pitchFamily="18" charset="0"/>
              </a:rPr>
              <a:t>:</a:t>
            </a:r>
          </a:p>
          <a:p>
            <a:pPr lvl="1" algn="just">
              <a:lnSpc>
                <a:spcPct val="150000"/>
              </a:lnSpc>
            </a:pPr>
            <a:r>
              <a:rPr lang="en-GB" sz="2000" dirty="0">
                <a:latin typeface="Times New Roman" panose="02020603050405020304" pitchFamily="18" charset="0"/>
                <a:cs typeface="Times New Roman" panose="02020603050405020304" pitchFamily="18" charset="0"/>
              </a:rPr>
              <a:t>Input images are processed through a Convolutional Neural Network (CNN) to extract high-level features.</a:t>
            </a:r>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Caption Generation</a:t>
            </a:r>
            <a:r>
              <a:rPr lang="en-GB" dirty="0">
                <a:latin typeface="Times New Roman" panose="02020603050405020304" pitchFamily="18" charset="0"/>
                <a:cs typeface="Times New Roman" panose="02020603050405020304" pitchFamily="18" charset="0"/>
              </a:rPr>
              <a:t>:</a:t>
            </a:r>
          </a:p>
          <a:p>
            <a:pPr lvl="1" algn="just">
              <a:lnSpc>
                <a:spcPct val="150000"/>
              </a:lnSpc>
            </a:pPr>
            <a:r>
              <a:rPr lang="en-GB" sz="2000" dirty="0">
                <a:latin typeface="Times New Roman" panose="02020603050405020304" pitchFamily="18" charset="0"/>
                <a:cs typeface="Times New Roman" panose="02020603050405020304" pitchFamily="18" charset="0"/>
              </a:rPr>
              <a:t>Extracted features are fed into an LSTM-based model to generate descriptive captions.</a:t>
            </a:r>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Enhancing with Attention</a:t>
            </a:r>
            <a:r>
              <a:rPr lang="en-GB" dirty="0">
                <a:latin typeface="Times New Roman" panose="02020603050405020304" pitchFamily="18" charset="0"/>
                <a:cs typeface="Times New Roman" panose="02020603050405020304" pitchFamily="18" charset="0"/>
              </a:rPr>
              <a:t>:</a:t>
            </a:r>
          </a:p>
          <a:p>
            <a:pPr lvl="1" algn="just">
              <a:lnSpc>
                <a:spcPct val="150000"/>
              </a:lnSpc>
            </a:pPr>
            <a:r>
              <a:rPr lang="en-GB" sz="2000" dirty="0">
                <a:latin typeface="Times New Roman" panose="02020603050405020304" pitchFamily="18" charset="0"/>
                <a:cs typeface="Times New Roman" panose="02020603050405020304" pitchFamily="18" charset="0"/>
              </a:rPr>
              <a:t>Attention mechanisms focus on specific image parts during caption generation.</a:t>
            </a:r>
          </a:p>
          <a:p>
            <a:pPr algn="just">
              <a:lnSpc>
                <a:spcPct val="150000"/>
              </a:lnSpc>
            </a:pPr>
            <a:endParaRPr lang="en-GB" dirty="0"/>
          </a:p>
          <a:p>
            <a:pPr algn="just">
              <a:lnSpc>
                <a:spcPct val="150000"/>
              </a:lnSpc>
            </a:pPr>
            <a:endParaRPr lang="en-GB" sz="2150" dirty="0"/>
          </a:p>
        </p:txBody>
      </p:sp>
      <p:sp>
        <p:nvSpPr>
          <p:cNvPr id="4" name="TextBox 3"/>
          <p:cNvSpPr txBox="1"/>
          <p:nvPr/>
        </p:nvSpPr>
        <p:spPr>
          <a:xfrm>
            <a:off x="11582400" y="6477000"/>
            <a:ext cx="533400" cy="369332"/>
          </a:xfrm>
          <a:prstGeom prst="rect">
            <a:avLst/>
          </a:prstGeom>
          <a:noFill/>
        </p:spPr>
        <p:txBody>
          <a:bodyPr wrap="square" rtlCol="0">
            <a:spAutoFit/>
          </a:bodyPr>
          <a:lstStyle/>
          <a:p>
            <a:r>
              <a:rPr lang="en-GB" b="1" dirty="0"/>
              <a:t>11</a:t>
            </a:r>
          </a:p>
        </p:txBody>
      </p:sp>
    </p:spTree>
    <p:extLst>
      <p:ext uri="{BB962C8B-B14F-4D97-AF65-F5344CB8AC3E}">
        <p14:creationId xmlns:p14="http://schemas.microsoft.com/office/powerpoint/2010/main" val="45158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10698161" cy="723900"/>
          </a:xfrm>
        </p:spPr>
        <p:txBody>
          <a:bodyPr/>
          <a:lstStyle/>
          <a:p>
            <a:r>
              <a:rPr lang="en-GB" dirty="0"/>
              <a:t>TEXTUAL  ANNOTATION MODULE </a:t>
            </a:r>
          </a:p>
        </p:txBody>
      </p:sp>
      <p:sp>
        <p:nvSpPr>
          <p:cNvPr id="3" name="Text Placeholder 2"/>
          <p:cNvSpPr>
            <a:spLocks noGrp="1"/>
          </p:cNvSpPr>
          <p:nvPr>
            <p:ph type="body" idx="1"/>
          </p:nvPr>
        </p:nvSpPr>
        <p:spPr>
          <a:xfrm>
            <a:off x="685800" y="1447800"/>
            <a:ext cx="10774361" cy="10464403"/>
          </a:xfrm>
        </p:spPr>
        <p:txBody>
          <a:bodyPr/>
          <a:lstStyle/>
          <a:p>
            <a:pPr algn="just">
              <a:lnSpc>
                <a:spcPct val="150000"/>
              </a:lnSpc>
            </a:pPr>
            <a:r>
              <a:rPr lang="en-GB" dirty="0"/>
              <a:t> The textual annotation process for images involves several sophisticated steps to generate descriptive captions, leveraging both Convolutional Neural Networks (CNNs) and Recurrent Neural Networks (RNNs) with attention mechanisms to improve accuracy.  </a:t>
            </a:r>
          </a:p>
          <a:p>
            <a:pPr algn="just">
              <a:lnSpc>
                <a:spcPct val="150000"/>
              </a:lnSpc>
            </a:pPr>
            <a:endParaRPr lang="en-GB" dirty="0"/>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Feature Extraction with CNN</a:t>
            </a:r>
            <a:r>
              <a:rPr lang="en-GB"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An input image is passed through layers of a CNN.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CNN processes the image through multiple convolutional and pooling layers.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High-level feature representations are extracted and used in the next stage.</a:t>
            </a:r>
          </a:p>
          <a:p>
            <a:pPr algn="just"/>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gn="just">
              <a:lnSpc>
                <a:spcPct val="150000"/>
              </a:lnSpc>
            </a:pPr>
            <a:endParaRPr lang="en-GB" dirty="0"/>
          </a:p>
          <a:p>
            <a:pPr>
              <a:lnSpc>
                <a:spcPct val="150000"/>
              </a:lnSpc>
            </a:pPr>
            <a:endParaRPr lang="en-GB" dirty="0"/>
          </a:p>
          <a:p>
            <a:pPr marL="342900" indent="-342900">
              <a:lnSpc>
                <a:spcPct val="150000"/>
              </a:lnSpc>
              <a:buFont typeface="Wingdings" panose="05000000000000000000" pitchFamily="2" charset="2"/>
              <a:buChar char="Ø"/>
            </a:pPr>
            <a:endParaRPr lang="en-GB" dirty="0"/>
          </a:p>
          <a:p>
            <a:pPr marL="342900" indent="-342900">
              <a:buFont typeface="Wingdings" panose="05000000000000000000" pitchFamily="2" charset="2"/>
              <a:buChar char="Ø"/>
            </a:pPr>
            <a:endParaRPr lang="en-GB" dirty="0"/>
          </a:p>
          <a:p>
            <a:endParaRPr lang="en-GB" dirty="0"/>
          </a:p>
        </p:txBody>
      </p:sp>
      <p:sp>
        <p:nvSpPr>
          <p:cNvPr id="4" name="TextBox 3"/>
          <p:cNvSpPr txBox="1"/>
          <p:nvPr/>
        </p:nvSpPr>
        <p:spPr>
          <a:xfrm>
            <a:off x="11658600" y="6400800"/>
            <a:ext cx="533400" cy="369332"/>
          </a:xfrm>
          <a:prstGeom prst="rect">
            <a:avLst/>
          </a:prstGeom>
          <a:noFill/>
        </p:spPr>
        <p:txBody>
          <a:bodyPr wrap="square" rtlCol="0">
            <a:spAutoFit/>
          </a:bodyPr>
          <a:lstStyle/>
          <a:p>
            <a:pPr algn="just"/>
            <a:r>
              <a:rPr lang="en-GB" b="1" dirty="0"/>
              <a:t>12</a:t>
            </a:r>
          </a:p>
        </p:txBody>
      </p:sp>
    </p:spTree>
    <p:extLst>
      <p:ext uri="{BB962C8B-B14F-4D97-AF65-F5344CB8AC3E}">
        <p14:creationId xmlns:p14="http://schemas.microsoft.com/office/powerpoint/2010/main" val="188079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62000" y="1143000"/>
            <a:ext cx="10728324" cy="4616648"/>
          </a:xfrm>
        </p:spPr>
        <p:txBody>
          <a:bodyPr/>
          <a:lstStyle/>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Captioning with LSTM</a:t>
            </a:r>
            <a:r>
              <a:rPr lang="en-GB"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extracted features are provided to an LSTM-based captioning model.</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LSTM processes these features sequentially to generate a sentence that describes the image.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generated sentence is the output caption, aiming to be both accurate and descriptive.</a:t>
            </a:r>
          </a:p>
          <a:p>
            <a:pPr marL="342900" indent="-342900" algn="just">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Enhancing with Attention and Context</a:t>
            </a:r>
            <a:r>
              <a:rPr lang="en-GB"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Attention mechanisms focus on different image parts during caption generation.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dynamic focusing highlights important image aspects, improving caption quality.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Contextual details about objects, actions, and the scene enrich the captions, making them more informative and accurate.</a:t>
            </a:r>
          </a:p>
          <a:p>
            <a:pPr lvl="1" algn="just">
              <a:lnSpc>
                <a:spcPct val="150000"/>
              </a:lnSpc>
            </a:pPr>
            <a:endParaRPr lang="en-GB"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582400" y="6324600"/>
            <a:ext cx="457200" cy="381000"/>
          </a:xfrm>
          <a:prstGeom prst="rect">
            <a:avLst/>
          </a:prstGeom>
          <a:noFill/>
        </p:spPr>
        <p:txBody>
          <a:bodyPr wrap="square" rtlCol="0">
            <a:spAutoFit/>
          </a:bodyPr>
          <a:lstStyle/>
          <a:p>
            <a:r>
              <a:rPr lang="en-GB" b="1" dirty="0"/>
              <a:t>13</a:t>
            </a:r>
          </a:p>
        </p:txBody>
      </p:sp>
    </p:spTree>
    <p:extLst>
      <p:ext uri="{BB962C8B-B14F-4D97-AF65-F5344CB8AC3E}">
        <p14:creationId xmlns:p14="http://schemas.microsoft.com/office/powerpoint/2010/main" val="115649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74B8B9-2E09-4BD5-4989-5D72CE1F5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33400"/>
            <a:ext cx="10820400" cy="5715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98776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9859960" cy="762000"/>
          </a:xfrm>
        </p:spPr>
        <p:txBody>
          <a:bodyPr/>
          <a:lstStyle/>
          <a:p>
            <a:r>
              <a:rPr lang="en-GB" dirty="0"/>
              <a:t>VERBAL NARRATION MODULE  </a:t>
            </a:r>
          </a:p>
        </p:txBody>
      </p:sp>
      <p:sp>
        <p:nvSpPr>
          <p:cNvPr id="3" name="Text Placeholder 2"/>
          <p:cNvSpPr>
            <a:spLocks noGrp="1"/>
          </p:cNvSpPr>
          <p:nvPr>
            <p:ph type="body" idx="1"/>
          </p:nvPr>
        </p:nvSpPr>
        <p:spPr>
          <a:xfrm>
            <a:off x="762000" y="1600200"/>
            <a:ext cx="10728324" cy="1735217"/>
          </a:xfrm>
        </p:spPr>
        <p:txBody>
          <a:bodyPr/>
          <a:lstStyle/>
          <a:p>
            <a:pPr algn="just">
              <a:lnSpc>
                <a:spcPct val="150000"/>
              </a:lnSpc>
            </a:pPr>
            <a:endParaRPr lang="en-GB" dirty="0"/>
          </a:p>
          <a:p>
            <a:pPr lvl="1"/>
            <a:endParaRPr lang="en-GB" dirty="0"/>
          </a:p>
          <a:p>
            <a:endParaRPr lang="en-GB" dirty="0"/>
          </a:p>
          <a:p>
            <a:pPr marL="342900" indent="-342900">
              <a:buFont typeface="Wingdings" panose="05000000000000000000" pitchFamily="2" charset="2"/>
              <a:buChar char="Ø"/>
            </a:pPr>
            <a:endParaRPr lang="en-GB" dirty="0"/>
          </a:p>
        </p:txBody>
      </p:sp>
      <p:sp>
        <p:nvSpPr>
          <p:cNvPr id="4" name="Rectangle 3"/>
          <p:cNvSpPr/>
          <p:nvPr/>
        </p:nvSpPr>
        <p:spPr>
          <a:xfrm>
            <a:off x="677862" y="1600200"/>
            <a:ext cx="10896600" cy="4247317"/>
          </a:xfrm>
          <a:prstGeom prst="rect">
            <a:avLst/>
          </a:prstGeom>
        </p:spPr>
        <p:txBody>
          <a:bodyPr wrap="square">
            <a:spAutoFit/>
          </a:bodyPr>
          <a:lstStyle/>
          <a:p>
            <a:pPr algn="just">
              <a:lnSpc>
                <a:spcPct val="150000"/>
              </a:lnSpc>
            </a:pPr>
            <a:r>
              <a:rPr lang="en-GB" sz="2000" dirty="0">
                <a:solidFill>
                  <a:srgbClr val="0D0D0D"/>
                </a:solidFill>
                <a:latin typeface="Times New Roman" panose="02020603050405020304" pitchFamily="18" charset="0"/>
                <a:cs typeface="Times New Roman" panose="02020603050405020304" pitchFamily="18" charset="0"/>
              </a:rPr>
              <a:t>The verbal narration module is designed to enhance accessibility for visually impaired users by converting generated captions into natural-sounding audio. This process utilizes a text-to-speech (TTS) engine.</a:t>
            </a:r>
          </a:p>
          <a:p>
            <a:pPr algn="just">
              <a:lnSpc>
                <a:spcPct val="150000"/>
              </a:lnSpc>
            </a:pPr>
            <a:endParaRPr lang="en-GB" sz="2000" dirty="0">
              <a:solidFill>
                <a:srgbClr val="0D0D0D"/>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000" b="1" dirty="0">
                <a:solidFill>
                  <a:srgbClr val="0D0D0D"/>
                </a:solidFill>
                <a:latin typeface="Times New Roman" panose="02020603050405020304" pitchFamily="18" charset="0"/>
                <a:cs typeface="Times New Roman" panose="02020603050405020304" pitchFamily="18" charset="0"/>
              </a:rPr>
              <a:t>Generate Audio</a:t>
            </a:r>
            <a:r>
              <a:rPr lang="en-GB" sz="2000" dirty="0">
                <a:solidFill>
                  <a:srgbClr val="0D0D0D"/>
                </a:solidFill>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The module receives a caption and triggers the TTS engine to convert the text into audio.</a:t>
            </a:r>
          </a:p>
          <a:p>
            <a:pPr marL="800100" lvl="1" indent="-342900" algn="just">
              <a:lnSpc>
                <a:spcPct val="150000"/>
              </a:lnSpc>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The TTS engine synthesizes the text into natural-sounding speech.</a:t>
            </a:r>
          </a:p>
          <a:p>
            <a:pPr marL="800100" lvl="1" indent="-342900" algn="just">
              <a:lnSpc>
                <a:spcPct val="150000"/>
              </a:lnSpc>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Users can customize voice characteristics such as pitch and speed to match their preferences, ensuring a more personalized listening experience.</a:t>
            </a:r>
          </a:p>
        </p:txBody>
      </p:sp>
      <p:sp>
        <p:nvSpPr>
          <p:cNvPr id="5" name="TextBox 4"/>
          <p:cNvSpPr txBox="1"/>
          <p:nvPr/>
        </p:nvSpPr>
        <p:spPr>
          <a:xfrm>
            <a:off x="11490324" y="6248400"/>
            <a:ext cx="685800" cy="369332"/>
          </a:xfrm>
          <a:prstGeom prst="rect">
            <a:avLst/>
          </a:prstGeom>
          <a:noFill/>
        </p:spPr>
        <p:txBody>
          <a:bodyPr wrap="square" rtlCol="0">
            <a:spAutoFit/>
          </a:bodyPr>
          <a:lstStyle/>
          <a:p>
            <a:r>
              <a:rPr lang="en-GB" b="1" dirty="0"/>
              <a:t>14</a:t>
            </a:r>
          </a:p>
        </p:txBody>
      </p:sp>
    </p:spTree>
    <p:extLst>
      <p:ext uri="{BB962C8B-B14F-4D97-AF65-F5344CB8AC3E}">
        <p14:creationId xmlns:p14="http://schemas.microsoft.com/office/powerpoint/2010/main" val="95410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143000"/>
            <a:ext cx="10728324" cy="4924425"/>
          </a:xfrm>
        </p:spPr>
        <p:txBody>
          <a:bodyPr/>
          <a:lstStyle/>
          <a:p>
            <a:pPr marL="800100" lvl="1" indent="-342900" algn="just">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Optimization for Speed and Quality</a:t>
            </a:r>
            <a:r>
              <a:rPr lang="en-GB" sz="2000" dirty="0">
                <a:latin typeface="Times New Roman" panose="02020603050405020304" pitchFamily="18" charset="0"/>
                <a:cs typeface="Times New Roman" panose="02020603050405020304" pitchFamily="18" charset="0"/>
              </a:rPr>
              <a:t>:</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Efficient algorithms for quick audio generation.</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Resource caching speeds up conversion process.</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Optimizations ensure fast, high-quality audio synthesis.</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Provides seamless user experience.</a:t>
            </a:r>
          </a:p>
          <a:p>
            <a:pPr marL="800100" lvl="1" indent="-342900" algn="just">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Voice Command:</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Voice command support enables hands-free audio playback control.</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Enhances accessibility by allowing users to navigate audio content with their voice.</a:t>
            </a:r>
          </a:p>
          <a:p>
            <a:pPr marL="1257300" lvl="2"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Makes the system more intuitive and user-friendly.</a:t>
            </a:r>
          </a:p>
          <a:p>
            <a:pPr lvl="1" algn="just">
              <a:lnSpc>
                <a:spcPct val="150000"/>
              </a:lnSpc>
            </a:pPr>
            <a:endParaRPr lang="en-GB" sz="2000" dirty="0">
              <a:latin typeface="Times New Roman" panose="02020603050405020304" pitchFamily="18" charset="0"/>
              <a:cs typeface="Times New Roman" panose="02020603050405020304" pitchFamily="18" charset="0"/>
            </a:endParaRPr>
          </a:p>
          <a:p>
            <a:endParaRPr lang="en-GB" dirty="0"/>
          </a:p>
        </p:txBody>
      </p:sp>
      <p:sp>
        <p:nvSpPr>
          <p:cNvPr id="2" name="TextBox 1"/>
          <p:cNvSpPr txBox="1"/>
          <p:nvPr/>
        </p:nvSpPr>
        <p:spPr>
          <a:xfrm>
            <a:off x="11566524" y="6400800"/>
            <a:ext cx="473076" cy="381000"/>
          </a:xfrm>
          <a:prstGeom prst="rect">
            <a:avLst/>
          </a:prstGeom>
          <a:noFill/>
        </p:spPr>
        <p:txBody>
          <a:bodyPr wrap="square" rtlCol="0">
            <a:spAutoFit/>
          </a:bodyPr>
          <a:lstStyle/>
          <a:p>
            <a:r>
              <a:rPr lang="en-GB" b="1" dirty="0"/>
              <a:t>15</a:t>
            </a:r>
          </a:p>
        </p:txBody>
      </p:sp>
    </p:spTree>
    <p:extLst>
      <p:ext uri="{BB962C8B-B14F-4D97-AF65-F5344CB8AC3E}">
        <p14:creationId xmlns:p14="http://schemas.microsoft.com/office/powerpoint/2010/main" val="221544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1BFCDA-690F-6B52-3A88-AED97C9EE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33400"/>
            <a:ext cx="10820400" cy="571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265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10515600" cy="700192"/>
          </a:xfrm>
        </p:spPr>
        <p:txBody>
          <a:bodyPr/>
          <a:lstStyle/>
          <a:p>
            <a:r>
              <a:rPr lang="en-GB" dirty="0"/>
              <a:t>                       ADVANTAGES </a:t>
            </a:r>
          </a:p>
        </p:txBody>
      </p:sp>
      <p:sp>
        <p:nvSpPr>
          <p:cNvPr id="3" name="Text Placeholder 2"/>
          <p:cNvSpPr>
            <a:spLocks noGrp="1"/>
          </p:cNvSpPr>
          <p:nvPr>
            <p:ph type="body" idx="1"/>
          </p:nvPr>
        </p:nvSpPr>
        <p:spPr>
          <a:xfrm>
            <a:off x="1676400" y="1600200"/>
            <a:ext cx="10728324" cy="6617196"/>
          </a:xfrm>
        </p:spPr>
        <p:txBody>
          <a:bodyPr/>
          <a:lstStyle/>
          <a:p>
            <a:pPr marL="342900" indent="-342900" algn="just">
              <a:lnSpc>
                <a:spcPct val="250000"/>
              </a:lnSpc>
              <a:buFont typeface="Wingdings" panose="05000000000000000000" pitchFamily="2" charset="2"/>
              <a:buChar char="Ø"/>
            </a:pPr>
            <a:r>
              <a:rPr lang="en-GB" dirty="0"/>
              <a:t>Assists visually impaired in various tasks.</a:t>
            </a:r>
          </a:p>
          <a:p>
            <a:pPr marL="342900" indent="-342900" algn="just">
              <a:lnSpc>
                <a:spcPct val="250000"/>
              </a:lnSpc>
              <a:buFont typeface="Wingdings" panose="05000000000000000000" pitchFamily="2" charset="2"/>
              <a:buChar char="Ø"/>
            </a:pPr>
            <a:r>
              <a:rPr lang="en-GB" dirty="0"/>
              <a:t>Empowers independence, reducing assistance dependence.</a:t>
            </a:r>
          </a:p>
          <a:p>
            <a:pPr marL="342900" indent="-342900" algn="just">
              <a:lnSpc>
                <a:spcPct val="250000"/>
              </a:lnSpc>
              <a:buFont typeface="Wingdings" panose="05000000000000000000" pitchFamily="2" charset="2"/>
              <a:buChar char="Ø"/>
            </a:pPr>
            <a:r>
              <a:rPr lang="en-GB" dirty="0"/>
              <a:t>Navigation aid with audio-based directions.</a:t>
            </a:r>
          </a:p>
          <a:p>
            <a:pPr marL="342900" indent="-342900" algn="just">
              <a:lnSpc>
                <a:spcPct val="250000"/>
              </a:lnSpc>
              <a:buFont typeface="Wingdings" panose="05000000000000000000" pitchFamily="2" charset="2"/>
              <a:buChar char="Ø"/>
            </a:pPr>
            <a:r>
              <a:rPr lang="en-GB" dirty="0"/>
              <a:t>Real-time object detection for safety.</a:t>
            </a:r>
          </a:p>
          <a:p>
            <a:pPr marL="342900" indent="-342900" algn="just">
              <a:lnSpc>
                <a:spcPct val="250000"/>
              </a:lnSpc>
              <a:buFont typeface="Wingdings" panose="05000000000000000000" pitchFamily="2" charset="2"/>
              <a:buChar char="Ø"/>
            </a:pPr>
            <a:r>
              <a:rPr lang="en-GB" dirty="0"/>
              <a:t>Virtual assistant for reminders, scheduling, info</a:t>
            </a:r>
          </a:p>
          <a:p>
            <a:pPr algn="just">
              <a:lnSpc>
                <a:spcPct val="250000"/>
              </a:lnSpc>
            </a:pPr>
            <a:endParaRPr lang="en-GB" dirty="0"/>
          </a:p>
          <a:p>
            <a:pPr algn="just">
              <a:lnSpc>
                <a:spcPct val="150000"/>
              </a:lnSpc>
            </a:pPr>
            <a:endParaRPr lang="en-GB" dirty="0"/>
          </a:p>
          <a:p>
            <a:endParaRPr lang="en-GB" dirty="0"/>
          </a:p>
          <a:p>
            <a:pPr marL="342900" indent="-342900">
              <a:buFont typeface="Wingdings" panose="05000000000000000000" pitchFamily="2" charset="2"/>
              <a:buChar char="Ø"/>
            </a:pPr>
            <a:endParaRPr lang="en-GB" dirty="0"/>
          </a:p>
          <a:p>
            <a:pPr marL="342900" indent="-342900">
              <a:buFont typeface="Wingdings" panose="05000000000000000000" pitchFamily="2" charset="2"/>
              <a:buChar char="Ø"/>
            </a:pPr>
            <a:endParaRPr lang="en-GB" dirty="0"/>
          </a:p>
          <a:p>
            <a:endParaRPr lang="en-GB" dirty="0"/>
          </a:p>
          <a:p>
            <a:endParaRPr lang="en-GB" dirty="0"/>
          </a:p>
        </p:txBody>
      </p:sp>
      <p:sp>
        <p:nvSpPr>
          <p:cNvPr id="4" name="TextBox 3"/>
          <p:cNvSpPr txBox="1"/>
          <p:nvPr/>
        </p:nvSpPr>
        <p:spPr>
          <a:xfrm>
            <a:off x="11582400" y="6248400"/>
            <a:ext cx="457200" cy="381000"/>
          </a:xfrm>
          <a:prstGeom prst="rect">
            <a:avLst/>
          </a:prstGeom>
          <a:noFill/>
        </p:spPr>
        <p:txBody>
          <a:bodyPr wrap="square" rtlCol="0">
            <a:spAutoFit/>
          </a:bodyPr>
          <a:lstStyle/>
          <a:p>
            <a:r>
              <a:rPr lang="en-GB" b="1" dirty="0"/>
              <a:t>16</a:t>
            </a:r>
          </a:p>
        </p:txBody>
      </p:sp>
    </p:spTree>
    <p:extLst>
      <p:ext uri="{BB962C8B-B14F-4D97-AF65-F5344CB8AC3E}">
        <p14:creationId xmlns:p14="http://schemas.microsoft.com/office/powerpoint/2010/main" val="62328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10380980" cy="3860031"/>
          </a:xfrm>
          <a:prstGeom prst="rect">
            <a:avLst/>
          </a:prstGeom>
        </p:spPr>
        <p:txBody>
          <a:bodyPr vert="horz" wrap="square" lIns="0" tIns="373380" rIns="0" bIns="0" rtlCol="0">
            <a:spAutoFit/>
          </a:bodyPr>
          <a:lstStyle/>
          <a:p>
            <a:pPr marR="191770" algn="ctr">
              <a:lnSpc>
                <a:spcPct val="100000"/>
              </a:lnSpc>
              <a:spcBef>
                <a:spcPts val="2940"/>
              </a:spcBef>
            </a:pPr>
            <a:r>
              <a:rPr spc="-40" dirty="0"/>
              <a:t>OBJECTIVE</a:t>
            </a:r>
          </a:p>
          <a:p>
            <a:pPr marL="12700" marR="5080" algn="just">
              <a:lnSpc>
                <a:spcPct val="150000"/>
              </a:lnSpc>
              <a:spcBef>
                <a:spcPts val="75"/>
              </a:spcBef>
            </a:pPr>
            <a:r>
              <a:rPr lang="en-GB" sz="3000" b="0" spc="-10" dirty="0"/>
              <a:t>T</a:t>
            </a:r>
            <a:r>
              <a:rPr sz="3000" b="0" spc="-10" dirty="0"/>
              <a:t>o</a:t>
            </a:r>
            <a:r>
              <a:rPr sz="3000" b="0" spc="-5" dirty="0"/>
              <a:t> </a:t>
            </a:r>
            <a:r>
              <a:rPr sz="3000" b="0" dirty="0"/>
              <a:t>create </a:t>
            </a:r>
            <a:r>
              <a:rPr sz="3000" b="0" spc="10" dirty="0"/>
              <a:t>an </a:t>
            </a:r>
            <a:r>
              <a:rPr sz="3000" b="0" spc="-5" dirty="0"/>
              <a:t>advanced</a:t>
            </a:r>
            <a:r>
              <a:rPr sz="3000" b="0" dirty="0"/>
              <a:t> </a:t>
            </a:r>
            <a:r>
              <a:rPr sz="3000" b="0" spc="-35" dirty="0"/>
              <a:t>image</a:t>
            </a:r>
            <a:r>
              <a:rPr sz="3000" b="0" spc="430" dirty="0"/>
              <a:t> </a:t>
            </a:r>
            <a:r>
              <a:rPr sz="3000" b="0" spc="10" dirty="0"/>
              <a:t>captioning </a:t>
            </a:r>
            <a:r>
              <a:rPr sz="3000" b="0" spc="-5" dirty="0"/>
              <a:t>system </a:t>
            </a:r>
            <a:r>
              <a:rPr sz="3000" b="0" spc="5" dirty="0"/>
              <a:t>that </a:t>
            </a:r>
            <a:r>
              <a:rPr sz="3000" b="0" spc="-5" dirty="0"/>
              <a:t>generates </a:t>
            </a:r>
            <a:r>
              <a:rPr sz="3000" b="0" dirty="0"/>
              <a:t>precise </a:t>
            </a:r>
            <a:r>
              <a:rPr sz="3000" b="0" spc="5" dirty="0"/>
              <a:t>descriptions </a:t>
            </a:r>
            <a:r>
              <a:rPr sz="3000" b="0" spc="-484" dirty="0"/>
              <a:t> </a:t>
            </a:r>
            <a:r>
              <a:rPr sz="3000" b="0" spc="-5" dirty="0"/>
              <a:t>for </a:t>
            </a:r>
            <a:r>
              <a:rPr sz="3000" b="0" spc="-20" dirty="0"/>
              <a:t>images, </a:t>
            </a:r>
            <a:r>
              <a:rPr sz="3000" b="0" spc="-5" dirty="0"/>
              <a:t>with </a:t>
            </a:r>
            <a:r>
              <a:rPr sz="3000" b="0" spc="10" dirty="0"/>
              <a:t>a </a:t>
            </a:r>
            <a:r>
              <a:rPr sz="3000" b="0" spc="-5" dirty="0"/>
              <a:t>seamless </a:t>
            </a:r>
            <a:r>
              <a:rPr sz="3000" b="0" spc="-10" dirty="0"/>
              <a:t>conversion to audio, </a:t>
            </a:r>
            <a:r>
              <a:rPr sz="3000" b="0" dirty="0"/>
              <a:t>promoting </a:t>
            </a:r>
            <a:r>
              <a:rPr sz="3000" b="0" spc="-10" dirty="0"/>
              <a:t>inclusivity </a:t>
            </a:r>
            <a:r>
              <a:rPr sz="3000" b="0" spc="30" dirty="0"/>
              <a:t>by </a:t>
            </a:r>
            <a:r>
              <a:rPr sz="3000" b="0" spc="-10" dirty="0"/>
              <a:t>enabling </a:t>
            </a:r>
            <a:r>
              <a:rPr sz="3000" b="0" spc="5" dirty="0"/>
              <a:t>visually </a:t>
            </a:r>
            <a:r>
              <a:rPr sz="3000" b="0" spc="-15" dirty="0"/>
              <a:t>impaired </a:t>
            </a:r>
            <a:r>
              <a:rPr sz="3000" b="0" spc="-10" dirty="0"/>
              <a:t> </a:t>
            </a:r>
            <a:r>
              <a:rPr sz="3000" b="0" dirty="0"/>
              <a:t>individuals</a:t>
            </a:r>
            <a:r>
              <a:rPr sz="3000" b="0" spc="-75" dirty="0"/>
              <a:t> </a:t>
            </a:r>
            <a:r>
              <a:rPr sz="3000" b="0" spc="25" dirty="0"/>
              <a:t>to</a:t>
            </a:r>
            <a:r>
              <a:rPr sz="3000" b="0" spc="-90" dirty="0"/>
              <a:t> </a:t>
            </a:r>
            <a:r>
              <a:rPr sz="3000" b="0" dirty="0"/>
              <a:t>access</a:t>
            </a:r>
            <a:r>
              <a:rPr sz="3000" b="0" spc="-10" dirty="0"/>
              <a:t> </a:t>
            </a:r>
            <a:r>
              <a:rPr sz="3000" b="0" spc="20" dirty="0"/>
              <a:t>and</a:t>
            </a:r>
            <a:r>
              <a:rPr sz="3000" b="0" spc="-85" dirty="0"/>
              <a:t> </a:t>
            </a:r>
            <a:r>
              <a:rPr sz="3000" b="0" spc="15" dirty="0"/>
              <a:t>comprehend</a:t>
            </a:r>
            <a:r>
              <a:rPr sz="3000" b="0" spc="-150" dirty="0"/>
              <a:t> </a:t>
            </a:r>
            <a:r>
              <a:rPr sz="3000" b="0" spc="-20" dirty="0"/>
              <a:t>visual</a:t>
            </a:r>
            <a:r>
              <a:rPr sz="3000" b="0" spc="-10" dirty="0"/>
              <a:t> </a:t>
            </a:r>
            <a:r>
              <a:rPr sz="3000" b="0" spc="25" dirty="0"/>
              <a:t>content</a:t>
            </a:r>
            <a:r>
              <a:rPr sz="3000" b="0" spc="-155" dirty="0"/>
              <a:t> </a:t>
            </a:r>
            <a:r>
              <a:rPr sz="3000" b="0" spc="-30" dirty="0"/>
              <a:t>effectively.</a:t>
            </a:r>
            <a:endParaRPr sz="3000" dirty="0"/>
          </a:p>
        </p:txBody>
      </p:sp>
      <p:sp>
        <p:nvSpPr>
          <p:cNvPr id="3" name="TextBox 2"/>
          <p:cNvSpPr txBox="1"/>
          <p:nvPr/>
        </p:nvSpPr>
        <p:spPr>
          <a:xfrm>
            <a:off x="11658600" y="6248400"/>
            <a:ext cx="381000" cy="381000"/>
          </a:xfrm>
          <a:prstGeom prst="rect">
            <a:avLst/>
          </a:prstGeom>
          <a:noFill/>
        </p:spPr>
        <p:txBody>
          <a:bodyPr wrap="square" rtlCol="0">
            <a:spAutoFit/>
          </a:bodyPr>
          <a:lstStyle/>
          <a:p>
            <a:r>
              <a:rPr lang="en-GB" b="1"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799" y="533400"/>
            <a:ext cx="6476999" cy="723900"/>
          </a:xfrm>
        </p:spPr>
        <p:txBody>
          <a:bodyPr/>
          <a:lstStyle/>
          <a:p>
            <a:r>
              <a:rPr lang="en-GB" dirty="0"/>
              <a:t>APPLICATIONS</a:t>
            </a:r>
          </a:p>
        </p:txBody>
      </p:sp>
      <p:sp>
        <p:nvSpPr>
          <p:cNvPr id="3" name="Text Placeholder 2"/>
          <p:cNvSpPr>
            <a:spLocks noGrp="1"/>
          </p:cNvSpPr>
          <p:nvPr>
            <p:ph type="body" idx="1"/>
          </p:nvPr>
        </p:nvSpPr>
        <p:spPr>
          <a:xfrm>
            <a:off x="1463676" y="1600200"/>
            <a:ext cx="10728324" cy="4830618"/>
          </a:xfrm>
        </p:spPr>
        <p:txBody>
          <a:bodyPr/>
          <a:lstStyle/>
          <a:p>
            <a:pPr marL="342900" indent="-342900" algn="just">
              <a:lnSpc>
                <a:spcPct val="200000"/>
              </a:lnSpc>
              <a:buFont typeface="Wingdings" panose="05000000000000000000" pitchFamily="2" charset="2"/>
              <a:buChar char="Ø"/>
            </a:pPr>
            <a:r>
              <a:rPr lang="en-GB" dirty="0"/>
              <a:t>Utilizes AI to identify objects through smartphone cameras.</a:t>
            </a:r>
          </a:p>
          <a:p>
            <a:pPr marL="342900" indent="-342900" algn="just">
              <a:lnSpc>
                <a:spcPct val="200000"/>
              </a:lnSpc>
              <a:buFont typeface="Wingdings" panose="05000000000000000000" pitchFamily="2" charset="2"/>
              <a:buChar char="Ø"/>
            </a:pPr>
            <a:r>
              <a:rPr lang="en-GB" dirty="0"/>
              <a:t>Enables users to understand their surroundings independently.</a:t>
            </a:r>
          </a:p>
          <a:p>
            <a:pPr marL="342900" indent="-342900" algn="just">
              <a:lnSpc>
                <a:spcPct val="200000"/>
              </a:lnSpc>
              <a:buFont typeface="Wingdings" panose="05000000000000000000" pitchFamily="2" charset="2"/>
              <a:buChar char="Ø"/>
            </a:pPr>
            <a:r>
              <a:rPr lang="en-GB" dirty="0"/>
              <a:t>Allows hands-free interaction and control of the device.</a:t>
            </a:r>
          </a:p>
          <a:p>
            <a:pPr marL="342900" indent="-342900" algn="just">
              <a:lnSpc>
                <a:spcPct val="200000"/>
              </a:lnSpc>
              <a:buFont typeface="Wingdings" panose="05000000000000000000" pitchFamily="2" charset="2"/>
              <a:buChar char="Ø"/>
            </a:pPr>
            <a:r>
              <a:rPr lang="en-GB" dirty="0"/>
              <a:t>Identifies and describes </a:t>
            </a:r>
            <a:r>
              <a:rPr lang="en-GB" dirty="0" err="1"/>
              <a:t>colors</a:t>
            </a:r>
            <a:r>
              <a:rPr lang="en-GB" dirty="0"/>
              <a:t> in the environment or on objects.</a:t>
            </a:r>
          </a:p>
          <a:p>
            <a:pPr marL="342900" indent="-342900" algn="just">
              <a:lnSpc>
                <a:spcPct val="200000"/>
              </a:lnSpc>
              <a:buFont typeface="Wingdings" panose="05000000000000000000" pitchFamily="2" charset="2"/>
              <a:buChar char="Ø"/>
            </a:pPr>
            <a:r>
              <a:rPr lang="en-GB" dirty="0"/>
              <a:t>Adaptable user interfaces with high contrast, large fonts, and tactile feedback.</a:t>
            </a:r>
          </a:p>
          <a:p>
            <a:pPr marL="342900" indent="-342900" algn="just">
              <a:lnSpc>
                <a:spcPct val="200000"/>
              </a:lnSpc>
              <a:buFont typeface="Wingdings" panose="05000000000000000000" pitchFamily="2" charset="2"/>
              <a:buChar char="Ø"/>
            </a:pPr>
            <a:r>
              <a:rPr lang="en-GB" dirty="0"/>
              <a:t>Allows users to navigate through gestures or touch-based interactions.</a:t>
            </a:r>
          </a:p>
          <a:p>
            <a:pPr marL="342900" indent="-342900" algn="just">
              <a:lnSpc>
                <a:spcPct val="200000"/>
              </a:lnSpc>
              <a:buFont typeface="Wingdings" panose="05000000000000000000" pitchFamily="2" charset="2"/>
              <a:buChar char="Ø"/>
            </a:pPr>
            <a:endParaRPr lang="en-GB" dirty="0"/>
          </a:p>
          <a:p>
            <a:pPr>
              <a:lnSpc>
                <a:spcPct val="200000"/>
              </a:lnSpc>
            </a:pPr>
            <a:endParaRPr lang="en-GB" dirty="0"/>
          </a:p>
        </p:txBody>
      </p:sp>
      <p:sp>
        <p:nvSpPr>
          <p:cNvPr id="5" name="TextBox 4"/>
          <p:cNvSpPr txBox="1"/>
          <p:nvPr/>
        </p:nvSpPr>
        <p:spPr>
          <a:xfrm>
            <a:off x="11506200" y="6172200"/>
            <a:ext cx="533400" cy="369332"/>
          </a:xfrm>
          <a:prstGeom prst="rect">
            <a:avLst/>
          </a:prstGeom>
          <a:noFill/>
        </p:spPr>
        <p:txBody>
          <a:bodyPr wrap="square" rtlCol="0">
            <a:spAutoFit/>
          </a:bodyPr>
          <a:lstStyle/>
          <a:p>
            <a:r>
              <a:rPr lang="en-GB" b="1" dirty="0"/>
              <a:t>17</a:t>
            </a:r>
          </a:p>
        </p:txBody>
      </p:sp>
    </p:spTree>
    <p:extLst>
      <p:ext uri="{BB962C8B-B14F-4D97-AF65-F5344CB8AC3E}">
        <p14:creationId xmlns:p14="http://schemas.microsoft.com/office/powerpoint/2010/main" val="41459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92518"/>
            <a:ext cx="9144000" cy="723900"/>
          </a:xfrm>
        </p:spPr>
        <p:txBody>
          <a:bodyPr/>
          <a:lstStyle/>
          <a:p>
            <a:pPr algn="ctr"/>
            <a:r>
              <a:rPr lang="en-GB" dirty="0"/>
              <a:t>CONCLUSION </a:t>
            </a:r>
          </a:p>
        </p:txBody>
      </p:sp>
      <p:sp>
        <p:nvSpPr>
          <p:cNvPr id="3" name="Text Placeholder 2"/>
          <p:cNvSpPr>
            <a:spLocks noGrp="1"/>
          </p:cNvSpPr>
          <p:nvPr>
            <p:ph type="body" idx="1"/>
          </p:nvPr>
        </p:nvSpPr>
        <p:spPr>
          <a:xfrm>
            <a:off x="762000" y="1981200"/>
            <a:ext cx="10728324" cy="2687018"/>
          </a:xfrm>
        </p:spPr>
        <p:txBody>
          <a:bodyPr/>
          <a:lstStyle/>
          <a:p>
            <a:pPr algn="just">
              <a:lnSpc>
                <a:spcPct val="150000"/>
              </a:lnSpc>
            </a:pPr>
            <a:r>
              <a:rPr lang="en-GB" dirty="0"/>
              <a:t> </a:t>
            </a:r>
            <a:r>
              <a:rPr lang="en-GB" sz="3000" dirty="0"/>
              <a:t>Deep learning advances bolster image description accuracy, aiding visually impaired users. Seamless caption-to-audio conversion enhances digital inclusivity. These innovations elevate system accuracy, promoting accessibility for visually impaired individuals</a:t>
            </a:r>
          </a:p>
        </p:txBody>
      </p:sp>
      <p:sp>
        <p:nvSpPr>
          <p:cNvPr id="4" name="TextBox 3"/>
          <p:cNvSpPr txBox="1"/>
          <p:nvPr/>
        </p:nvSpPr>
        <p:spPr>
          <a:xfrm>
            <a:off x="11490324" y="6248400"/>
            <a:ext cx="549276" cy="369332"/>
          </a:xfrm>
          <a:prstGeom prst="rect">
            <a:avLst/>
          </a:prstGeom>
          <a:noFill/>
        </p:spPr>
        <p:txBody>
          <a:bodyPr wrap="square" rtlCol="0">
            <a:spAutoFit/>
          </a:bodyPr>
          <a:lstStyle/>
          <a:p>
            <a:r>
              <a:rPr lang="en-GB" b="1" dirty="0"/>
              <a:t>18</a:t>
            </a:r>
          </a:p>
        </p:txBody>
      </p:sp>
    </p:spTree>
    <p:extLst>
      <p:ext uri="{BB962C8B-B14F-4D97-AF65-F5344CB8AC3E}">
        <p14:creationId xmlns:p14="http://schemas.microsoft.com/office/powerpoint/2010/main" val="480922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5240">
              <a:lnSpc>
                <a:spcPct val="100000"/>
              </a:lnSpc>
              <a:spcBef>
                <a:spcPts val="130"/>
              </a:spcBef>
            </a:pPr>
            <a:r>
              <a:rPr spc="70" dirty="0"/>
              <a:t>REFERENCES</a:t>
            </a:r>
          </a:p>
        </p:txBody>
      </p:sp>
      <p:sp>
        <p:nvSpPr>
          <p:cNvPr id="3" name="object 3"/>
          <p:cNvSpPr txBox="1">
            <a:spLocks noGrp="1"/>
          </p:cNvSpPr>
          <p:nvPr>
            <p:ph type="body" idx="1"/>
          </p:nvPr>
        </p:nvSpPr>
        <p:spPr>
          <a:prstGeom prst="rect">
            <a:avLst/>
          </a:prstGeom>
        </p:spPr>
        <p:txBody>
          <a:bodyPr vert="horz" wrap="square" lIns="0" tIns="163830" rIns="0" bIns="0" rtlCol="0">
            <a:spAutoFit/>
          </a:bodyPr>
          <a:lstStyle/>
          <a:p>
            <a:pPr marL="889635" indent="-457834">
              <a:lnSpc>
                <a:spcPct val="100000"/>
              </a:lnSpc>
              <a:spcBef>
                <a:spcPts val="1290"/>
              </a:spcBef>
              <a:buAutoNum type="arabicPeriod"/>
              <a:tabLst>
                <a:tab pos="890269" algn="l"/>
                <a:tab pos="890905" algn="l"/>
              </a:tabLst>
            </a:pPr>
            <a:r>
              <a:rPr spc="10" dirty="0"/>
              <a:t>J</a:t>
            </a:r>
            <a:r>
              <a:rPr spc="-15" dirty="0"/>
              <a:t> </a:t>
            </a:r>
            <a:r>
              <a:rPr spc="-10" dirty="0"/>
              <a:t>Sudhakar,Viswesh</a:t>
            </a:r>
            <a:r>
              <a:rPr spc="-75" dirty="0"/>
              <a:t> </a:t>
            </a:r>
            <a:r>
              <a:rPr spc="15" dirty="0"/>
              <a:t>V</a:t>
            </a:r>
            <a:r>
              <a:rPr spc="-85" dirty="0"/>
              <a:t> </a:t>
            </a:r>
            <a:r>
              <a:rPr spc="-20" dirty="0"/>
              <a:t>Iyer</a:t>
            </a:r>
            <a:r>
              <a:rPr spc="100" dirty="0"/>
              <a:t> </a:t>
            </a:r>
            <a:r>
              <a:rPr spc="5" dirty="0"/>
              <a:t>,</a:t>
            </a:r>
            <a:r>
              <a:rPr spc="-25" dirty="0"/>
              <a:t> </a:t>
            </a:r>
            <a:r>
              <a:rPr spc="10" dirty="0"/>
              <a:t>Sree</a:t>
            </a:r>
            <a:r>
              <a:rPr spc="-50" dirty="0"/>
              <a:t> </a:t>
            </a:r>
            <a:r>
              <a:rPr spc="15" dirty="0"/>
              <a:t>T</a:t>
            </a:r>
            <a:r>
              <a:rPr spc="-90" dirty="0"/>
              <a:t> </a:t>
            </a:r>
            <a:r>
              <a:rPr spc="5" dirty="0"/>
              <a:t>Sharmila</a:t>
            </a:r>
            <a:r>
              <a:rPr spc="-45" dirty="0"/>
              <a:t> </a:t>
            </a:r>
            <a:r>
              <a:rPr spc="30" dirty="0"/>
              <a:t>(2022)</a:t>
            </a:r>
            <a:r>
              <a:rPr spc="-200" dirty="0"/>
              <a:t> </a:t>
            </a:r>
            <a:r>
              <a:rPr spc="-45" dirty="0"/>
              <a:t>Image</a:t>
            </a:r>
            <a:r>
              <a:rPr spc="175" dirty="0"/>
              <a:t> </a:t>
            </a:r>
            <a:r>
              <a:rPr spc="15" dirty="0"/>
              <a:t>caption</a:t>
            </a:r>
            <a:r>
              <a:rPr spc="-170" dirty="0"/>
              <a:t> </a:t>
            </a:r>
            <a:r>
              <a:rPr spc="5" dirty="0"/>
              <a:t>generation</a:t>
            </a:r>
            <a:r>
              <a:rPr spc="-95" dirty="0"/>
              <a:t> </a:t>
            </a:r>
            <a:r>
              <a:rPr spc="5" dirty="0"/>
              <a:t>using</a:t>
            </a:r>
            <a:r>
              <a:rPr spc="-95" dirty="0"/>
              <a:t> </a:t>
            </a:r>
            <a:r>
              <a:rPr spc="20" dirty="0"/>
              <a:t>deep</a:t>
            </a:r>
            <a:r>
              <a:rPr spc="-90" dirty="0"/>
              <a:t> </a:t>
            </a:r>
            <a:r>
              <a:rPr spc="20" dirty="0"/>
              <a:t>neural</a:t>
            </a:r>
          </a:p>
          <a:p>
            <a:pPr marL="889635">
              <a:lnSpc>
                <a:spcPct val="100000"/>
              </a:lnSpc>
              <a:spcBef>
                <a:spcPts val="1205"/>
              </a:spcBef>
            </a:pPr>
            <a:r>
              <a:rPr spc="45" dirty="0"/>
              <a:t>n</a:t>
            </a:r>
            <a:r>
              <a:rPr spc="10" dirty="0"/>
              <a:t>e</a:t>
            </a:r>
            <a:r>
              <a:rPr spc="40" dirty="0"/>
              <a:t>t</a:t>
            </a:r>
            <a:r>
              <a:rPr spc="-20" dirty="0"/>
              <a:t>w</a:t>
            </a:r>
            <a:r>
              <a:rPr spc="45" dirty="0"/>
              <a:t>o</a:t>
            </a:r>
            <a:r>
              <a:rPr spc="10" dirty="0"/>
              <a:t>r</a:t>
            </a:r>
            <a:r>
              <a:rPr spc="-25" dirty="0"/>
              <a:t>k</a:t>
            </a:r>
            <a:r>
              <a:rPr spc="-30" dirty="0"/>
              <a:t>s</a:t>
            </a:r>
            <a:r>
              <a:rPr spc="5" dirty="0"/>
              <a:t>.</a:t>
            </a:r>
            <a:r>
              <a:rPr spc="-110" dirty="0"/>
              <a:t> </a:t>
            </a:r>
            <a:r>
              <a:rPr spc="-105" dirty="0"/>
              <a:t>v</a:t>
            </a:r>
            <a:r>
              <a:rPr spc="40" dirty="0"/>
              <a:t>ol</a:t>
            </a:r>
            <a:r>
              <a:rPr spc="5" dirty="0"/>
              <a:t>.</a:t>
            </a:r>
            <a:r>
              <a:rPr spc="-105" dirty="0"/>
              <a:t> </a:t>
            </a:r>
            <a:r>
              <a:rPr spc="50" dirty="0"/>
              <a:t>175</a:t>
            </a:r>
            <a:r>
              <a:rPr spc="5" dirty="0"/>
              <a:t>,</a:t>
            </a:r>
            <a:r>
              <a:rPr spc="-180" dirty="0"/>
              <a:t> </a:t>
            </a:r>
            <a:r>
              <a:rPr spc="50" dirty="0"/>
              <a:t>pp</a:t>
            </a:r>
            <a:r>
              <a:rPr spc="5" dirty="0"/>
              <a:t>.</a:t>
            </a:r>
            <a:r>
              <a:rPr spc="-190" dirty="0"/>
              <a:t> </a:t>
            </a:r>
            <a:r>
              <a:rPr spc="50" dirty="0"/>
              <a:t>674</a:t>
            </a:r>
            <a:r>
              <a:rPr spc="-30" dirty="0"/>
              <a:t>–</a:t>
            </a:r>
            <a:r>
              <a:rPr spc="45" dirty="0"/>
              <a:t>6</a:t>
            </a:r>
            <a:r>
              <a:rPr spc="-25" dirty="0"/>
              <a:t>8</a:t>
            </a:r>
            <a:r>
              <a:rPr spc="15" dirty="0"/>
              <a:t>5</a:t>
            </a:r>
            <a:r>
              <a:rPr lang="en-GB" spc="15" dirty="0"/>
              <a:t>.</a:t>
            </a:r>
            <a:endParaRPr spc="15" dirty="0"/>
          </a:p>
          <a:p>
            <a:pPr marL="889635" marR="165100" indent="-457834">
              <a:lnSpc>
                <a:spcPct val="150200"/>
              </a:lnSpc>
              <a:spcBef>
                <a:spcPts val="975"/>
              </a:spcBef>
              <a:buAutoNum type="arabicPeriod" startAt="2"/>
              <a:tabLst>
                <a:tab pos="890269" algn="l"/>
                <a:tab pos="890905" algn="l"/>
              </a:tabLst>
            </a:pPr>
            <a:r>
              <a:rPr spc="5" dirty="0"/>
              <a:t>Zainab</a:t>
            </a:r>
            <a:r>
              <a:rPr spc="-90" dirty="0"/>
              <a:t> </a:t>
            </a:r>
            <a:r>
              <a:rPr spc="-20" dirty="0"/>
              <a:t>Umair</a:t>
            </a:r>
            <a:r>
              <a:rPr spc="30" dirty="0"/>
              <a:t> </a:t>
            </a:r>
            <a:r>
              <a:rPr spc="-15" dirty="0"/>
              <a:t>Kmangar</a:t>
            </a:r>
            <a:r>
              <a:rPr spc="-40" dirty="0"/>
              <a:t> </a:t>
            </a:r>
            <a:r>
              <a:rPr spc="20" dirty="0"/>
              <a:t>and</a:t>
            </a:r>
            <a:r>
              <a:rPr spc="-80" dirty="0"/>
              <a:t> </a:t>
            </a:r>
            <a:r>
              <a:rPr spc="25" dirty="0"/>
              <a:t>Ghulam</a:t>
            </a:r>
            <a:r>
              <a:rPr spc="-195" dirty="0"/>
              <a:t> </a:t>
            </a:r>
            <a:r>
              <a:rPr spc="20" dirty="0"/>
              <a:t>Mutjaba</a:t>
            </a:r>
            <a:r>
              <a:rPr spc="-265" dirty="0"/>
              <a:t> </a:t>
            </a:r>
            <a:r>
              <a:rPr dirty="0"/>
              <a:t>Shaikh</a:t>
            </a:r>
            <a:r>
              <a:rPr spc="-85" dirty="0"/>
              <a:t> </a:t>
            </a:r>
            <a:r>
              <a:rPr spc="20" dirty="0"/>
              <a:t>(2023)</a:t>
            </a:r>
            <a:r>
              <a:rPr spc="-195" dirty="0"/>
              <a:t> </a:t>
            </a:r>
            <a:r>
              <a:rPr spc="-45" dirty="0"/>
              <a:t>Image</a:t>
            </a:r>
            <a:r>
              <a:rPr spc="105" dirty="0"/>
              <a:t> </a:t>
            </a:r>
            <a:r>
              <a:rPr spc="15" dirty="0"/>
              <a:t>Caption</a:t>
            </a:r>
            <a:r>
              <a:rPr spc="-235" dirty="0"/>
              <a:t> </a:t>
            </a:r>
            <a:r>
              <a:rPr spc="5" dirty="0"/>
              <a:t>Generation</a:t>
            </a:r>
            <a:r>
              <a:rPr spc="-165" dirty="0"/>
              <a:t> </a:t>
            </a:r>
            <a:r>
              <a:rPr spc="5" dirty="0"/>
              <a:t>Related </a:t>
            </a:r>
            <a:r>
              <a:rPr spc="-484" dirty="0"/>
              <a:t> </a:t>
            </a:r>
            <a:r>
              <a:rPr spc="25" dirty="0"/>
              <a:t>to</a:t>
            </a:r>
            <a:r>
              <a:rPr spc="-85" dirty="0"/>
              <a:t> </a:t>
            </a:r>
            <a:r>
              <a:rPr dirty="0"/>
              <a:t>Object</a:t>
            </a:r>
            <a:r>
              <a:rPr spc="-80" dirty="0"/>
              <a:t> </a:t>
            </a:r>
            <a:r>
              <a:rPr spc="15" dirty="0"/>
              <a:t>Detection</a:t>
            </a:r>
            <a:r>
              <a:rPr spc="-235" dirty="0"/>
              <a:t> </a:t>
            </a:r>
            <a:r>
              <a:rPr spc="20" dirty="0"/>
              <a:t>and</a:t>
            </a:r>
            <a:r>
              <a:rPr spc="-160" dirty="0"/>
              <a:t> </a:t>
            </a:r>
            <a:r>
              <a:rPr spc="35" dirty="0"/>
              <a:t>Colour</a:t>
            </a:r>
            <a:r>
              <a:rPr spc="-270" dirty="0"/>
              <a:t> </a:t>
            </a:r>
            <a:r>
              <a:rPr spc="5" dirty="0"/>
              <a:t>Recognition</a:t>
            </a:r>
            <a:r>
              <a:rPr spc="-160" dirty="0"/>
              <a:t> </a:t>
            </a:r>
            <a:r>
              <a:rPr spc="-5" dirty="0"/>
              <a:t>Using</a:t>
            </a:r>
            <a:r>
              <a:rPr spc="-155" dirty="0"/>
              <a:t> </a:t>
            </a:r>
            <a:r>
              <a:rPr spc="-15" dirty="0"/>
              <a:t>Transformer-Decoder.</a:t>
            </a:r>
            <a:r>
              <a:rPr spc="-250" dirty="0"/>
              <a:t> </a:t>
            </a:r>
            <a:r>
              <a:rPr spc="10" dirty="0"/>
              <a:t>vol.9,</a:t>
            </a:r>
            <a:r>
              <a:rPr spc="-100" dirty="0"/>
              <a:t> </a:t>
            </a:r>
            <a:r>
              <a:rPr spc="30" dirty="0"/>
              <a:t>pp.</a:t>
            </a:r>
            <a:r>
              <a:rPr spc="-95" dirty="0"/>
              <a:t> </a:t>
            </a:r>
            <a:r>
              <a:rPr spc="15" dirty="0"/>
              <a:t>449–461</a:t>
            </a:r>
            <a:r>
              <a:rPr lang="en-GB" spc="15" dirty="0"/>
              <a:t>.</a:t>
            </a:r>
            <a:endParaRPr spc="15" dirty="0"/>
          </a:p>
          <a:p>
            <a:pPr marL="889635" marR="466725" indent="-457834">
              <a:lnSpc>
                <a:spcPct val="150200"/>
              </a:lnSpc>
              <a:spcBef>
                <a:spcPts val="1055"/>
              </a:spcBef>
              <a:buAutoNum type="arabicPeriod" startAt="2"/>
              <a:tabLst>
                <a:tab pos="890269" algn="l"/>
                <a:tab pos="890905" algn="l"/>
              </a:tabLst>
            </a:pPr>
            <a:r>
              <a:rPr dirty="0"/>
              <a:t>Minsi</a:t>
            </a:r>
            <a:r>
              <a:rPr spc="-85" dirty="0"/>
              <a:t> </a:t>
            </a:r>
            <a:r>
              <a:rPr spc="-45" dirty="0"/>
              <a:t>Wang,</a:t>
            </a:r>
            <a:r>
              <a:rPr spc="40" dirty="0"/>
              <a:t> </a:t>
            </a:r>
            <a:r>
              <a:rPr spc="-10" dirty="0"/>
              <a:t>Li </a:t>
            </a:r>
            <a:r>
              <a:rPr dirty="0"/>
              <a:t>Song,</a:t>
            </a:r>
            <a:r>
              <a:rPr spc="70" dirty="0"/>
              <a:t> </a:t>
            </a:r>
            <a:r>
              <a:rPr spc="5" dirty="0"/>
              <a:t>Xiaokang</a:t>
            </a:r>
            <a:r>
              <a:rPr spc="-150" dirty="0"/>
              <a:t> </a:t>
            </a:r>
            <a:r>
              <a:rPr spc="-45" dirty="0"/>
              <a:t>Yang</a:t>
            </a:r>
            <a:r>
              <a:rPr spc="-15" dirty="0"/>
              <a:t> </a:t>
            </a:r>
            <a:r>
              <a:rPr spc="30" dirty="0"/>
              <a:t>(2020)</a:t>
            </a:r>
            <a:r>
              <a:rPr spc="-195" dirty="0"/>
              <a:t> </a:t>
            </a:r>
            <a:r>
              <a:rPr spc="25" dirty="0"/>
              <a:t>Aparallel-fusion</a:t>
            </a:r>
            <a:r>
              <a:rPr spc="-235" dirty="0"/>
              <a:t> </a:t>
            </a:r>
            <a:r>
              <a:rPr spc="-5" dirty="0"/>
              <a:t>RNN-LSTM</a:t>
            </a:r>
            <a:r>
              <a:rPr spc="35" dirty="0"/>
              <a:t> </a:t>
            </a:r>
            <a:r>
              <a:rPr spc="15" dirty="0"/>
              <a:t>architecture</a:t>
            </a:r>
            <a:r>
              <a:rPr spc="-190" dirty="0"/>
              <a:t> </a:t>
            </a:r>
            <a:r>
              <a:rPr spc="-5" dirty="0"/>
              <a:t>for </a:t>
            </a:r>
            <a:r>
              <a:rPr spc="-484" dirty="0"/>
              <a:t> </a:t>
            </a:r>
            <a:r>
              <a:rPr spc="-35" dirty="0"/>
              <a:t>image</a:t>
            </a:r>
            <a:r>
              <a:rPr spc="175" dirty="0"/>
              <a:t> </a:t>
            </a:r>
            <a:r>
              <a:rPr spc="20" dirty="0"/>
              <a:t>caption</a:t>
            </a:r>
            <a:r>
              <a:rPr spc="-165" dirty="0"/>
              <a:t> </a:t>
            </a:r>
            <a:r>
              <a:rPr spc="5" dirty="0"/>
              <a:t>generation.</a:t>
            </a:r>
            <a:r>
              <a:rPr spc="-185" dirty="0"/>
              <a:t> </a:t>
            </a:r>
            <a:r>
              <a:rPr spc="-5" dirty="0"/>
              <a:t>vol.</a:t>
            </a:r>
            <a:r>
              <a:rPr spc="-45" dirty="0"/>
              <a:t> </a:t>
            </a:r>
            <a:r>
              <a:rPr spc="30" dirty="0"/>
              <a:t>17,</a:t>
            </a:r>
            <a:r>
              <a:rPr spc="-105" dirty="0"/>
              <a:t> </a:t>
            </a:r>
            <a:r>
              <a:rPr spc="30" dirty="0"/>
              <a:t>no.</a:t>
            </a:r>
            <a:r>
              <a:rPr spc="-175" dirty="0"/>
              <a:t> </a:t>
            </a:r>
            <a:r>
              <a:rPr spc="25" dirty="0"/>
              <a:t>1,</a:t>
            </a:r>
            <a:r>
              <a:rPr spc="-110" dirty="0"/>
              <a:t> </a:t>
            </a:r>
            <a:r>
              <a:rPr spc="30" dirty="0"/>
              <a:t>pp.</a:t>
            </a:r>
            <a:r>
              <a:rPr spc="-110" dirty="0"/>
              <a:t> </a:t>
            </a:r>
            <a:r>
              <a:rPr spc="25" dirty="0"/>
              <a:t>17–29.</a:t>
            </a:r>
          </a:p>
          <a:p>
            <a:pPr marL="889635" marR="82550" indent="-457834">
              <a:lnSpc>
                <a:spcPct val="150200"/>
              </a:lnSpc>
              <a:spcBef>
                <a:spcPts val="975"/>
              </a:spcBef>
              <a:buAutoNum type="arabicPeriod" startAt="2"/>
              <a:tabLst>
                <a:tab pos="890269" algn="l"/>
                <a:tab pos="890905" algn="l"/>
              </a:tabLst>
            </a:pPr>
            <a:r>
              <a:rPr spc="5" dirty="0"/>
              <a:t>Rajwinder</a:t>
            </a:r>
            <a:r>
              <a:rPr spc="-45" dirty="0"/>
              <a:t> </a:t>
            </a:r>
            <a:r>
              <a:rPr spc="10" dirty="0"/>
              <a:t>Kaur</a:t>
            </a:r>
            <a:r>
              <a:rPr spc="-40" dirty="0"/>
              <a:t> </a:t>
            </a:r>
            <a:r>
              <a:rPr spc="20" dirty="0"/>
              <a:t>and</a:t>
            </a:r>
            <a:r>
              <a:rPr spc="-80" dirty="0"/>
              <a:t> </a:t>
            </a:r>
            <a:r>
              <a:rPr spc="10" dirty="0"/>
              <a:t>Gurpreet</a:t>
            </a:r>
            <a:r>
              <a:rPr spc="-150" dirty="0"/>
              <a:t> </a:t>
            </a:r>
            <a:r>
              <a:rPr spc="-15" dirty="0"/>
              <a:t>Singh</a:t>
            </a:r>
            <a:r>
              <a:rPr spc="70" dirty="0"/>
              <a:t> </a:t>
            </a:r>
            <a:r>
              <a:rPr spc="30" dirty="0"/>
              <a:t>(2023)</a:t>
            </a:r>
            <a:r>
              <a:rPr spc="-195" dirty="0"/>
              <a:t> </a:t>
            </a:r>
            <a:r>
              <a:rPr dirty="0"/>
              <a:t>Automatic</a:t>
            </a:r>
            <a:r>
              <a:rPr spc="-195" dirty="0"/>
              <a:t> </a:t>
            </a:r>
            <a:r>
              <a:rPr spc="-45" dirty="0"/>
              <a:t>Image</a:t>
            </a:r>
            <a:r>
              <a:rPr spc="185" dirty="0"/>
              <a:t> </a:t>
            </a:r>
            <a:r>
              <a:rPr spc="15" dirty="0"/>
              <a:t>Captioning</a:t>
            </a:r>
            <a:r>
              <a:rPr spc="-235" dirty="0"/>
              <a:t> </a:t>
            </a:r>
            <a:r>
              <a:rPr spc="-5" dirty="0"/>
              <a:t>for</a:t>
            </a:r>
            <a:r>
              <a:rPr spc="35" dirty="0"/>
              <a:t> </a:t>
            </a:r>
            <a:r>
              <a:rPr spc="10" dirty="0"/>
              <a:t>Medical</a:t>
            </a:r>
            <a:r>
              <a:rPr spc="-85" dirty="0"/>
              <a:t> </a:t>
            </a:r>
            <a:r>
              <a:rPr spc="-15" dirty="0"/>
              <a:t>Diagnosis </a:t>
            </a:r>
            <a:r>
              <a:rPr spc="-484" dirty="0"/>
              <a:t> </a:t>
            </a:r>
            <a:r>
              <a:rPr spc="20" dirty="0"/>
              <a:t>Report</a:t>
            </a:r>
            <a:r>
              <a:rPr spc="-165" dirty="0"/>
              <a:t> </a:t>
            </a:r>
            <a:r>
              <a:rPr spc="10" dirty="0"/>
              <a:t>Generation.vol.</a:t>
            </a:r>
            <a:r>
              <a:rPr spc="-185" dirty="0"/>
              <a:t> </a:t>
            </a:r>
            <a:r>
              <a:rPr spc="25" dirty="0"/>
              <a:t>6,</a:t>
            </a:r>
            <a:r>
              <a:rPr spc="-185" dirty="0"/>
              <a:t> </a:t>
            </a:r>
            <a:r>
              <a:rPr spc="30" dirty="0"/>
              <a:t>pp.</a:t>
            </a:r>
            <a:r>
              <a:rPr spc="-180" dirty="0"/>
              <a:t> </a:t>
            </a:r>
            <a:r>
              <a:rPr spc="5" dirty="0"/>
              <a:t>41034–41041.</a:t>
            </a:r>
          </a:p>
        </p:txBody>
      </p:sp>
      <p:sp>
        <p:nvSpPr>
          <p:cNvPr id="4" name="TextBox 3"/>
          <p:cNvSpPr txBox="1"/>
          <p:nvPr/>
        </p:nvSpPr>
        <p:spPr>
          <a:xfrm>
            <a:off x="11506200" y="6172200"/>
            <a:ext cx="457200" cy="369332"/>
          </a:xfrm>
          <a:prstGeom prst="rect">
            <a:avLst/>
          </a:prstGeom>
          <a:noFill/>
        </p:spPr>
        <p:txBody>
          <a:bodyPr wrap="square" rtlCol="0">
            <a:spAutoFit/>
          </a:bodyPr>
          <a:lstStyle/>
          <a:p>
            <a:r>
              <a:rPr lang="en-GB" b="1" dirty="0"/>
              <a:t>19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2590800"/>
            <a:ext cx="6477000" cy="1219200"/>
          </a:xfrm>
        </p:spPr>
        <p:txBody>
          <a:bodyPr/>
          <a:lstStyle/>
          <a:p>
            <a:r>
              <a:rPr lang="en-GB" sz="8000" dirty="0"/>
              <a:t>THANK YOU </a:t>
            </a:r>
          </a:p>
        </p:txBody>
      </p:sp>
      <p:sp>
        <p:nvSpPr>
          <p:cNvPr id="3" name="TextBox 2"/>
          <p:cNvSpPr txBox="1"/>
          <p:nvPr/>
        </p:nvSpPr>
        <p:spPr>
          <a:xfrm>
            <a:off x="11506200" y="6248400"/>
            <a:ext cx="533400" cy="369332"/>
          </a:xfrm>
          <a:prstGeom prst="rect">
            <a:avLst/>
          </a:prstGeom>
          <a:noFill/>
        </p:spPr>
        <p:txBody>
          <a:bodyPr wrap="square" rtlCol="0">
            <a:spAutoFit/>
          </a:bodyPr>
          <a:lstStyle/>
          <a:p>
            <a:r>
              <a:rPr lang="en-GB" b="1" dirty="0"/>
              <a:t>20</a:t>
            </a:r>
          </a:p>
        </p:txBody>
      </p:sp>
    </p:spTree>
    <p:extLst>
      <p:ext uri="{BB962C8B-B14F-4D97-AF65-F5344CB8AC3E}">
        <p14:creationId xmlns:p14="http://schemas.microsoft.com/office/powerpoint/2010/main" val="35280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1985" y="592518"/>
            <a:ext cx="6844030" cy="723900"/>
          </a:xfrm>
          <a:prstGeom prst="rect">
            <a:avLst/>
          </a:prstGeom>
        </p:spPr>
        <p:txBody>
          <a:bodyPr vert="horz" wrap="square" lIns="0" tIns="16510" rIns="0" bIns="0" rtlCol="0">
            <a:spAutoFit/>
          </a:bodyPr>
          <a:lstStyle/>
          <a:p>
            <a:pPr marL="12700">
              <a:lnSpc>
                <a:spcPct val="100000"/>
              </a:lnSpc>
              <a:spcBef>
                <a:spcPts val="130"/>
              </a:spcBef>
            </a:pPr>
            <a:r>
              <a:rPr spc="-10" dirty="0"/>
              <a:t>PROBLEM</a:t>
            </a:r>
            <a:r>
              <a:rPr spc="60" dirty="0"/>
              <a:t> </a:t>
            </a:r>
            <a:r>
              <a:rPr spc="185" dirty="0"/>
              <a:t>DEFINITION</a:t>
            </a:r>
          </a:p>
        </p:txBody>
      </p:sp>
      <p:sp>
        <p:nvSpPr>
          <p:cNvPr id="3" name="object 3"/>
          <p:cNvSpPr txBox="1"/>
          <p:nvPr/>
        </p:nvSpPr>
        <p:spPr>
          <a:xfrm>
            <a:off x="917575" y="1577022"/>
            <a:ext cx="10231120" cy="4937057"/>
          </a:xfrm>
          <a:prstGeom prst="rect">
            <a:avLst/>
          </a:prstGeom>
        </p:spPr>
        <p:txBody>
          <a:bodyPr vert="horz" wrap="square" lIns="0" tIns="15875" rIns="0" bIns="0" rtlCol="0">
            <a:spAutoFit/>
          </a:bodyPr>
          <a:lstStyle/>
          <a:p>
            <a:pPr marL="241300" indent="-229235" algn="just">
              <a:lnSpc>
                <a:spcPct val="100000"/>
              </a:lnSpc>
              <a:spcBef>
                <a:spcPts val="125"/>
              </a:spcBef>
              <a:buSzPct val="95348"/>
              <a:buFont typeface="Wingdings"/>
              <a:buChar char=""/>
              <a:tabLst>
                <a:tab pos="241935" algn="l"/>
              </a:tabLst>
            </a:pPr>
            <a:r>
              <a:rPr sz="2300" b="1" spc="-5" dirty="0">
                <a:latin typeface="Times New Roman"/>
                <a:cs typeface="Times New Roman"/>
              </a:rPr>
              <a:t>Existing</a:t>
            </a:r>
            <a:r>
              <a:rPr sz="2300" b="1" spc="145" dirty="0">
                <a:latin typeface="Times New Roman"/>
                <a:cs typeface="Times New Roman"/>
              </a:rPr>
              <a:t> </a:t>
            </a:r>
            <a:r>
              <a:rPr sz="2300" b="1" dirty="0">
                <a:latin typeface="Times New Roman"/>
                <a:cs typeface="Times New Roman"/>
              </a:rPr>
              <a:t>System:</a:t>
            </a:r>
            <a:endParaRPr sz="2300" dirty="0">
              <a:latin typeface="Times New Roman"/>
              <a:cs typeface="Times New Roman"/>
            </a:endParaRPr>
          </a:p>
          <a:p>
            <a:pPr marL="469900" marR="5080" algn="just">
              <a:lnSpc>
                <a:spcPct val="154300"/>
              </a:lnSpc>
              <a:spcBef>
                <a:spcPts val="450"/>
              </a:spcBef>
            </a:pPr>
            <a:r>
              <a:rPr sz="2300" spc="10" dirty="0">
                <a:latin typeface="Times New Roman"/>
                <a:cs typeface="Times New Roman"/>
              </a:rPr>
              <a:t>Utilizes </a:t>
            </a:r>
            <a:r>
              <a:rPr sz="2300" spc="5" dirty="0">
                <a:latin typeface="Times New Roman"/>
                <a:cs typeface="Times New Roman"/>
              </a:rPr>
              <a:t>deep </a:t>
            </a:r>
            <a:r>
              <a:rPr sz="2300" spc="-15" dirty="0">
                <a:latin typeface="Times New Roman"/>
                <a:cs typeface="Times New Roman"/>
              </a:rPr>
              <a:t>learning</a:t>
            </a:r>
            <a:r>
              <a:rPr sz="2300" spc="-10" dirty="0">
                <a:latin typeface="Times New Roman"/>
                <a:cs typeface="Times New Roman"/>
              </a:rPr>
              <a:t> </a:t>
            </a:r>
            <a:r>
              <a:rPr sz="2300" spc="-15" dirty="0">
                <a:latin typeface="Times New Roman"/>
                <a:cs typeface="Times New Roman"/>
              </a:rPr>
              <a:t>techniques </a:t>
            </a:r>
            <a:r>
              <a:rPr sz="2300" spc="-20" dirty="0">
                <a:latin typeface="Times New Roman"/>
                <a:cs typeface="Times New Roman"/>
              </a:rPr>
              <a:t>for </a:t>
            </a:r>
            <a:r>
              <a:rPr sz="2300" spc="-35" dirty="0">
                <a:latin typeface="Times New Roman"/>
                <a:cs typeface="Times New Roman"/>
              </a:rPr>
              <a:t>image</a:t>
            </a:r>
            <a:r>
              <a:rPr sz="2300" spc="-30" dirty="0">
                <a:latin typeface="Times New Roman"/>
                <a:cs typeface="Times New Roman"/>
              </a:rPr>
              <a:t> </a:t>
            </a:r>
            <a:r>
              <a:rPr sz="2300" spc="-15" dirty="0">
                <a:latin typeface="Times New Roman"/>
                <a:cs typeface="Times New Roman"/>
              </a:rPr>
              <a:t>captioning</a:t>
            </a:r>
            <a:r>
              <a:rPr sz="2300" spc="505" dirty="0">
                <a:latin typeface="Times New Roman"/>
                <a:cs typeface="Times New Roman"/>
              </a:rPr>
              <a:t> </a:t>
            </a:r>
            <a:r>
              <a:rPr sz="2300" spc="-25" dirty="0">
                <a:latin typeface="Times New Roman"/>
                <a:cs typeface="Times New Roman"/>
              </a:rPr>
              <a:t>from </a:t>
            </a:r>
            <a:r>
              <a:rPr sz="2300" spc="-15" dirty="0">
                <a:latin typeface="Times New Roman"/>
                <a:cs typeface="Times New Roman"/>
              </a:rPr>
              <a:t>input </a:t>
            </a:r>
            <a:r>
              <a:rPr sz="2300" spc="-25" dirty="0">
                <a:latin typeface="Times New Roman"/>
                <a:cs typeface="Times New Roman"/>
              </a:rPr>
              <a:t>images</a:t>
            </a:r>
            <a:r>
              <a:rPr sz="2300" spc="490" dirty="0">
                <a:latin typeface="Times New Roman"/>
                <a:cs typeface="Times New Roman"/>
              </a:rPr>
              <a:t> </a:t>
            </a:r>
            <a:r>
              <a:rPr sz="2300" spc="-10" dirty="0">
                <a:latin typeface="Times New Roman"/>
                <a:cs typeface="Times New Roman"/>
              </a:rPr>
              <a:t>using </a:t>
            </a:r>
            <a:r>
              <a:rPr sz="2300" spc="10" dirty="0">
                <a:latin typeface="Times New Roman"/>
                <a:cs typeface="Times New Roman"/>
              </a:rPr>
              <a:t>CNNs </a:t>
            </a:r>
            <a:r>
              <a:rPr sz="2300" spc="15" dirty="0">
                <a:latin typeface="Times New Roman"/>
                <a:cs typeface="Times New Roman"/>
              </a:rPr>
              <a:t> </a:t>
            </a:r>
            <a:r>
              <a:rPr sz="2300" spc="-20" dirty="0">
                <a:latin typeface="Times New Roman"/>
                <a:cs typeface="Times New Roman"/>
              </a:rPr>
              <a:t>for feature </a:t>
            </a:r>
            <a:r>
              <a:rPr sz="2300" spc="-10" dirty="0">
                <a:latin typeface="Times New Roman"/>
                <a:cs typeface="Times New Roman"/>
              </a:rPr>
              <a:t>extraction </a:t>
            </a:r>
            <a:r>
              <a:rPr sz="2300" spc="-25" dirty="0">
                <a:latin typeface="Times New Roman"/>
                <a:cs typeface="Times New Roman"/>
              </a:rPr>
              <a:t>and </a:t>
            </a:r>
            <a:r>
              <a:rPr sz="2300" spc="10" dirty="0">
                <a:latin typeface="Times New Roman"/>
                <a:cs typeface="Times New Roman"/>
              </a:rPr>
              <a:t>RNNs </a:t>
            </a:r>
            <a:r>
              <a:rPr sz="2300" spc="-20" dirty="0">
                <a:latin typeface="Times New Roman"/>
                <a:cs typeface="Times New Roman"/>
              </a:rPr>
              <a:t>for </a:t>
            </a:r>
            <a:r>
              <a:rPr sz="2300" dirty="0">
                <a:latin typeface="Times New Roman"/>
                <a:cs typeface="Times New Roman"/>
              </a:rPr>
              <a:t>text </a:t>
            </a:r>
            <a:r>
              <a:rPr sz="2300" spc="-15" dirty="0">
                <a:latin typeface="Times New Roman"/>
                <a:cs typeface="Times New Roman"/>
              </a:rPr>
              <a:t>generation.</a:t>
            </a:r>
            <a:r>
              <a:rPr sz="2300" spc="-10" dirty="0">
                <a:latin typeface="Times New Roman"/>
                <a:cs typeface="Times New Roman"/>
              </a:rPr>
              <a:t> </a:t>
            </a:r>
            <a:r>
              <a:rPr sz="2300" spc="-15" dirty="0">
                <a:latin typeface="Times New Roman"/>
                <a:cs typeface="Times New Roman"/>
              </a:rPr>
              <a:t>Incorporates</a:t>
            </a:r>
            <a:r>
              <a:rPr sz="2300" spc="505" dirty="0">
                <a:latin typeface="Times New Roman"/>
                <a:cs typeface="Times New Roman"/>
              </a:rPr>
              <a:t> </a:t>
            </a:r>
            <a:r>
              <a:rPr sz="2300" spc="-10" dirty="0">
                <a:latin typeface="Times New Roman"/>
                <a:cs typeface="Times New Roman"/>
              </a:rPr>
              <a:t>attention </a:t>
            </a:r>
            <a:r>
              <a:rPr sz="2300" spc="-15" dirty="0">
                <a:latin typeface="Times New Roman"/>
                <a:cs typeface="Times New Roman"/>
              </a:rPr>
              <a:t>mechanisms </a:t>
            </a:r>
            <a:r>
              <a:rPr sz="2300" spc="-10" dirty="0">
                <a:latin typeface="Times New Roman"/>
                <a:cs typeface="Times New Roman"/>
              </a:rPr>
              <a:t> </a:t>
            </a:r>
            <a:r>
              <a:rPr sz="2300" spc="-20" dirty="0">
                <a:latin typeface="Times New Roman"/>
                <a:cs typeface="Times New Roman"/>
              </a:rPr>
              <a:t>for</a:t>
            </a:r>
            <a:r>
              <a:rPr sz="2300" spc="160" dirty="0">
                <a:latin typeface="Times New Roman"/>
                <a:cs typeface="Times New Roman"/>
              </a:rPr>
              <a:t> </a:t>
            </a:r>
            <a:r>
              <a:rPr sz="2300" spc="-15" dirty="0">
                <a:latin typeface="Times New Roman"/>
                <a:cs typeface="Times New Roman"/>
              </a:rPr>
              <a:t>improved</a:t>
            </a:r>
            <a:r>
              <a:rPr sz="2300" spc="250" dirty="0">
                <a:latin typeface="Times New Roman"/>
                <a:cs typeface="Times New Roman"/>
              </a:rPr>
              <a:t> </a:t>
            </a:r>
            <a:r>
              <a:rPr sz="2300" spc="-5" dirty="0">
                <a:latin typeface="Times New Roman"/>
                <a:cs typeface="Times New Roman"/>
              </a:rPr>
              <a:t>captioning</a:t>
            </a:r>
            <a:r>
              <a:rPr sz="2300" spc="325" dirty="0">
                <a:latin typeface="Times New Roman"/>
                <a:cs typeface="Times New Roman"/>
              </a:rPr>
              <a:t> </a:t>
            </a:r>
            <a:r>
              <a:rPr sz="2300" spc="-45" dirty="0">
                <a:latin typeface="Times New Roman"/>
                <a:cs typeface="Times New Roman"/>
              </a:rPr>
              <a:t>accuracy.</a:t>
            </a:r>
            <a:endParaRPr sz="2300" dirty="0">
              <a:latin typeface="Times New Roman"/>
              <a:cs typeface="Times New Roman"/>
            </a:endParaRPr>
          </a:p>
          <a:p>
            <a:pPr>
              <a:lnSpc>
                <a:spcPct val="100000"/>
              </a:lnSpc>
              <a:spcBef>
                <a:spcPts val="20"/>
              </a:spcBef>
            </a:pPr>
            <a:endParaRPr sz="2050" dirty="0">
              <a:latin typeface="Times New Roman"/>
              <a:cs typeface="Times New Roman"/>
            </a:endParaRPr>
          </a:p>
          <a:p>
            <a:pPr marL="241300" indent="-229235">
              <a:lnSpc>
                <a:spcPct val="100000"/>
              </a:lnSpc>
              <a:buSzPct val="95348"/>
              <a:buFont typeface="Wingdings"/>
              <a:buChar char=""/>
              <a:tabLst>
                <a:tab pos="241935" algn="l"/>
              </a:tabLst>
            </a:pPr>
            <a:r>
              <a:rPr sz="2300" b="1" spc="-20" dirty="0">
                <a:latin typeface="Times New Roman"/>
                <a:cs typeface="Times New Roman"/>
              </a:rPr>
              <a:t>Proposed</a:t>
            </a:r>
            <a:r>
              <a:rPr sz="2300" b="1" spc="240" dirty="0">
                <a:latin typeface="Times New Roman"/>
                <a:cs typeface="Times New Roman"/>
              </a:rPr>
              <a:t> </a:t>
            </a:r>
            <a:r>
              <a:rPr sz="2300" b="1" dirty="0">
                <a:latin typeface="Times New Roman"/>
                <a:cs typeface="Times New Roman"/>
              </a:rPr>
              <a:t>System:</a:t>
            </a:r>
            <a:endParaRPr sz="2300" dirty="0">
              <a:latin typeface="Times New Roman"/>
              <a:cs typeface="Times New Roman"/>
            </a:endParaRPr>
          </a:p>
          <a:p>
            <a:pPr marL="469900" marR="342900" algn="just">
              <a:lnSpc>
                <a:spcPct val="154300"/>
              </a:lnSpc>
              <a:spcBef>
                <a:spcPts val="450"/>
              </a:spcBef>
            </a:pPr>
            <a:r>
              <a:rPr sz="2300" spc="-5" dirty="0">
                <a:latin typeface="Times New Roman"/>
                <a:cs typeface="Times New Roman"/>
              </a:rPr>
              <a:t>Develops </a:t>
            </a:r>
            <a:r>
              <a:rPr sz="2300" spc="-25" dirty="0">
                <a:latin typeface="Times New Roman"/>
                <a:cs typeface="Times New Roman"/>
              </a:rPr>
              <a:t>an app </a:t>
            </a:r>
            <a:r>
              <a:rPr sz="2300" spc="-15" dirty="0">
                <a:latin typeface="Times New Roman"/>
                <a:cs typeface="Times New Roman"/>
              </a:rPr>
              <a:t>integrating</a:t>
            </a:r>
            <a:r>
              <a:rPr sz="2300" spc="-10" dirty="0">
                <a:latin typeface="Times New Roman"/>
                <a:cs typeface="Times New Roman"/>
              </a:rPr>
              <a:t> </a:t>
            </a:r>
            <a:r>
              <a:rPr sz="2300" spc="5" dirty="0">
                <a:latin typeface="Times New Roman"/>
                <a:cs typeface="Times New Roman"/>
              </a:rPr>
              <a:t>deep </a:t>
            </a:r>
            <a:r>
              <a:rPr sz="2300" spc="-15" dirty="0">
                <a:latin typeface="Times New Roman"/>
                <a:cs typeface="Times New Roman"/>
              </a:rPr>
              <a:t>learning</a:t>
            </a:r>
            <a:r>
              <a:rPr sz="2300" spc="-10" dirty="0">
                <a:latin typeface="Times New Roman"/>
                <a:cs typeface="Times New Roman"/>
              </a:rPr>
              <a:t> </a:t>
            </a:r>
            <a:r>
              <a:rPr sz="2300" spc="-20" dirty="0">
                <a:latin typeface="Times New Roman"/>
                <a:cs typeface="Times New Roman"/>
              </a:rPr>
              <a:t>for </a:t>
            </a:r>
            <a:r>
              <a:rPr sz="2300" spc="-35" dirty="0">
                <a:latin typeface="Times New Roman"/>
                <a:cs typeface="Times New Roman"/>
              </a:rPr>
              <a:t>image</a:t>
            </a:r>
            <a:r>
              <a:rPr sz="2300" spc="-30" dirty="0">
                <a:latin typeface="Times New Roman"/>
                <a:cs typeface="Times New Roman"/>
              </a:rPr>
              <a:t> </a:t>
            </a:r>
            <a:r>
              <a:rPr sz="2300" spc="-15" dirty="0">
                <a:latin typeface="Times New Roman"/>
                <a:cs typeface="Times New Roman"/>
              </a:rPr>
              <a:t>captioning,</a:t>
            </a:r>
            <a:r>
              <a:rPr sz="2300" spc="-10" dirty="0">
                <a:latin typeface="Times New Roman"/>
                <a:cs typeface="Times New Roman"/>
              </a:rPr>
              <a:t> employing</a:t>
            </a:r>
            <a:r>
              <a:rPr sz="2300" spc="-5" dirty="0">
                <a:latin typeface="Times New Roman"/>
                <a:cs typeface="Times New Roman"/>
              </a:rPr>
              <a:t> </a:t>
            </a:r>
            <a:r>
              <a:rPr sz="2300" spc="5" dirty="0">
                <a:latin typeface="Times New Roman"/>
                <a:cs typeface="Times New Roman"/>
              </a:rPr>
              <a:t>CNNs, </a:t>
            </a:r>
            <a:r>
              <a:rPr sz="2300" spc="10" dirty="0">
                <a:latin typeface="Times New Roman"/>
                <a:cs typeface="Times New Roman"/>
              </a:rPr>
              <a:t> </a:t>
            </a:r>
            <a:r>
              <a:rPr sz="2300" spc="-10" dirty="0">
                <a:latin typeface="Times New Roman"/>
                <a:cs typeface="Times New Roman"/>
              </a:rPr>
              <a:t>RNNs,and</a:t>
            </a:r>
            <a:r>
              <a:rPr sz="2300" spc="260" dirty="0">
                <a:latin typeface="Times New Roman"/>
                <a:cs typeface="Times New Roman"/>
              </a:rPr>
              <a:t> </a:t>
            </a:r>
            <a:r>
              <a:rPr sz="2300" spc="5" dirty="0">
                <a:latin typeface="Times New Roman"/>
                <a:cs typeface="Times New Roman"/>
              </a:rPr>
              <a:t>LSTM</a:t>
            </a:r>
            <a:r>
              <a:rPr sz="2300" spc="160" dirty="0">
                <a:latin typeface="Times New Roman"/>
                <a:cs typeface="Times New Roman"/>
              </a:rPr>
              <a:t> </a:t>
            </a:r>
            <a:r>
              <a:rPr sz="2300" spc="-25" dirty="0">
                <a:latin typeface="Times New Roman"/>
                <a:cs typeface="Times New Roman"/>
              </a:rPr>
              <a:t>and</a:t>
            </a:r>
            <a:r>
              <a:rPr sz="2300" spc="105" dirty="0">
                <a:latin typeface="Times New Roman"/>
                <a:cs typeface="Times New Roman"/>
              </a:rPr>
              <a:t> </a:t>
            </a:r>
            <a:r>
              <a:rPr sz="2300" spc="-25" dirty="0">
                <a:latin typeface="Times New Roman"/>
                <a:cs typeface="Times New Roman"/>
              </a:rPr>
              <a:t>adds</a:t>
            </a:r>
            <a:r>
              <a:rPr sz="2300" spc="200" dirty="0">
                <a:latin typeface="Times New Roman"/>
                <a:cs typeface="Times New Roman"/>
              </a:rPr>
              <a:t> </a:t>
            </a:r>
            <a:r>
              <a:rPr sz="2300" spc="-10" dirty="0">
                <a:latin typeface="Times New Roman"/>
                <a:cs typeface="Times New Roman"/>
              </a:rPr>
              <a:t>text-to-audio</a:t>
            </a:r>
            <a:r>
              <a:rPr sz="2300" spc="330" dirty="0">
                <a:latin typeface="Times New Roman"/>
                <a:cs typeface="Times New Roman"/>
              </a:rPr>
              <a:t> </a:t>
            </a:r>
            <a:r>
              <a:rPr sz="2300" spc="-15" dirty="0">
                <a:latin typeface="Times New Roman"/>
                <a:cs typeface="Times New Roman"/>
              </a:rPr>
              <a:t>conversion</a:t>
            </a:r>
            <a:r>
              <a:rPr sz="2300" spc="330" dirty="0">
                <a:latin typeface="Times New Roman"/>
                <a:cs typeface="Times New Roman"/>
              </a:rPr>
              <a:t> </a:t>
            </a:r>
            <a:r>
              <a:rPr sz="2300" spc="-25" dirty="0">
                <a:latin typeface="Times New Roman"/>
                <a:cs typeface="Times New Roman"/>
              </a:rPr>
              <a:t>for</a:t>
            </a:r>
            <a:r>
              <a:rPr sz="2300" spc="165" dirty="0">
                <a:latin typeface="Times New Roman"/>
                <a:cs typeface="Times New Roman"/>
              </a:rPr>
              <a:t> </a:t>
            </a:r>
            <a:r>
              <a:rPr sz="2300" spc="-30" dirty="0">
                <a:latin typeface="Times New Roman"/>
                <a:cs typeface="Times New Roman"/>
              </a:rPr>
              <a:t>inclusivity.</a:t>
            </a:r>
            <a:r>
              <a:rPr sz="2300" spc="425" dirty="0">
                <a:latin typeface="Times New Roman"/>
                <a:cs typeface="Times New Roman"/>
              </a:rPr>
              <a:t> </a:t>
            </a:r>
            <a:r>
              <a:rPr sz="2300" spc="-5" dirty="0">
                <a:latin typeface="Times New Roman"/>
                <a:cs typeface="Times New Roman"/>
              </a:rPr>
              <a:t>Implements</a:t>
            </a:r>
            <a:r>
              <a:rPr sz="2300" spc="265" dirty="0">
                <a:latin typeface="Times New Roman"/>
                <a:cs typeface="Times New Roman"/>
              </a:rPr>
              <a:t> </a:t>
            </a:r>
            <a:r>
              <a:rPr sz="2300" spc="-20" dirty="0">
                <a:latin typeface="Times New Roman"/>
                <a:cs typeface="Times New Roman"/>
              </a:rPr>
              <a:t>real </a:t>
            </a:r>
            <a:r>
              <a:rPr sz="2300" spc="-520" dirty="0">
                <a:latin typeface="Times New Roman"/>
                <a:cs typeface="Times New Roman"/>
              </a:rPr>
              <a:t> </a:t>
            </a:r>
            <a:r>
              <a:rPr sz="2300" spc="-5" dirty="0">
                <a:latin typeface="Times New Roman"/>
                <a:cs typeface="Times New Roman"/>
              </a:rPr>
              <a:t>time</a:t>
            </a:r>
            <a:r>
              <a:rPr sz="2300" spc="70" dirty="0">
                <a:latin typeface="Times New Roman"/>
                <a:cs typeface="Times New Roman"/>
              </a:rPr>
              <a:t> </a:t>
            </a:r>
            <a:r>
              <a:rPr sz="2300" spc="-35" dirty="0">
                <a:latin typeface="Times New Roman"/>
                <a:cs typeface="Times New Roman"/>
              </a:rPr>
              <a:t>image</a:t>
            </a:r>
            <a:r>
              <a:rPr sz="2300" spc="290" dirty="0">
                <a:latin typeface="Times New Roman"/>
                <a:cs typeface="Times New Roman"/>
              </a:rPr>
              <a:t> </a:t>
            </a:r>
            <a:r>
              <a:rPr sz="2300" spc="-10" dirty="0">
                <a:latin typeface="Times New Roman"/>
                <a:cs typeface="Times New Roman"/>
              </a:rPr>
              <a:t>capturing</a:t>
            </a:r>
            <a:r>
              <a:rPr sz="2300" spc="325" dirty="0">
                <a:latin typeface="Times New Roman"/>
                <a:cs typeface="Times New Roman"/>
              </a:rPr>
              <a:t> </a:t>
            </a:r>
            <a:r>
              <a:rPr sz="2300" spc="-25" dirty="0">
                <a:latin typeface="Times New Roman"/>
                <a:cs typeface="Times New Roman"/>
              </a:rPr>
              <a:t>and</a:t>
            </a:r>
            <a:r>
              <a:rPr sz="2300" spc="100" dirty="0">
                <a:latin typeface="Times New Roman"/>
                <a:cs typeface="Times New Roman"/>
              </a:rPr>
              <a:t> </a:t>
            </a:r>
            <a:r>
              <a:rPr sz="2300" spc="-20" dirty="0">
                <a:latin typeface="Times New Roman"/>
                <a:cs typeface="Times New Roman"/>
              </a:rPr>
              <a:t>audio</a:t>
            </a:r>
            <a:r>
              <a:rPr sz="2300" spc="245" dirty="0">
                <a:latin typeface="Times New Roman"/>
                <a:cs typeface="Times New Roman"/>
              </a:rPr>
              <a:t> </a:t>
            </a:r>
            <a:r>
              <a:rPr sz="2300" spc="-20" dirty="0">
                <a:latin typeface="Times New Roman"/>
                <a:cs typeface="Times New Roman"/>
              </a:rPr>
              <a:t>conversion</a:t>
            </a:r>
            <a:r>
              <a:rPr sz="2300" spc="395" dirty="0">
                <a:latin typeface="Times New Roman"/>
                <a:cs typeface="Times New Roman"/>
              </a:rPr>
              <a:t> </a:t>
            </a:r>
            <a:r>
              <a:rPr sz="2300" spc="-20" dirty="0">
                <a:latin typeface="Times New Roman"/>
                <a:cs typeface="Times New Roman"/>
              </a:rPr>
              <a:t>for</a:t>
            </a:r>
            <a:r>
              <a:rPr sz="2300" spc="85" dirty="0">
                <a:latin typeface="Times New Roman"/>
                <a:cs typeface="Times New Roman"/>
              </a:rPr>
              <a:t> </a:t>
            </a:r>
            <a:r>
              <a:rPr sz="2300" spc="-15" dirty="0">
                <a:latin typeface="Times New Roman"/>
                <a:cs typeface="Times New Roman"/>
              </a:rPr>
              <a:t>instant</a:t>
            </a:r>
            <a:r>
              <a:rPr sz="2300" spc="285" dirty="0">
                <a:latin typeface="Times New Roman"/>
                <a:cs typeface="Times New Roman"/>
              </a:rPr>
              <a:t> </a:t>
            </a:r>
            <a:r>
              <a:rPr sz="2300" spc="-20" dirty="0">
                <a:latin typeface="Times New Roman"/>
                <a:cs typeface="Times New Roman"/>
              </a:rPr>
              <a:t>accessibility.</a:t>
            </a:r>
          </a:p>
        </p:txBody>
      </p:sp>
      <p:sp>
        <p:nvSpPr>
          <p:cNvPr id="4" name="TextBox 3"/>
          <p:cNvSpPr txBox="1"/>
          <p:nvPr/>
        </p:nvSpPr>
        <p:spPr>
          <a:xfrm>
            <a:off x="11658600" y="6400800"/>
            <a:ext cx="457200" cy="381000"/>
          </a:xfrm>
          <a:prstGeom prst="rect">
            <a:avLst/>
          </a:prstGeom>
          <a:noFill/>
        </p:spPr>
        <p:txBody>
          <a:bodyPr wrap="square" rtlCol="0">
            <a:spAutoFit/>
          </a:bodyPr>
          <a:lstStyle/>
          <a:p>
            <a:r>
              <a:rPr lang="en-GB" b="1"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364" y="227330"/>
            <a:ext cx="6316980" cy="723900"/>
          </a:xfrm>
          <a:prstGeom prst="rect">
            <a:avLst/>
          </a:prstGeom>
        </p:spPr>
        <p:txBody>
          <a:bodyPr vert="horz" wrap="square" lIns="0" tIns="16510" rIns="0" bIns="0" rtlCol="0">
            <a:spAutoFit/>
          </a:bodyPr>
          <a:lstStyle/>
          <a:p>
            <a:pPr marL="12700">
              <a:lnSpc>
                <a:spcPct val="100000"/>
              </a:lnSpc>
              <a:spcBef>
                <a:spcPts val="130"/>
              </a:spcBef>
            </a:pPr>
            <a:r>
              <a:rPr spc="25" dirty="0"/>
              <a:t>LITERATURE</a:t>
            </a:r>
            <a:r>
              <a:rPr spc="180" dirty="0"/>
              <a:t> </a:t>
            </a:r>
            <a:r>
              <a:rPr spc="-16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1123968869"/>
              </p:ext>
            </p:extLst>
          </p:nvPr>
        </p:nvGraphicFramePr>
        <p:xfrm>
          <a:off x="422859" y="1066672"/>
          <a:ext cx="11464340" cy="5486399"/>
        </p:xfrm>
        <a:graphic>
          <a:graphicData uri="http://schemas.openxmlformats.org/drawingml/2006/table">
            <a:tbl>
              <a:tblPr firstRow="1" bandRow="1">
                <a:tableStyleId>{2D5ABB26-0587-4C30-8999-92F81FD0307C}</a:tableStyleId>
              </a:tblPr>
              <a:tblGrid>
                <a:gridCol w="789939">
                  <a:extLst>
                    <a:ext uri="{9D8B030D-6E8A-4147-A177-3AD203B41FA5}">
                      <a16:colId xmlns:a16="http://schemas.microsoft.com/office/drawing/2014/main" val="20000"/>
                    </a:ext>
                  </a:extLst>
                </a:gridCol>
                <a:gridCol w="2726540">
                  <a:extLst>
                    <a:ext uri="{9D8B030D-6E8A-4147-A177-3AD203B41FA5}">
                      <a16:colId xmlns:a16="http://schemas.microsoft.com/office/drawing/2014/main" val="20001"/>
                    </a:ext>
                  </a:extLst>
                </a:gridCol>
                <a:gridCol w="2403899">
                  <a:extLst>
                    <a:ext uri="{9D8B030D-6E8A-4147-A177-3AD203B41FA5}">
                      <a16:colId xmlns:a16="http://schemas.microsoft.com/office/drawing/2014/main" val="20002"/>
                    </a:ext>
                  </a:extLst>
                </a:gridCol>
                <a:gridCol w="1736653">
                  <a:extLst>
                    <a:ext uri="{9D8B030D-6E8A-4147-A177-3AD203B41FA5}">
                      <a16:colId xmlns:a16="http://schemas.microsoft.com/office/drawing/2014/main" val="20003"/>
                    </a:ext>
                  </a:extLst>
                </a:gridCol>
                <a:gridCol w="1925996">
                  <a:extLst>
                    <a:ext uri="{9D8B030D-6E8A-4147-A177-3AD203B41FA5}">
                      <a16:colId xmlns:a16="http://schemas.microsoft.com/office/drawing/2014/main" val="20004"/>
                    </a:ext>
                  </a:extLst>
                </a:gridCol>
                <a:gridCol w="1881313">
                  <a:extLst>
                    <a:ext uri="{9D8B030D-6E8A-4147-A177-3AD203B41FA5}">
                      <a16:colId xmlns:a16="http://schemas.microsoft.com/office/drawing/2014/main" val="20006"/>
                    </a:ext>
                  </a:extLst>
                </a:gridCol>
              </a:tblGrid>
              <a:tr h="640079">
                <a:tc>
                  <a:txBody>
                    <a:bodyPr/>
                    <a:lstStyle/>
                    <a:p>
                      <a:pPr marL="91440">
                        <a:lnSpc>
                          <a:spcPct val="100000"/>
                        </a:lnSpc>
                        <a:spcBef>
                          <a:spcPts val="22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dirty="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2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3980">
                        <a:lnSpc>
                          <a:spcPct val="100000"/>
                        </a:lnSpc>
                        <a:spcBef>
                          <a:spcPts val="22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5250" marR="292100">
                        <a:lnSpc>
                          <a:spcPct val="100899"/>
                        </a:lnSpc>
                        <a:spcBef>
                          <a:spcPts val="204"/>
                        </a:spcBef>
                      </a:pPr>
                      <a:r>
                        <a:rPr sz="1800" b="1" spc="5" dirty="0">
                          <a:solidFill>
                            <a:srgbClr val="FFFFFF"/>
                          </a:solidFill>
                          <a:latin typeface="Times New Roman" panose="02020603050405020304" pitchFamily="18" charset="0"/>
                          <a:cs typeface="Times New Roman" panose="02020603050405020304" pitchFamily="18" charset="0"/>
                        </a:rPr>
                        <a:t>YEAR </a:t>
                      </a:r>
                      <a:r>
                        <a:rPr sz="1800" b="1" spc="10" dirty="0">
                          <a:solidFill>
                            <a:srgbClr val="FFFFFF"/>
                          </a:solidFill>
                          <a:latin typeface="Times New Roman" panose="02020603050405020304" pitchFamily="18" charset="0"/>
                          <a:cs typeface="Times New Roman" panose="02020603050405020304" pitchFamily="18" charset="0"/>
                        </a:rPr>
                        <a:t> </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35"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a:t>
                      </a:r>
                      <a:r>
                        <a:rPr sz="1800" b="1" spc="-25" dirty="0">
                          <a:solidFill>
                            <a:srgbClr val="FFFFFF"/>
                          </a:solidFill>
                          <a:latin typeface="Times New Roman" panose="02020603050405020304" pitchFamily="18" charset="0"/>
                          <a:cs typeface="Times New Roman" panose="02020603050405020304" pitchFamily="18" charset="0"/>
                        </a:rPr>
                        <a:t>S</a:t>
                      </a:r>
                      <a:r>
                        <a:rPr sz="1800" b="1" spc="-10" dirty="0">
                          <a:solidFill>
                            <a:srgbClr val="FFFFFF"/>
                          </a:solidFill>
                          <a:latin typeface="Times New Roman" panose="02020603050405020304" pitchFamily="18" charset="0"/>
                          <a:cs typeface="Times New Roman" panose="02020603050405020304" pitchFamily="18" charset="0"/>
                        </a:rPr>
                        <a:t>H</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dirty="0">
                        <a:latin typeface="Times New Roman" panose="02020603050405020304" pitchFamily="18" charset="0"/>
                        <a:cs typeface="Times New Roman" panose="02020603050405020304" pitchFamily="18" charset="0"/>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6520" marR="386715">
                        <a:lnSpc>
                          <a:spcPct val="100899"/>
                        </a:lnSpc>
                        <a:spcBef>
                          <a:spcPts val="204"/>
                        </a:spcBef>
                      </a:pPr>
                      <a:r>
                        <a:rPr sz="1800" b="1" spc="5" dirty="0">
                          <a:solidFill>
                            <a:srgbClr val="FFFFFF"/>
                          </a:solidFill>
                          <a:latin typeface="Times New Roman" panose="02020603050405020304" pitchFamily="18" charset="0"/>
                          <a:cs typeface="Times New Roman" panose="02020603050405020304" pitchFamily="18" charset="0"/>
                        </a:rPr>
                        <a:t>T</a:t>
                      </a:r>
                      <a:r>
                        <a:rPr sz="1800" b="1" spc="20" dirty="0">
                          <a:solidFill>
                            <a:srgbClr val="FFFFFF"/>
                          </a:solidFill>
                          <a:latin typeface="Times New Roman" panose="02020603050405020304" pitchFamily="18" charset="0"/>
                          <a:cs typeface="Times New Roman" panose="02020603050405020304" pitchFamily="18" charset="0"/>
                        </a:rPr>
                        <a:t>EC</a:t>
                      </a:r>
                      <a:r>
                        <a:rPr sz="1800" b="1" spc="-10"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35"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a:t>
                      </a:r>
                      <a:r>
                        <a:rPr sz="1800" b="1" spc="5" dirty="0">
                          <a:solidFill>
                            <a:srgbClr val="FFFFFF"/>
                          </a:solidFill>
                          <a:latin typeface="Times New Roman" panose="02020603050405020304" pitchFamily="18" charset="0"/>
                          <a:cs typeface="Times New Roman" panose="02020603050405020304" pitchFamily="18" charset="0"/>
                        </a:rPr>
                        <a:t>USED</a:t>
                      </a:r>
                      <a:endParaRPr sz="1800">
                        <a:latin typeface="Times New Roman" panose="02020603050405020304" pitchFamily="18" charset="0"/>
                        <a:cs typeface="Times New Roman" panose="02020603050405020304" pitchFamily="18" charset="0"/>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9060">
                        <a:lnSpc>
                          <a:spcPct val="100000"/>
                        </a:lnSpc>
                        <a:spcBef>
                          <a:spcPts val="22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857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5B9BD4"/>
                    </a:solidFill>
                  </a:tcPr>
                </a:tc>
                <a:extLst>
                  <a:ext uri="{0D108BD9-81ED-4DB2-BD59-A6C34878D82A}">
                    <a16:rowId xmlns:a16="http://schemas.microsoft.com/office/drawing/2014/main" val="10000"/>
                  </a:ext>
                </a:extLst>
              </a:tr>
              <a:tr h="2560320">
                <a:tc>
                  <a:txBody>
                    <a:bodyPr/>
                    <a:lstStyle/>
                    <a:p>
                      <a:pPr marL="91440">
                        <a:lnSpc>
                          <a:spcPct val="100000"/>
                        </a:lnSpc>
                        <a:spcBef>
                          <a:spcPts val="229"/>
                        </a:spcBef>
                      </a:pPr>
                      <a:r>
                        <a:rPr sz="1800" spc="-15" dirty="0">
                          <a:latin typeface="Times New Roman" panose="02020603050405020304" pitchFamily="18" charset="0"/>
                          <a:cs typeface="Times New Roman" panose="02020603050405020304" pitchFamily="18" charset="0"/>
                        </a:rPr>
                        <a:t>1.</a:t>
                      </a:r>
                      <a:endParaRPr sz="1800">
                        <a:latin typeface="Times New Roman" panose="02020603050405020304" pitchFamily="18" charset="0"/>
                        <a:cs typeface="Times New Roman" panose="02020603050405020304" pitchFamily="18" charset="0"/>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91440">
                        <a:lnSpc>
                          <a:spcPct val="100800"/>
                        </a:lnSpc>
                        <a:spcBef>
                          <a:spcPts val="210"/>
                        </a:spcBef>
                      </a:pPr>
                      <a:r>
                        <a:rPr sz="1800" spc="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u</a:t>
                      </a:r>
                      <a:r>
                        <a:rPr sz="1800" dirty="0">
                          <a:latin typeface="Times New Roman" panose="02020603050405020304" pitchFamily="18" charset="0"/>
                          <a:cs typeface="Times New Roman" panose="02020603050405020304" pitchFamily="18" charset="0"/>
                        </a:rPr>
                        <a:t>t</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c</a:t>
                      </a:r>
                      <a:r>
                        <a:rPr sz="1800" spc="-1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5" dirty="0">
                          <a:latin typeface="Times New Roman" panose="02020603050405020304" pitchFamily="18" charset="0"/>
                          <a:cs typeface="Times New Roman" panose="02020603050405020304" pitchFamily="18" charset="0"/>
                        </a:rPr>
                        <a:t>Video Caption </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a:t>
                      </a:r>
                      <a:r>
                        <a:rPr sz="1800" spc="3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n</a:t>
                      </a:r>
                      <a:r>
                        <a:rPr sz="1800" spc="-15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th</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a:t>
                      </a:r>
                      <a:r>
                        <a:rPr sz="1800" spc="5" dirty="0">
                          <a:latin typeface="Times New Roman" panose="02020603050405020304" pitchFamily="18" charset="0"/>
                          <a:cs typeface="Times New Roman" panose="02020603050405020304" pitchFamily="18" charset="0"/>
                        </a:rPr>
                        <a:t>e</a:t>
                      </a:r>
                      <a:r>
                        <a:rPr sz="1800" dirty="0">
                          <a:latin typeface="Times New Roman" panose="02020603050405020304" pitchFamily="18" charset="0"/>
                          <a:cs typeface="Times New Roman" panose="02020603050405020304" pitchFamily="18" charset="0"/>
                        </a:rPr>
                        <a:t>p  </a:t>
                      </a:r>
                      <a:r>
                        <a:rPr sz="1800" spc="5" dirty="0">
                          <a:latin typeface="Times New Roman" panose="02020603050405020304" pitchFamily="18" charset="0"/>
                          <a:cs typeface="Times New Roman" panose="02020603050405020304" pitchFamily="18" charset="0"/>
                        </a:rPr>
                        <a:t>Learning: </a:t>
                      </a:r>
                      <a:r>
                        <a:rPr sz="1800" dirty="0">
                          <a:latin typeface="Times New Roman" panose="02020603050405020304" pitchFamily="18" charset="0"/>
                          <a:cs typeface="Times New Roman" panose="02020603050405020304" pitchFamily="18" charset="0"/>
                        </a:rPr>
                        <a:t>A </a:t>
                      </a:r>
                      <a:r>
                        <a:rPr sz="1800" spc="5" dirty="0">
                          <a:latin typeface="Times New Roman" panose="02020603050405020304" pitchFamily="18" charset="0"/>
                          <a:cs typeface="Times New Roman" panose="02020603050405020304" pitchFamily="18" charset="0"/>
                        </a:rPr>
                        <a:t>Concise </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a:t>
                      </a:r>
                      <a:r>
                        <a:rPr sz="1800" spc="10" dirty="0">
                          <a:latin typeface="Times New Roman" panose="02020603050405020304" pitchFamily="18" charset="0"/>
                          <a:cs typeface="Times New Roman" panose="02020603050405020304" pitchFamily="18" charset="0"/>
                        </a:rPr>
                        <a:t>v</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ew</a:t>
                      </a:r>
                      <a:r>
                        <a:rPr sz="1800" spc="-114"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5"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l</a:t>
                      </a:r>
                      <a:r>
                        <a:rPr sz="1800" spc="-25" dirty="0">
                          <a:latin typeface="Times New Roman" panose="02020603050405020304" pitchFamily="18" charset="0"/>
                          <a:cs typeface="Times New Roman" panose="02020603050405020304" pitchFamily="18" charset="0"/>
                        </a:rPr>
                        <a:t>g</a:t>
                      </a:r>
                      <a:r>
                        <a:rPr sz="1800" spc="20" dirty="0">
                          <a:latin typeface="Times New Roman" panose="02020603050405020304" pitchFamily="18" charset="0"/>
                          <a:cs typeface="Times New Roman" panose="02020603050405020304" pitchFamily="18" charset="0"/>
                        </a:rPr>
                        <a:t>o</a:t>
                      </a:r>
                      <a:r>
                        <a:rPr sz="1800" spc="-30"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a:t>
                      </a:r>
                      <a:r>
                        <a:rPr sz="1800" spc="25" dirty="0">
                          <a:latin typeface="Times New Roman" panose="02020603050405020304" pitchFamily="18" charset="0"/>
                          <a:cs typeface="Times New Roman" panose="02020603050405020304" pitchFamily="18" charset="0"/>
                        </a:rPr>
                        <a:t>h</a:t>
                      </a:r>
                      <a:r>
                        <a:rPr sz="1800" spc="-15"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c</a:t>
                      </a:r>
                      <a:r>
                        <a:rPr sz="1800" spc="-1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a:t>
                      </a:r>
                      <a:r>
                        <a:rPr sz="1800" spc="10" dirty="0">
                          <a:latin typeface="Times New Roman" panose="02020603050405020304" pitchFamily="18" charset="0"/>
                          <a:cs typeface="Times New Roman" panose="02020603050405020304" pitchFamily="18" charset="0"/>
                        </a:rPr>
                        <a:t>v</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la</a:t>
                      </a:r>
                      <a:r>
                        <a:rPr sz="1800" dirty="0">
                          <a:latin typeface="Times New Roman" panose="02020603050405020304" pitchFamily="18" charset="0"/>
                          <a:cs typeface="Times New Roman" panose="02020603050405020304" pitchFamily="18" charset="0"/>
                        </a:rPr>
                        <a:t>p</a:t>
                      </a: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3980" marR="215900">
                        <a:lnSpc>
                          <a:spcPct val="100800"/>
                        </a:lnSpc>
                        <a:spcBef>
                          <a:spcPts val="210"/>
                        </a:spcBef>
                      </a:pPr>
                      <a:r>
                        <a:rPr sz="1800" spc="10" dirty="0">
                          <a:latin typeface="Times New Roman" panose="02020603050405020304" pitchFamily="18" charset="0"/>
                          <a:cs typeface="Times New Roman" panose="02020603050405020304" pitchFamily="18" charset="0"/>
                        </a:rPr>
                        <a:t>Soheyla </a:t>
                      </a:r>
                      <a:r>
                        <a:rPr sz="1800" spc="15" dirty="0">
                          <a:latin typeface="Times New Roman" panose="02020603050405020304" pitchFamily="18" charset="0"/>
                          <a:cs typeface="Times New Roman" panose="02020603050405020304" pitchFamily="18" charset="0"/>
                        </a:rPr>
                        <a:t>amirian, </a:t>
                      </a:r>
                      <a:r>
                        <a:rPr sz="1800" spc="2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khaled </a:t>
                      </a:r>
                      <a:r>
                        <a:rPr sz="1800" spc="2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r</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s</a:t>
                      </a:r>
                      <a:r>
                        <a:rPr sz="1800" spc="25" dirty="0">
                          <a:latin typeface="Times New Roman" panose="02020603050405020304" pitchFamily="18" charset="0"/>
                          <a:cs typeface="Times New Roman" panose="02020603050405020304" pitchFamily="18" charset="0"/>
                        </a:rPr>
                        <a:t>h</a:t>
                      </a:r>
                      <a:r>
                        <a:rPr sz="1800" dirty="0">
                          <a:latin typeface="Times New Roman" panose="02020603050405020304" pitchFamily="18" charset="0"/>
                          <a:cs typeface="Times New Roman" panose="02020603050405020304" pitchFamily="18" charset="0"/>
                        </a:rPr>
                        <a:t>ee</a:t>
                      </a:r>
                      <a:r>
                        <a:rPr sz="1800" spc="30" dirty="0">
                          <a:latin typeface="Times New Roman" panose="02020603050405020304" pitchFamily="18" charset="0"/>
                          <a:cs typeface="Times New Roman" panose="02020603050405020304" pitchFamily="18" charset="0"/>
                        </a:rPr>
                        <a:t>d</a:t>
                      </a:r>
                      <a:r>
                        <a:rPr sz="1800" spc="-75" dirty="0">
                          <a:latin typeface="Times New Roman" panose="02020603050405020304" pitchFamily="18" charset="0"/>
                          <a:cs typeface="Times New Roman" panose="02020603050405020304" pitchFamily="18" charset="0"/>
                        </a:rPr>
                        <a:t>,</a:t>
                      </a:r>
                      <a:r>
                        <a:rPr sz="1800" dirty="0">
                          <a:latin typeface="Times New Roman" panose="02020603050405020304" pitchFamily="18" charset="0"/>
                          <a:cs typeface="Times New Roman" panose="02020603050405020304" pitchFamily="18" charset="0"/>
                        </a:rPr>
                        <a:t>t</a:t>
                      </a:r>
                      <a:r>
                        <a:rPr sz="1800" spc="20" dirty="0">
                          <a:latin typeface="Times New Roman" panose="02020603050405020304" pitchFamily="18" charset="0"/>
                          <a:cs typeface="Times New Roman" panose="02020603050405020304" pitchFamily="18" charset="0"/>
                        </a:rPr>
                        <a:t>h</a:t>
                      </a:r>
                      <a:r>
                        <a:rPr sz="1800" spc="35" dirty="0">
                          <a:latin typeface="Times New Roman" panose="02020603050405020304" pitchFamily="18" charset="0"/>
                          <a:cs typeface="Times New Roman" panose="02020603050405020304" pitchFamily="18" charset="0"/>
                        </a:rPr>
                        <a:t>i</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b</a:t>
                      </a:r>
                      <a:r>
                        <a:rPr sz="1800" spc="-140" dirty="0">
                          <a:latin typeface="Times New Roman" panose="02020603050405020304" pitchFamily="18" charset="0"/>
                          <a:cs typeface="Times New Roman" panose="02020603050405020304" pitchFamily="18" charset="0"/>
                        </a:rPr>
                        <a:t> </a:t>
                      </a:r>
                      <a:r>
                        <a:rPr sz="1800" spc="-18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  </a:t>
                      </a:r>
                      <a:r>
                        <a:rPr sz="1800" spc="-13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h</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a:t>
                      </a:r>
                      <a:r>
                        <a:rPr sz="1800" spc="-11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a:t>
                      </a:r>
                      <a:r>
                        <a:rPr sz="1800" spc="-7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h</a:t>
                      </a:r>
                      <a:r>
                        <a:rPr sz="1800" spc="30" dirty="0">
                          <a:latin typeface="Times New Roman" panose="02020603050405020304" pitchFamily="18" charset="0"/>
                          <a:cs typeface="Times New Roman" panose="02020603050405020304" pitchFamily="18" charset="0"/>
                        </a:rPr>
                        <a:t>a</a:t>
                      </a:r>
                      <a:r>
                        <a:rPr sz="1800" spc="-15"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d</a:t>
                      </a:r>
                      <a:r>
                        <a:rPr sz="1800" spc="-75" dirty="0">
                          <a:latin typeface="Times New Roman" panose="02020603050405020304" pitchFamily="18" charset="0"/>
                          <a:cs typeface="Times New Roman" panose="02020603050405020304" pitchFamily="18" charset="0"/>
                        </a:rPr>
                        <a:t> </a:t>
                      </a:r>
                      <a:r>
                        <a:rPr sz="1800" spc="-18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Arabnia</a:t>
                      </a:r>
                      <a:endParaRPr sz="180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5250">
                        <a:lnSpc>
                          <a:spcPct val="100000"/>
                        </a:lnSpc>
                        <a:spcBef>
                          <a:spcPts val="305"/>
                        </a:spcBef>
                      </a:pPr>
                      <a:r>
                        <a:rPr sz="1800" spc="-15" dirty="0">
                          <a:latin typeface="Times New Roman" panose="02020603050405020304" pitchFamily="18" charset="0"/>
                          <a:cs typeface="Times New Roman" panose="02020603050405020304" pitchFamily="18" charset="0"/>
                        </a:rPr>
                        <a:t>2020</a:t>
                      </a:r>
                      <a:endParaRPr sz="1800" dirty="0">
                        <a:latin typeface="Times New Roman" panose="02020603050405020304" pitchFamily="18" charset="0"/>
                        <a:cs typeface="Times New Roman" panose="02020603050405020304" pitchFamily="18" charset="0"/>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6520" marR="189230">
                        <a:lnSpc>
                          <a:spcPct val="100800"/>
                        </a:lnSpc>
                        <a:spcBef>
                          <a:spcPts val="210"/>
                        </a:spcBef>
                      </a:pPr>
                      <a:r>
                        <a:rPr sz="1800" spc="10"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v</a:t>
                      </a:r>
                      <a:r>
                        <a:rPr sz="1800" spc="20" dirty="0">
                          <a:latin typeface="Times New Roman" panose="02020603050405020304" pitchFamily="18" charset="0"/>
                          <a:cs typeface="Times New Roman" panose="02020603050405020304" pitchFamily="18" charset="0"/>
                        </a:rPr>
                        <a:t>o</a:t>
                      </a:r>
                      <a:r>
                        <a:rPr sz="1800" spc="35" dirty="0">
                          <a:latin typeface="Times New Roman" panose="02020603050405020304" pitchFamily="18" charset="0"/>
                          <a:cs typeface="Times New Roman" panose="02020603050405020304" pitchFamily="18" charset="0"/>
                        </a:rPr>
                        <a:t>l</a:t>
                      </a:r>
                      <a:r>
                        <a:rPr sz="1800" spc="25" dirty="0">
                          <a:latin typeface="Times New Roman" panose="02020603050405020304" pitchFamily="18" charset="0"/>
                          <a:cs typeface="Times New Roman" panose="02020603050405020304" pitchFamily="18" charset="0"/>
                        </a:rPr>
                        <a:t>u</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5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l  </a:t>
                      </a:r>
                      <a:r>
                        <a:rPr sz="1800" spc="10" dirty="0">
                          <a:latin typeface="Times New Roman" panose="02020603050405020304" pitchFamily="18" charset="0"/>
                          <a:cs typeface="Times New Roman" panose="02020603050405020304" pitchFamily="18" charset="0"/>
                        </a:rPr>
                        <a:t>neural </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network(cnn),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recurrent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neural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network(rnn)</a:t>
                      </a:r>
                      <a:endParaRPr sz="180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9060" marR="102870">
                        <a:lnSpc>
                          <a:spcPct val="100400"/>
                        </a:lnSpc>
                        <a:spcBef>
                          <a:spcPts val="220"/>
                        </a:spcBef>
                      </a:pPr>
                      <a:r>
                        <a:rPr sz="1800" spc="30" dirty="0">
                          <a:latin typeface="Times New Roman" panose="02020603050405020304" pitchFamily="18" charset="0"/>
                          <a:cs typeface="Times New Roman" panose="02020603050405020304" pitchFamily="18" charset="0"/>
                        </a:rPr>
                        <a:t>Ma</a:t>
                      </a:r>
                      <a:r>
                        <a:rPr sz="1800" dirty="0">
                          <a:latin typeface="Times New Roman" panose="02020603050405020304" pitchFamily="18" charset="0"/>
                          <a:cs typeface="Times New Roman" panose="02020603050405020304" pitchFamily="18" charset="0"/>
                        </a:rPr>
                        <a:t>y</a:t>
                      </a:r>
                      <a:r>
                        <a:rPr sz="1800" spc="-10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s</a:t>
                      </a:r>
                      <a:r>
                        <a:rPr sz="1800" dirty="0">
                          <a:latin typeface="Times New Roman" panose="02020603050405020304" pitchFamily="18" charset="0"/>
                          <a:cs typeface="Times New Roman" panose="02020603050405020304" pitchFamily="18" charset="0"/>
                        </a:rPr>
                        <a:t>t</a:t>
                      </a:r>
                      <a:r>
                        <a:rPr sz="1800" spc="-35" dirty="0">
                          <a:latin typeface="Times New Roman" panose="02020603050405020304" pitchFamily="18" charset="0"/>
                          <a:cs typeface="Times New Roman" panose="02020603050405020304" pitchFamily="18" charset="0"/>
                        </a:rPr>
                        <a:t>r</a:t>
                      </a:r>
                      <a:r>
                        <a:rPr sz="1800" spc="25" dirty="0">
                          <a:latin typeface="Times New Roman" panose="02020603050405020304" pitchFamily="18" charset="0"/>
                          <a:cs typeface="Times New Roman" panose="02020603050405020304" pitchFamily="18" charset="0"/>
                        </a:rPr>
                        <a:t>u</a:t>
                      </a:r>
                      <a:r>
                        <a:rPr sz="1800" spc="-25" dirty="0">
                          <a:latin typeface="Times New Roman" panose="02020603050405020304" pitchFamily="18" charset="0"/>
                          <a:cs typeface="Times New Roman" panose="02020603050405020304" pitchFamily="18" charset="0"/>
                        </a:rPr>
                        <a:t>gg</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  </a:t>
                      </a:r>
                      <a:r>
                        <a:rPr sz="1800" spc="5" dirty="0">
                          <a:latin typeface="Times New Roman" panose="02020603050405020304" pitchFamily="18" charset="0"/>
                          <a:cs typeface="Times New Roman" panose="02020603050405020304" pitchFamily="18" charset="0"/>
                        </a:rPr>
                        <a:t>with complex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scenes</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or </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v</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s</a:t>
                      </a:r>
                      <a:r>
                        <a:rPr sz="1800" spc="-14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th  fast-changing </a:t>
                      </a:r>
                      <a:r>
                        <a:rPr sz="1800" spc="5" dirty="0">
                          <a:latin typeface="Times New Roman" panose="02020603050405020304" pitchFamily="18" charset="0"/>
                          <a:cs typeface="Times New Roman" panose="02020603050405020304" pitchFamily="18" charset="0"/>
                        </a:rPr>
                        <a:t> content, </a:t>
                      </a:r>
                      <a:r>
                        <a:rPr sz="1800" spc="1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d</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1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  </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spc="30" dirty="0">
                          <a:latin typeface="Times New Roman" panose="02020603050405020304" pitchFamily="18" charset="0"/>
                          <a:cs typeface="Times New Roman" panose="02020603050405020304" pitchFamily="18" charset="0"/>
                        </a:rPr>
                        <a:t>a</a:t>
                      </a:r>
                      <a:r>
                        <a:rPr sz="1800" spc="-15" dirty="0">
                          <a:latin typeface="Times New Roman" panose="02020603050405020304" pitchFamily="18" charset="0"/>
                          <a:cs typeface="Times New Roman" panose="02020603050405020304" pitchFamily="18" charset="0"/>
                        </a:rPr>
                        <a:t>cc</a:t>
                      </a:r>
                      <a:r>
                        <a:rPr sz="1800" spc="25" dirty="0">
                          <a:latin typeface="Times New Roman" panose="02020603050405020304" pitchFamily="18" charset="0"/>
                          <a:cs typeface="Times New Roman" panose="02020603050405020304" pitchFamily="18" charset="0"/>
                        </a:rPr>
                        <a:t>u</a:t>
                      </a:r>
                      <a:r>
                        <a:rPr sz="1800" spc="-30" dirty="0">
                          <a:latin typeface="Times New Roman" panose="02020603050405020304" pitchFamily="18" charset="0"/>
                          <a:cs typeface="Times New Roman" panose="02020603050405020304" pitchFamily="18" charset="0"/>
                        </a:rPr>
                        <a:t>r</a:t>
                      </a:r>
                      <a:r>
                        <a:rPr sz="1800" spc="30" dirty="0">
                          <a:latin typeface="Times New Roman" panose="02020603050405020304" pitchFamily="18" charset="0"/>
                          <a:cs typeface="Times New Roman" panose="02020603050405020304" pitchFamily="18" charset="0"/>
                        </a:rPr>
                        <a:t>a</a:t>
                      </a:r>
                      <a:r>
                        <a:rPr sz="1800" spc="-15" dirty="0">
                          <a:latin typeface="Times New Roman" panose="02020603050405020304" pitchFamily="18" charset="0"/>
                          <a:cs typeface="Times New Roman" panose="02020603050405020304" pitchFamily="18" charset="0"/>
                        </a:rPr>
                        <a:t>c</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es</a:t>
                      </a:r>
                      <a:r>
                        <a:rPr sz="1800" spc="-13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n  </a:t>
                      </a:r>
                      <a:r>
                        <a:rPr sz="1800" spc="5" dirty="0">
                          <a:latin typeface="Times New Roman" panose="02020603050405020304" pitchFamily="18" charset="0"/>
                          <a:cs typeface="Times New Roman" panose="02020603050405020304" pitchFamily="18" charset="0"/>
                        </a:rPr>
                        <a:t>captions.</a:t>
                      </a:r>
                      <a:endParaRPr sz="1800" dirty="0">
                        <a:latin typeface="Times New Roman" panose="02020603050405020304" pitchFamily="18" charset="0"/>
                        <a:cs typeface="Times New Roman" panose="02020603050405020304" pitchFamily="18" charset="0"/>
                      </a:endParaRPr>
                    </a:p>
                  </a:txBody>
                  <a:tcPr marL="0" marR="0" marT="2794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E"/>
                    </a:solidFill>
                  </a:tcPr>
                </a:tc>
                <a:extLst>
                  <a:ext uri="{0D108BD9-81ED-4DB2-BD59-A6C34878D82A}">
                    <a16:rowId xmlns:a16="http://schemas.microsoft.com/office/drawing/2014/main" val="10001"/>
                  </a:ext>
                </a:extLst>
              </a:tr>
              <a:tr h="2286000">
                <a:tc>
                  <a:txBody>
                    <a:bodyPr/>
                    <a:lstStyle/>
                    <a:p>
                      <a:pPr marL="91440">
                        <a:lnSpc>
                          <a:spcPct val="100000"/>
                        </a:lnSpc>
                        <a:spcBef>
                          <a:spcPts val="254"/>
                        </a:spcBef>
                      </a:pPr>
                      <a:r>
                        <a:rPr sz="1800" spc="-15" dirty="0">
                          <a:latin typeface="Times New Roman" panose="02020603050405020304" pitchFamily="18" charset="0"/>
                          <a:cs typeface="Times New Roman" panose="02020603050405020304" pitchFamily="18" charset="0"/>
                        </a:rPr>
                        <a:t>2.</a:t>
                      </a:r>
                      <a:endParaRPr sz="1800">
                        <a:latin typeface="Times New Roman" panose="02020603050405020304" pitchFamily="18" charset="0"/>
                        <a:cs typeface="Times New Roman" panose="02020603050405020304" pitchFamily="18" charset="0"/>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51460">
                        <a:lnSpc>
                          <a:spcPct val="100800"/>
                        </a:lnSpc>
                        <a:spcBef>
                          <a:spcPts val="240"/>
                        </a:spcBef>
                      </a:pPr>
                      <a:r>
                        <a:rPr sz="1800" dirty="0">
                          <a:latin typeface="Times New Roman" panose="02020603050405020304" pitchFamily="18" charset="0"/>
                          <a:cs typeface="Times New Roman" panose="02020603050405020304" pitchFamily="18" charset="0"/>
                        </a:rPr>
                        <a:t>A</a:t>
                      </a:r>
                      <a:r>
                        <a:rPr sz="1800" spc="-4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Study</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of</a:t>
                      </a:r>
                      <a:r>
                        <a:rPr sz="1800" spc="-7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ConvNeXt </a:t>
                      </a:r>
                      <a:r>
                        <a:rPr sz="1800" spc="-3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Architectures </a:t>
                      </a:r>
                      <a:r>
                        <a:rPr sz="1800" spc="-30" dirty="0">
                          <a:latin typeface="Times New Roman" panose="02020603050405020304" pitchFamily="18" charset="0"/>
                          <a:cs typeface="Times New Roman" panose="02020603050405020304" pitchFamily="18" charset="0"/>
                        </a:rPr>
                        <a:t>for </a:t>
                      </a:r>
                      <a:r>
                        <a:rPr sz="1800" spc="-2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nh</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spc="-15" dirty="0">
                          <a:latin typeface="Times New Roman" panose="02020603050405020304" pitchFamily="18" charset="0"/>
                          <a:cs typeface="Times New Roman" panose="02020603050405020304" pitchFamily="18" charset="0"/>
                        </a:rPr>
                        <a:t>c</a:t>
                      </a:r>
                      <a:r>
                        <a:rPr sz="1800" dirty="0">
                          <a:latin typeface="Times New Roman" panose="02020603050405020304" pitchFamily="18" charset="0"/>
                          <a:cs typeface="Times New Roman" panose="02020603050405020304" pitchFamily="18" charset="0"/>
                        </a:rPr>
                        <a:t>ed</a:t>
                      </a:r>
                      <a:r>
                        <a:rPr sz="1800" spc="-1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  </a:t>
                      </a:r>
                      <a:r>
                        <a:rPr sz="1800" spc="20" dirty="0">
                          <a:latin typeface="Times New Roman" panose="02020603050405020304" pitchFamily="18" charset="0"/>
                          <a:cs typeface="Times New Roman" panose="02020603050405020304" pitchFamily="18" charset="0"/>
                        </a:rPr>
                        <a:t>Captioning</a:t>
                      </a:r>
                      <a:endParaRPr sz="180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3980" marR="360680">
                        <a:lnSpc>
                          <a:spcPct val="100400"/>
                        </a:lnSpc>
                        <a:spcBef>
                          <a:spcPts val="250"/>
                        </a:spcBef>
                      </a:pPr>
                      <a:r>
                        <a:rPr sz="1800" spc="-5" dirty="0">
                          <a:latin typeface="Times New Roman" panose="02020603050405020304" pitchFamily="18" charset="0"/>
                          <a:cs typeface="Times New Roman" panose="02020603050405020304" pitchFamily="18" charset="0"/>
                        </a:rPr>
                        <a:t>Leo </a:t>
                      </a:r>
                      <a:r>
                        <a:rPr sz="1800" dirty="0">
                          <a:latin typeface="Times New Roman" panose="02020603050405020304" pitchFamily="18" charset="0"/>
                          <a:cs typeface="Times New Roman" panose="02020603050405020304" pitchFamily="18" charset="0"/>
                        </a:rPr>
                        <a:t>ramos ,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d</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und</a:t>
                      </a:r>
                      <a:r>
                        <a:rPr sz="1800" dirty="0">
                          <a:latin typeface="Times New Roman" panose="02020603050405020304" pitchFamily="18" charset="0"/>
                          <a:cs typeface="Times New Roman" panose="02020603050405020304" pitchFamily="18" charset="0"/>
                        </a:rPr>
                        <a:t>o</a:t>
                      </a:r>
                      <a:r>
                        <a:rPr sz="1800" spc="-7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s</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s</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  cristian </a:t>
                      </a:r>
                      <a:r>
                        <a:rPr sz="1800" spc="-10" dirty="0">
                          <a:latin typeface="Times New Roman" panose="02020603050405020304" pitchFamily="18" charset="0"/>
                          <a:cs typeface="Times New Roman" panose="02020603050405020304" pitchFamily="18" charset="0"/>
                        </a:rPr>
                        <a:t>romero </a:t>
                      </a:r>
                      <a:r>
                        <a:rPr sz="1800" dirty="0">
                          <a:latin typeface="Times New Roman" panose="02020603050405020304" pitchFamily="18" charset="0"/>
                          <a:cs typeface="Times New Roman" panose="02020603050405020304" pitchFamily="18" charset="0"/>
                        </a:rPr>
                        <a:t>,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francklin </a:t>
                      </a:r>
                      <a:r>
                        <a:rPr sz="1800" dirty="0">
                          <a:latin typeface="Times New Roman" panose="02020603050405020304" pitchFamily="18" charset="0"/>
                          <a:cs typeface="Times New Roman" panose="02020603050405020304" pitchFamily="18" charset="0"/>
                        </a:rPr>
                        <a:t>rivas-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echeverría</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and </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manuel </a:t>
                      </a:r>
                      <a:r>
                        <a:rPr sz="1800" spc="5" dirty="0">
                          <a:latin typeface="Times New Roman" panose="02020603050405020304" pitchFamily="18" charset="0"/>
                          <a:cs typeface="Times New Roman" panose="02020603050405020304" pitchFamily="18" charset="0"/>
                        </a:rPr>
                        <a:t>eugenio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morocho-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cayamcela</a:t>
                      </a:r>
                      <a:endParaRPr sz="180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5250">
                        <a:lnSpc>
                          <a:spcPct val="100000"/>
                        </a:lnSpc>
                        <a:spcBef>
                          <a:spcPts val="334"/>
                        </a:spcBef>
                      </a:pPr>
                      <a:r>
                        <a:rPr sz="1800" spc="-15" dirty="0">
                          <a:latin typeface="Times New Roman" panose="02020603050405020304" pitchFamily="18" charset="0"/>
                          <a:cs typeface="Times New Roman" panose="02020603050405020304" pitchFamily="18" charset="0"/>
                        </a:rPr>
                        <a:t>2024</a:t>
                      </a:r>
                      <a:endParaRPr sz="1800">
                        <a:latin typeface="Times New Roman" panose="02020603050405020304" pitchFamily="18" charset="0"/>
                        <a:cs typeface="Times New Roman" panose="02020603050405020304" pitchFamily="18" charset="0"/>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6520" marR="121285">
                        <a:lnSpc>
                          <a:spcPct val="100899"/>
                        </a:lnSpc>
                        <a:spcBef>
                          <a:spcPts val="235"/>
                        </a:spcBef>
                      </a:pPr>
                      <a:r>
                        <a:rPr sz="1800" dirty="0">
                          <a:latin typeface="Times New Roman" panose="02020603050405020304" pitchFamily="18" charset="0"/>
                          <a:cs typeface="Times New Roman" panose="02020603050405020304" pitchFamily="18" charset="0"/>
                        </a:rPr>
                        <a:t>Integrated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v</a:t>
                      </a:r>
                      <a:r>
                        <a:rPr sz="1800" spc="3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dirty="0">
                          <a:latin typeface="Times New Roman" panose="02020603050405020304" pitchFamily="18" charset="0"/>
                          <a:cs typeface="Times New Roman" panose="02020603050405020304" pitchFamily="18" charset="0"/>
                        </a:rPr>
                        <a:t>t</a:t>
                      </a:r>
                      <a:r>
                        <a:rPr sz="1800" spc="-114"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th  LSTM</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9060" marR="99695">
                        <a:lnSpc>
                          <a:spcPct val="100400"/>
                        </a:lnSpc>
                        <a:spcBef>
                          <a:spcPts val="250"/>
                        </a:spcBef>
                      </a:pPr>
                      <a:r>
                        <a:rPr sz="1800" spc="5" dirty="0">
                          <a:latin typeface="Times New Roman" panose="02020603050405020304" pitchFamily="18" charset="0"/>
                          <a:cs typeface="Times New Roman" panose="02020603050405020304" pitchFamily="18" charset="0"/>
                        </a:rPr>
                        <a:t>Potential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5" dirty="0">
                          <a:latin typeface="Times New Roman" panose="02020603050405020304" pitchFamily="18" charset="0"/>
                          <a:cs typeface="Times New Roman" panose="02020603050405020304" pitchFamily="18" charset="0"/>
                        </a:rPr>
                        <a:t>h</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ll</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n</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es</a:t>
                      </a:r>
                      <a:r>
                        <a:rPr sz="1800" spc="-13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li</a:t>
                      </a:r>
                      <a:r>
                        <a:rPr sz="1800" spc="-70" dirty="0">
                          <a:latin typeface="Times New Roman" panose="02020603050405020304" pitchFamily="18" charset="0"/>
                          <a:cs typeface="Times New Roman" panose="02020603050405020304" pitchFamily="18" charset="0"/>
                        </a:rPr>
                        <a:t>k</a:t>
                      </a:r>
                      <a:r>
                        <a:rPr sz="1800" dirty="0">
                          <a:latin typeface="Times New Roman" panose="02020603050405020304" pitchFamily="18" charset="0"/>
                          <a:cs typeface="Times New Roman" panose="02020603050405020304" pitchFamily="18" charset="0"/>
                        </a:rPr>
                        <a:t>e  </a:t>
                      </a:r>
                      <a:r>
                        <a:rPr sz="1800" spc="5" dirty="0">
                          <a:latin typeface="Times New Roman" panose="02020603050405020304" pitchFamily="18" charset="0"/>
                          <a:cs typeface="Times New Roman" panose="02020603050405020304" pitchFamily="18" charset="0"/>
                        </a:rPr>
                        <a:t>model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ty</a:t>
                      </a:r>
                      <a:r>
                        <a:rPr sz="1800" spc="-10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10" dirty="0">
                          <a:latin typeface="Times New Roman" panose="02020603050405020304" pitchFamily="18" charset="0"/>
                          <a:cs typeface="Times New Roman" panose="02020603050405020304" pitchFamily="18" charset="0"/>
                        </a:rPr>
                        <a:t>resource </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a:t>
                      </a:r>
                      <a:r>
                        <a:rPr sz="1800" spc="-15" dirty="0">
                          <a:latin typeface="Times New Roman" panose="02020603050405020304" pitchFamily="18" charset="0"/>
                          <a:cs typeface="Times New Roman" panose="02020603050405020304" pitchFamily="18" charset="0"/>
                        </a:rPr>
                        <a:t>m</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nd</a:t>
                      </a:r>
                      <a:r>
                        <a:rPr sz="1800" dirty="0">
                          <a:latin typeface="Times New Roman" panose="02020603050405020304" pitchFamily="18" charset="0"/>
                          <a:cs typeface="Times New Roman" panose="02020603050405020304" pitchFamily="18" charset="0"/>
                        </a:rPr>
                        <a:t>s</a:t>
                      </a:r>
                      <a:r>
                        <a:rPr sz="1800" spc="-14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e  </a:t>
                      </a:r>
                      <a:r>
                        <a:rPr sz="1800" spc="15" dirty="0">
                          <a:latin typeface="Times New Roman" panose="02020603050405020304" pitchFamily="18" charset="0"/>
                          <a:cs typeface="Times New Roman" panose="02020603050405020304" pitchFamily="18" charset="0"/>
                        </a:rPr>
                        <a:t>not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discussed.</a:t>
                      </a:r>
                    </a:p>
                  </a:txBody>
                  <a:tcPr marL="0" marR="0" marT="3175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AEEF7"/>
                    </a:solidFill>
                  </a:tcPr>
                </a:tc>
                <a:extLst>
                  <a:ext uri="{0D108BD9-81ED-4DB2-BD59-A6C34878D82A}">
                    <a16:rowId xmlns:a16="http://schemas.microsoft.com/office/drawing/2014/main" val="10002"/>
                  </a:ext>
                </a:extLst>
              </a:tr>
            </a:tbl>
          </a:graphicData>
        </a:graphic>
      </p:graphicFrame>
      <p:sp>
        <p:nvSpPr>
          <p:cNvPr id="4" name="TextBox 3"/>
          <p:cNvSpPr txBox="1"/>
          <p:nvPr/>
        </p:nvSpPr>
        <p:spPr>
          <a:xfrm>
            <a:off x="11887199" y="6553071"/>
            <a:ext cx="228601" cy="369332"/>
          </a:xfrm>
          <a:prstGeom prst="rect">
            <a:avLst/>
          </a:prstGeom>
          <a:noFill/>
        </p:spPr>
        <p:txBody>
          <a:bodyPr wrap="square" rtlCol="0">
            <a:spAutoFit/>
          </a:bodyPr>
          <a:lstStyle/>
          <a:p>
            <a:r>
              <a:rPr lang="en-GB" b="1"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62232250"/>
              </p:ext>
            </p:extLst>
          </p:nvPr>
        </p:nvGraphicFramePr>
        <p:xfrm>
          <a:off x="413524" y="584962"/>
          <a:ext cx="11321277" cy="5675387"/>
        </p:xfrm>
        <a:graphic>
          <a:graphicData uri="http://schemas.openxmlformats.org/drawingml/2006/table">
            <a:tbl>
              <a:tblPr firstRow="1" bandRow="1">
                <a:tableStyleId>{2D5ABB26-0587-4C30-8999-92F81FD0307C}</a:tableStyleId>
              </a:tblPr>
              <a:tblGrid>
                <a:gridCol w="800985">
                  <a:extLst>
                    <a:ext uri="{9D8B030D-6E8A-4147-A177-3AD203B41FA5}">
                      <a16:colId xmlns:a16="http://schemas.microsoft.com/office/drawing/2014/main" val="20000"/>
                    </a:ext>
                  </a:extLst>
                </a:gridCol>
                <a:gridCol w="2654521">
                  <a:extLst>
                    <a:ext uri="{9D8B030D-6E8A-4147-A177-3AD203B41FA5}">
                      <a16:colId xmlns:a16="http://schemas.microsoft.com/office/drawing/2014/main" val="20001"/>
                    </a:ext>
                  </a:extLst>
                </a:gridCol>
                <a:gridCol w="2402207">
                  <a:extLst>
                    <a:ext uri="{9D8B030D-6E8A-4147-A177-3AD203B41FA5}">
                      <a16:colId xmlns:a16="http://schemas.microsoft.com/office/drawing/2014/main" val="20002"/>
                    </a:ext>
                  </a:extLst>
                </a:gridCol>
                <a:gridCol w="1689308">
                  <a:extLst>
                    <a:ext uri="{9D8B030D-6E8A-4147-A177-3AD203B41FA5}">
                      <a16:colId xmlns:a16="http://schemas.microsoft.com/office/drawing/2014/main" val="20003"/>
                    </a:ext>
                  </a:extLst>
                </a:gridCol>
                <a:gridCol w="1887128">
                  <a:extLst>
                    <a:ext uri="{9D8B030D-6E8A-4147-A177-3AD203B41FA5}">
                      <a16:colId xmlns:a16="http://schemas.microsoft.com/office/drawing/2014/main" val="20004"/>
                    </a:ext>
                  </a:extLst>
                </a:gridCol>
                <a:gridCol w="1887128">
                  <a:extLst>
                    <a:ext uri="{9D8B030D-6E8A-4147-A177-3AD203B41FA5}">
                      <a16:colId xmlns:a16="http://schemas.microsoft.com/office/drawing/2014/main" val="20006"/>
                    </a:ext>
                  </a:extLst>
                </a:gridCol>
              </a:tblGrid>
              <a:tr h="829055">
                <a:tc>
                  <a:txBody>
                    <a:bodyPr/>
                    <a:lstStyle/>
                    <a:p>
                      <a:pPr marL="91440">
                        <a:lnSpc>
                          <a:spcPct val="100000"/>
                        </a:lnSpc>
                        <a:spcBef>
                          <a:spcPts val="21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2075">
                        <a:lnSpc>
                          <a:spcPct val="100000"/>
                        </a:lnSpc>
                        <a:spcBef>
                          <a:spcPts val="21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0" dirty="0">
                          <a:solidFill>
                            <a:srgbClr val="FFFFFF"/>
                          </a:solidFill>
                          <a:latin typeface="Times New Roman" panose="02020603050405020304" pitchFamily="18" charset="0"/>
                          <a:cs typeface="Times New Roman" panose="02020603050405020304" pitchFamily="18" charset="0"/>
                        </a:rPr>
                        <a:t>P</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398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5250" marR="274955">
                        <a:lnSpc>
                          <a:spcPct val="100800"/>
                        </a:lnSpc>
                        <a:spcBef>
                          <a:spcPts val="200"/>
                        </a:spcBef>
                      </a:pPr>
                      <a:r>
                        <a:rPr sz="1800" b="1" dirty="0">
                          <a:solidFill>
                            <a:srgbClr val="FFFFFF"/>
                          </a:solidFill>
                          <a:latin typeface="Times New Roman" panose="02020603050405020304" pitchFamily="18" charset="0"/>
                          <a:cs typeface="Times New Roman" panose="02020603050405020304" pitchFamily="18" charset="0"/>
                        </a:rPr>
                        <a:t>YEAR </a:t>
                      </a:r>
                      <a:r>
                        <a:rPr sz="1800" b="1" spc="5"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40"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IS</a:t>
                      </a:r>
                      <a:r>
                        <a:rPr sz="1800" b="1" spc="-15" dirty="0">
                          <a:solidFill>
                            <a:srgbClr val="FFFFFF"/>
                          </a:solidFill>
                          <a:latin typeface="Times New Roman" panose="02020603050405020304" pitchFamily="18" charset="0"/>
                          <a:cs typeface="Times New Roman" panose="02020603050405020304" pitchFamily="18" charset="0"/>
                        </a:rPr>
                        <a:t>H</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6520" marR="379730">
                        <a:lnSpc>
                          <a:spcPct val="100800"/>
                        </a:lnSpc>
                        <a:spcBef>
                          <a:spcPts val="200"/>
                        </a:spcBef>
                      </a:pP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EC</a:t>
                      </a:r>
                      <a:r>
                        <a:rPr sz="1800" b="1" spc="-15"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40"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USED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906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730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6FAC46"/>
                    </a:solidFill>
                  </a:tcPr>
                </a:tc>
                <a:extLst>
                  <a:ext uri="{0D108BD9-81ED-4DB2-BD59-A6C34878D82A}">
                    <a16:rowId xmlns:a16="http://schemas.microsoft.com/office/drawing/2014/main" val="10000"/>
                  </a:ext>
                </a:extLst>
              </a:tr>
              <a:tr h="2286000">
                <a:tc>
                  <a:txBody>
                    <a:bodyPr/>
                    <a:lstStyle/>
                    <a:p>
                      <a:pPr marL="91440">
                        <a:lnSpc>
                          <a:spcPct val="100000"/>
                        </a:lnSpc>
                        <a:spcBef>
                          <a:spcPts val="225"/>
                        </a:spcBef>
                      </a:pPr>
                      <a:r>
                        <a:rPr sz="1800" spc="-15" dirty="0">
                          <a:latin typeface="Times New Roman" panose="02020603050405020304" pitchFamily="18" charset="0"/>
                          <a:cs typeface="Times New Roman" panose="02020603050405020304" pitchFamily="18" charset="0"/>
                        </a:rPr>
                        <a:t>3.</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2075" marR="82550">
                        <a:lnSpc>
                          <a:spcPct val="100800"/>
                        </a:lnSpc>
                        <a:spcBef>
                          <a:spcPts val="210"/>
                        </a:spcBef>
                      </a:pPr>
                      <a:r>
                        <a:rPr sz="1800" spc="-5" dirty="0">
                          <a:latin typeface="Times New Roman" panose="02020603050405020304" pitchFamily="18" charset="0"/>
                          <a:cs typeface="Times New Roman" panose="02020603050405020304" pitchFamily="18" charset="0"/>
                        </a:rPr>
                        <a:t>S</a:t>
                      </a:r>
                      <a:r>
                        <a:rPr sz="1800" spc="20" dirty="0">
                          <a:latin typeface="Times New Roman" panose="02020603050405020304" pitchFamily="18" charset="0"/>
                          <a:cs typeface="Times New Roman" panose="02020603050405020304" pitchFamily="18" charset="0"/>
                        </a:rPr>
                        <a:t>u</a:t>
                      </a:r>
                      <a:r>
                        <a:rPr sz="1800" spc="-15" dirty="0">
                          <a:latin typeface="Times New Roman" panose="02020603050405020304" pitchFamily="18" charset="0"/>
                          <a:cs typeface="Times New Roman" panose="02020603050405020304" pitchFamily="18" charset="0"/>
                        </a:rPr>
                        <a:t>mm</a:t>
                      </a:r>
                      <a:r>
                        <a:rPr sz="1800" spc="30"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spc="-40" dirty="0">
                          <a:latin typeface="Times New Roman" panose="02020603050405020304" pitchFamily="18" charset="0"/>
                          <a:cs typeface="Times New Roman" panose="02020603050405020304" pitchFamily="18" charset="0"/>
                        </a:rPr>
                        <a:t>z</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n</a:t>
                      </a:r>
                      <a:r>
                        <a:rPr sz="1800" spc="-16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f</a:t>
                      </a:r>
                      <a:r>
                        <a:rPr sz="1800" spc="15" dirty="0">
                          <a:latin typeface="Times New Roman" panose="02020603050405020304" pitchFamily="18" charset="0"/>
                          <a:cs typeface="Times New Roman" panose="02020603050405020304" pitchFamily="18" charset="0"/>
                        </a:rPr>
                        <a:t> </a:t>
                      </a:r>
                      <a:r>
                        <a:rPr sz="1800" spc="-130" dirty="0">
                          <a:latin typeface="Times New Roman" panose="02020603050405020304" pitchFamily="18" charset="0"/>
                          <a:cs typeface="Times New Roman" panose="02020603050405020304" pitchFamily="18" charset="0"/>
                        </a:rPr>
                        <a:t>T</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dirty="0">
                          <a:latin typeface="Times New Roman" panose="02020603050405020304" pitchFamily="18" charset="0"/>
                          <a:cs typeface="Times New Roman" panose="02020603050405020304" pitchFamily="18" charset="0"/>
                        </a:rPr>
                        <a:t>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m</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p</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  </a:t>
                      </a:r>
                      <a:r>
                        <a:rPr sz="1800" spc="15" dirty="0">
                          <a:latin typeface="Times New Roman" panose="02020603050405020304" pitchFamily="18" charset="0"/>
                          <a:cs typeface="Times New Roman" panose="02020603050405020304" pitchFamily="18" charset="0"/>
                        </a:rPr>
                        <a:t>in </a:t>
                      </a:r>
                      <a:r>
                        <a:rPr sz="1800" spc="-5" dirty="0">
                          <a:latin typeface="Times New Roman" panose="02020603050405020304" pitchFamily="18" charset="0"/>
                          <a:cs typeface="Times New Roman" panose="02020603050405020304" pitchFamily="18" charset="0"/>
                        </a:rPr>
                        <a:t>Information </a:t>
                      </a:r>
                      <a:r>
                        <a:rPr sz="1800" dirty="0">
                          <a:latin typeface="Times New Roman" panose="02020603050405020304" pitchFamily="18" charset="0"/>
                          <a:cs typeface="Times New Roman" panose="02020603050405020304" pitchFamily="18" charset="0"/>
                        </a:rPr>
                        <a:t> Ret</a:t>
                      </a:r>
                      <a:r>
                        <a:rPr sz="1800" spc="-35"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e</a:t>
                      </a:r>
                      <a:r>
                        <a:rPr sz="1800" spc="10" dirty="0">
                          <a:latin typeface="Times New Roman" panose="02020603050405020304" pitchFamily="18" charset="0"/>
                          <a:cs typeface="Times New Roman" panose="02020603050405020304" pitchFamily="18" charset="0"/>
                        </a:rPr>
                        <a:t>v</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l</a:t>
                      </a:r>
                      <a:r>
                        <a:rPr sz="1800" spc="-15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Us</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eep  </a:t>
                      </a:r>
                      <a:r>
                        <a:rPr sz="1800" spc="10" dirty="0">
                          <a:latin typeface="Times New Roman" panose="02020603050405020304" pitchFamily="18" charset="0"/>
                          <a:cs typeface="Times New Roman" panose="02020603050405020304" pitchFamily="18" charset="0"/>
                        </a:rPr>
                        <a:t>Learning</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Techniques</a:t>
                      </a: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3980">
                        <a:lnSpc>
                          <a:spcPct val="100000"/>
                        </a:lnSpc>
                        <a:spcBef>
                          <a:spcPts val="225"/>
                        </a:spcBef>
                      </a:pPr>
                      <a:r>
                        <a:rPr sz="1800" spc="-260" dirty="0">
                          <a:latin typeface="Times New Roman" panose="02020603050405020304" pitchFamily="18" charset="0"/>
                          <a:cs typeface="Times New Roman" panose="02020603050405020304" pitchFamily="18" charset="0"/>
                        </a:rPr>
                        <a:t>P</a:t>
                      </a:r>
                      <a:r>
                        <a:rPr sz="1800" dirty="0">
                          <a:latin typeface="Times New Roman" panose="02020603050405020304" pitchFamily="18" charset="0"/>
                          <a:cs typeface="Times New Roman" panose="02020603050405020304" pitchFamily="18" charset="0"/>
                        </a:rPr>
                        <a:t>.</a:t>
                      </a:r>
                      <a:r>
                        <a:rPr sz="1800" spc="30" dirty="0">
                          <a:latin typeface="Times New Roman" panose="02020603050405020304" pitchFamily="18" charset="0"/>
                          <a:cs typeface="Times New Roman" panose="02020603050405020304" pitchFamily="18" charset="0"/>
                        </a:rPr>
                        <a:t> Ma</a:t>
                      </a:r>
                      <a:r>
                        <a:rPr sz="1800" spc="25" dirty="0">
                          <a:latin typeface="Times New Roman" panose="02020603050405020304" pitchFamily="18" charset="0"/>
                          <a:cs typeface="Times New Roman" panose="02020603050405020304" pitchFamily="18" charset="0"/>
                        </a:rPr>
                        <a:t>h</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l</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k</a:t>
                      </a:r>
                      <a:r>
                        <a:rPr sz="1800" spc="-25" dirty="0">
                          <a:latin typeface="Times New Roman" panose="02020603050405020304" pitchFamily="18" charset="0"/>
                          <a:cs typeface="Times New Roman" panose="02020603050405020304" pitchFamily="18" charset="0"/>
                        </a:rPr>
                        <a:t>s</a:t>
                      </a:r>
                      <a:r>
                        <a:rPr sz="1800" spc="25" dirty="0">
                          <a:latin typeface="Times New Roman" panose="02020603050405020304" pitchFamily="18" charset="0"/>
                          <a:cs typeface="Times New Roman" panose="02020603050405020304" pitchFamily="18" charset="0"/>
                        </a:rPr>
                        <a:t>h</a:t>
                      </a:r>
                      <a:r>
                        <a:rPr sz="1800" spc="-15" dirty="0">
                          <a:latin typeface="Times New Roman" panose="02020603050405020304" pitchFamily="18" charset="0"/>
                          <a:cs typeface="Times New Roman" panose="02020603050405020304" pitchFamily="18" charset="0"/>
                        </a:rPr>
                        <a:t>m</a:t>
                      </a:r>
                      <a:r>
                        <a:rPr sz="1800" dirty="0">
                          <a:latin typeface="Times New Roman" panose="02020603050405020304" pitchFamily="18" charset="0"/>
                          <a:cs typeface="Times New Roman" panose="02020603050405020304" pitchFamily="18" charset="0"/>
                        </a:rPr>
                        <a:t>i</a:t>
                      </a:r>
                      <a:r>
                        <a:rPr sz="1800" spc="-75"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a</a:t>
                      </a:r>
                      <a:r>
                        <a:rPr sz="1800" spc="-50"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p>
                      <a:pPr marL="93980">
                        <a:lnSpc>
                          <a:spcPct val="100000"/>
                        </a:lnSpc>
                        <a:spcBef>
                          <a:spcPts val="20"/>
                        </a:spcBef>
                      </a:pP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b</a:t>
                      </a:r>
                      <a:r>
                        <a:rPr sz="1800" spc="35" dirty="0">
                          <a:latin typeface="Times New Roman" panose="02020603050405020304" pitchFamily="18" charset="0"/>
                          <a:cs typeface="Times New Roman" panose="02020603050405020304" pitchFamily="18" charset="0"/>
                        </a:rPr>
                        <a:t>i</a:t>
                      </a:r>
                      <a:r>
                        <a:rPr sz="1800" spc="5" dirty="0">
                          <a:latin typeface="Times New Roman" panose="02020603050405020304" pitchFamily="18" charset="0"/>
                          <a:cs typeface="Times New Roman" panose="02020603050405020304" pitchFamily="18" charset="0"/>
                        </a:rPr>
                        <a:t>y</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th</a:t>
                      </a:r>
                      <a:r>
                        <a:rPr sz="1800" spc="-14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f</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15" dirty="0">
                          <a:latin typeface="Times New Roman" panose="02020603050405020304" pitchFamily="18" charset="0"/>
                          <a:cs typeface="Times New Roman" panose="02020603050405020304" pitchFamily="18" charset="0"/>
                        </a:rPr>
                        <a:t>m</a:t>
                      </a:r>
                      <a:r>
                        <a:rPr sz="1800" dirty="0">
                          <a:latin typeface="Times New Roman" panose="02020603050405020304" pitchFamily="18" charset="0"/>
                          <a:cs typeface="Times New Roman" panose="02020603050405020304" pitchFamily="18" charset="0"/>
                        </a:rPr>
                        <a:t>a</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5250">
                        <a:lnSpc>
                          <a:spcPct val="100000"/>
                        </a:lnSpc>
                        <a:spcBef>
                          <a:spcPts val="300"/>
                        </a:spcBef>
                      </a:pPr>
                      <a:r>
                        <a:rPr sz="1800" spc="-15" dirty="0">
                          <a:latin typeface="Times New Roman" panose="02020603050405020304" pitchFamily="18" charset="0"/>
                          <a:cs typeface="Times New Roman" panose="02020603050405020304" pitchFamily="18" charset="0"/>
                        </a:rPr>
                        <a:t>2022</a:t>
                      </a:r>
                      <a:endParaRPr sz="1800">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6520" marR="408305">
                        <a:lnSpc>
                          <a:spcPct val="100800"/>
                        </a:lnSpc>
                        <a:spcBef>
                          <a:spcPts val="210"/>
                        </a:spcBef>
                      </a:pPr>
                      <a:r>
                        <a:rPr sz="1800" spc="10" dirty="0">
                          <a:latin typeface="Times New Roman" panose="02020603050405020304" pitchFamily="18" charset="0"/>
                          <a:cs typeface="Times New Roman" panose="02020603050405020304" pitchFamily="18" charset="0"/>
                        </a:rPr>
                        <a:t>Employed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B</a:t>
                      </a:r>
                      <a:r>
                        <a:rPr sz="1800" spc="35" dirty="0">
                          <a:latin typeface="Times New Roman" panose="02020603050405020304" pitchFamily="18" charset="0"/>
                          <a:cs typeface="Times New Roman" panose="02020603050405020304" pitchFamily="18" charset="0"/>
                        </a:rPr>
                        <a:t>i</a:t>
                      </a:r>
                      <a:r>
                        <a:rPr sz="1800" spc="-10" dirty="0">
                          <a:latin typeface="Times New Roman" panose="02020603050405020304" pitchFamily="18" charset="0"/>
                          <a:cs typeface="Times New Roman" panose="02020603050405020304" pitchFamily="18" charset="0"/>
                        </a:rPr>
                        <a:t>L</a:t>
                      </a:r>
                      <a:r>
                        <a:rPr sz="1800" spc="-5" dirty="0">
                          <a:latin typeface="Times New Roman" panose="02020603050405020304" pitchFamily="18" charset="0"/>
                          <a:cs typeface="Times New Roman" panose="02020603050405020304" pitchFamily="18" charset="0"/>
                        </a:rPr>
                        <a:t>S</a:t>
                      </a:r>
                      <a:r>
                        <a:rPr sz="1800" spc="15" dirty="0">
                          <a:latin typeface="Times New Roman" panose="02020603050405020304" pitchFamily="18" charset="0"/>
                          <a:cs typeface="Times New Roman" panose="02020603050405020304" pitchFamily="18" charset="0"/>
                        </a:rPr>
                        <a:t>T</a:t>
                      </a:r>
                      <a:r>
                        <a:rPr sz="1800" dirty="0">
                          <a:latin typeface="Times New Roman" panose="02020603050405020304" pitchFamily="18" charset="0"/>
                          <a:cs typeface="Times New Roman" panose="02020603050405020304" pitchFamily="18" charset="0"/>
                        </a:rPr>
                        <a:t>M</a:t>
                      </a:r>
                      <a:r>
                        <a:rPr sz="1800" spc="-6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DBN</a:t>
                      </a: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9060" marR="227965">
                        <a:lnSpc>
                          <a:spcPct val="100299"/>
                        </a:lnSpc>
                        <a:spcBef>
                          <a:spcPts val="220"/>
                        </a:spcBef>
                      </a:pPr>
                      <a:r>
                        <a:rPr sz="1800" dirty="0">
                          <a:latin typeface="Times New Roman" panose="02020603050405020304" pitchFamily="18" charset="0"/>
                          <a:cs typeface="Times New Roman" panose="02020603050405020304" pitchFamily="18" charset="0"/>
                        </a:rPr>
                        <a:t>Possible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ty</a:t>
                      </a:r>
                      <a:r>
                        <a:rPr sz="1800" spc="-10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10" dirty="0">
                          <a:latin typeface="Times New Roman" panose="02020603050405020304" pitchFamily="18" charset="0"/>
                          <a:cs typeface="Times New Roman" panose="02020603050405020304" pitchFamily="18" charset="0"/>
                        </a:rPr>
                        <a:t>data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dependency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challenges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were </a:t>
                      </a:r>
                      <a:r>
                        <a:rPr sz="1800" spc="15" dirty="0">
                          <a:latin typeface="Times New Roman" panose="02020603050405020304" pitchFamily="18" charset="0"/>
                          <a:cs typeface="Times New Roman" panose="02020603050405020304" pitchFamily="18" charset="0"/>
                        </a:rPr>
                        <a:t>not </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addressed.</a:t>
                      </a:r>
                      <a:endParaRPr sz="1800">
                        <a:latin typeface="Times New Roman" panose="02020603050405020304" pitchFamily="18" charset="0"/>
                        <a:cs typeface="Times New Roman" panose="02020603050405020304" pitchFamily="18" charset="0"/>
                      </a:endParaRPr>
                    </a:p>
                  </a:txBody>
                  <a:tcPr marL="0" marR="0" marT="2794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F"/>
                    </a:solidFill>
                  </a:tcPr>
                </a:tc>
                <a:extLst>
                  <a:ext uri="{0D108BD9-81ED-4DB2-BD59-A6C34878D82A}">
                    <a16:rowId xmlns:a16="http://schemas.microsoft.com/office/drawing/2014/main" val="10001"/>
                  </a:ext>
                </a:extLst>
              </a:tr>
              <a:tr h="2560332">
                <a:tc>
                  <a:txBody>
                    <a:bodyPr/>
                    <a:lstStyle/>
                    <a:p>
                      <a:pPr marL="91440">
                        <a:lnSpc>
                          <a:spcPct val="100000"/>
                        </a:lnSpc>
                        <a:spcBef>
                          <a:spcPts val="250"/>
                        </a:spcBef>
                      </a:pPr>
                      <a:r>
                        <a:rPr sz="1800" spc="-15" dirty="0">
                          <a:latin typeface="Times New Roman" panose="02020603050405020304" pitchFamily="18" charset="0"/>
                          <a:cs typeface="Times New Roman" panose="02020603050405020304" pitchFamily="18" charset="0"/>
                        </a:rPr>
                        <a:t>4.</a:t>
                      </a:r>
                      <a:endParaRPr sz="180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2075" marR="238125">
                        <a:lnSpc>
                          <a:spcPct val="100800"/>
                        </a:lnSpc>
                        <a:spcBef>
                          <a:spcPts val="235"/>
                        </a:spcBef>
                      </a:pPr>
                      <a:r>
                        <a:rPr sz="1800" spc="-5" dirty="0">
                          <a:latin typeface="Times New Roman" panose="02020603050405020304" pitchFamily="18" charset="0"/>
                          <a:cs typeface="Times New Roman" panose="02020603050405020304" pitchFamily="18" charset="0"/>
                        </a:rPr>
                        <a:t>Image </a:t>
                      </a:r>
                      <a:r>
                        <a:rPr sz="1800" spc="20" dirty="0">
                          <a:latin typeface="Times New Roman" panose="02020603050405020304" pitchFamily="18" charset="0"/>
                          <a:cs typeface="Times New Roman" panose="02020603050405020304" pitchFamily="18" charset="0"/>
                        </a:rPr>
                        <a:t>Captioning </a:t>
                      </a:r>
                      <a:r>
                        <a:rPr sz="1800" spc="2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Model</a:t>
                      </a:r>
                      <a:r>
                        <a:rPr sz="1800" spc="-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Using</a:t>
                      </a:r>
                      <a:r>
                        <a:rPr sz="1800" spc="-7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Part-of- </a:t>
                      </a:r>
                      <a:r>
                        <a:rPr sz="1800" spc="-3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Speech </a:t>
                      </a:r>
                      <a:r>
                        <a:rPr sz="1800" spc="10" dirty="0">
                          <a:latin typeface="Times New Roman" panose="02020603050405020304" pitchFamily="18" charset="0"/>
                          <a:cs typeface="Times New Roman" panose="02020603050405020304" pitchFamily="18" charset="0"/>
                        </a:rPr>
                        <a:t>Guidance </a:t>
                      </a:r>
                      <a:r>
                        <a:rPr sz="1800" spc="1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M</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du</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180" dirty="0">
                          <a:latin typeface="Times New Roman" panose="02020603050405020304" pitchFamily="18" charset="0"/>
                          <a:cs typeface="Times New Roman" panose="02020603050405020304" pitchFamily="18" charset="0"/>
                        </a:rPr>
                        <a:t> </a:t>
                      </a:r>
                      <a:r>
                        <a:rPr sz="1800" spc="-100" dirty="0">
                          <a:latin typeface="Times New Roman" panose="02020603050405020304" pitchFamily="18" charset="0"/>
                          <a:cs typeface="Times New Roman" panose="02020603050405020304" pitchFamily="18" charset="0"/>
                        </a:rPr>
                        <a:t>f</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Description </a:t>
                      </a:r>
                      <a:r>
                        <a:rPr sz="1800" dirty="0">
                          <a:latin typeface="Times New Roman" panose="02020603050405020304" pitchFamily="18" charset="0"/>
                          <a:cs typeface="Times New Roman" panose="02020603050405020304" pitchFamily="18" charset="0"/>
                        </a:rPr>
                        <a:t>With </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Diverse</a:t>
                      </a:r>
                      <a:r>
                        <a:rPr sz="1800" spc="-4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Vocabulary</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3980" marR="115570">
                        <a:lnSpc>
                          <a:spcPct val="100800"/>
                        </a:lnSpc>
                        <a:spcBef>
                          <a:spcPts val="235"/>
                        </a:spcBef>
                      </a:pPr>
                      <a:r>
                        <a:rPr sz="1800" spc="5" dirty="0">
                          <a:latin typeface="Times New Roman" panose="02020603050405020304" pitchFamily="18" charset="0"/>
                          <a:cs typeface="Times New Roman" panose="02020603050405020304" pitchFamily="18" charset="0"/>
                        </a:rPr>
                        <a:t>Ju-won </a:t>
                      </a:r>
                      <a:r>
                        <a:rPr sz="1800" spc="15" dirty="0">
                          <a:latin typeface="Times New Roman" panose="02020603050405020304" pitchFamily="18" charset="0"/>
                          <a:cs typeface="Times New Roman" panose="02020603050405020304" pitchFamily="18" charset="0"/>
                        </a:rPr>
                        <a:t>bae </a:t>
                      </a:r>
                      <a:r>
                        <a:rPr sz="1800" dirty="0">
                          <a:latin typeface="Times New Roman" panose="02020603050405020304" pitchFamily="18" charset="0"/>
                          <a:cs typeface="Times New Roman" panose="02020603050405020304" pitchFamily="18" charset="0"/>
                        </a:rPr>
                        <a:t>, soo- </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h</a:t>
                      </a:r>
                      <a:r>
                        <a:rPr sz="1800" spc="-15" dirty="0">
                          <a:latin typeface="Times New Roman" panose="02020603050405020304" pitchFamily="18" charset="0"/>
                          <a:cs typeface="Times New Roman" panose="02020603050405020304" pitchFamily="18" charset="0"/>
                        </a:rPr>
                        <a:t>w</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n</a:t>
                      </a:r>
                      <a:r>
                        <a:rPr sz="1800" spc="-7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5" dirty="0">
                          <a:latin typeface="Times New Roman" panose="02020603050405020304" pitchFamily="18" charset="0"/>
                          <a:cs typeface="Times New Roman" panose="02020603050405020304" pitchFamily="18" charset="0"/>
                        </a:rPr>
                        <a:t>e</a:t>
                      </a:r>
                      <a:r>
                        <a:rPr sz="1800" dirty="0">
                          <a:latin typeface="Times New Roman" panose="02020603050405020304" pitchFamily="18" charset="0"/>
                          <a:cs typeface="Times New Roman" panose="02020603050405020304" pitchFamily="18" charset="0"/>
                        </a:rPr>
                        <a:t>,</a:t>
                      </a:r>
                      <a:r>
                        <a:rPr sz="1800" spc="-3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30" dirty="0">
                          <a:latin typeface="Times New Roman" panose="02020603050405020304" pitchFamily="18" charset="0"/>
                          <a:cs typeface="Times New Roman" panose="02020603050405020304" pitchFamily="18" charset="0"/>
                        </a:rPr>
                        <a:t>-</a:t>
                      </a:r>
                      <a:r>
                        <a:rPr sz="1800" spc="5" dirty="0">
                          <a:latin typeface="Times New Roman" panose="02020603050405020304" pitchFamily="18" charset="0"/>
                          <a:cs typeface="Times New Roman" panose="02020603050405020304" pitchFamily="18" charset="0"/>
                        </a:rPr>
                        <a:t>y</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l  </a:t>
                      </a:r>
                      <a:r>
                        <a:rPr sz="1800" spc="10" dirty="0">
                          <a:latin typeface="Times New Roman" panose="02020603050405020304" pitchFamily="18" charset="0"/>
                          <a:cs typeface="Times New Roman" panose="02020603050405020304" pitchFamily="18" charset="0"/>
                        </a:rPr>
                        <a:t>kim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ju-hyeon </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seong , </a:t>
                      </a:r>
                      <a:r>
                        <a:rPr sz="1800" spc="20" dirty="0">
                          <a:latin typeface="Times New Roman" panose="02020603050405020304" pitchFamily="18" charset="0"/>
                          <a:cs typeface="Times New Roman" panose="02020603050405020304" pitchFamily="18" charset="0"/>
                        </a:rPr>
                        <a:t>and </a:t>
                      </a:r>
                      <a:r>
                        <a:rPr sz="1800" spc="10" dirty="0">
                          <a:latin typeface="Times New Roman" panose="02020603050405020304" pitchFamily="18" charset="0"/>
                          <a:cs typeface="Times New Roman" panose="02020603050405020304" pitchFamily="18" charset="0"/>
                        </a:rPr>
                        <a:t>dong- </a:t>
                      </a:r>
                      <a:r>
                        <a:rPr sz="1800" spc="1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hoan</a:t>
                      </a:r>
                      <a:r>
                        <a:rPr sz="1800" spc="-8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seo</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5250">
                        <a:lnSpc>
                          <a:spcPct val="100000"/>
                        </a:lnSpc>
                        <a:spcBef>
                          <a:spcPts val="325"/>
                        </a:spcBef>
                      </a:pPr>
                      <a:r>
                        <a:rPr sz="1800" spc="-15" dirty="0">
                          <a:latin typeface="Times New Roman" panose="02020603050405020304" pitchFamily="18" charset="0"/>
                          <a:cs typeface="Times New Roman" panose="02020603050405020304" pitchFamily="18" charset="0"/>
                        </a:rPr>
                        <a:t>2022</a:t>
                      </a:r>
                      <a:endParaRPr sz="180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6520" marR="216535">
                        <a:lnSpc>
                          <a:spcPct val="100800"/>
                        </a:lnSpc>
                        <a:spcBef>
                          <a:spcPts val="235"/>
                        </a:spcBef>
                      </a:pPr>
                      <a:r>
                        <a:rPr sz="1800" spc="5" dirty="0">
                          <a:latin typeface="Times New Roman" panose="02020603050405020304" pitchFamily="18" charset="0"/>
                          <a:cs typeface="Times New Roman" panose="02020603050405020304" pitchFamily="18" charset="0"/>
                        </a:rPr>
                        <a:t>Implemented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POS </a:t>
                      </a:r>
                      <a:r>
                        <a:rPr sz="1800" spc="10" dirty="0">
                          <a:latin typeface="Times New Roman" panose="02020603050405020304" pitchFamily="18" charset="0"/>
                          <a:cs typeface="Times New Roman" panose="02020603050405020304" pitchFamily="18" charset="0"/>
                        </a:rPr>
                        <a:t>guidance </a:t>
                      </a:r>
                      <a:r>
                        <a:rPr sz="1800" spc="-4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m</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du</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10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5" dirty="0">
                          <a:latin typeface="Times New Roman" panose="02020603050405020304" pitchFamily="18" charset="0"/>
                          <a:cs typeface="Times New Roman" panose="02020603050405020304" pitchFamily="18" charset="0"/>
                        </a:rPr>
                        <a:t>multimodal- </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based</a:t>
                      </a:r>
                      <a:r>
                        <a:rPr sz="1800" spc="-4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model</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9060" marR="99060">
                        <a:lnSpc>
                          <a:spcPct val="100400"/>
                        </a:lnSpc>
                        <a:spcBef>
                          <a:spcPts val="244"/>
                        </a:spcBef>
                      </a:pPr>
                      <a:r>
                        <a:rPr sz="1800" spc="5" dirty="0">
                          <a:latin typeface="Times New Roman" panose="02020603050405020304" pitchFamily="18" charset="0"/>
                          <a:cs typeface="Times New Roman" panose="02020603050405020304" pitchFamily="18" charset="0"/>
                        </a:rPr>
                        <a:t>Potential </a:t>
                      </a:r>
                      <a:r>
                        <a:rPr sz="1800" spc="10" dirty="0">
                          <a:latin typeface="Times New Roman" panose="02020603050405020304" pitchFamily="18" charset="0"/>
                          <a:cs typeface="Times New Roman" panose="02020603050405020304" pitchFamily="18" charset="0"/>
                        </a:rPr>
                        <a:t> limitations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such </a:t>
                      </a:r>
                      <a:r>
                        <a:rPr sz="1800" spc="15" dirty="0">
                          <a:latin typeface="Times New Roman" panose="02020603050405020304" pitchFamily="18" charset="0"/>
                          <a:cs typeface="Times New Roman" panose="02020603050405020304" pitchFamily="18" charset="0"/>
                        </a:rPr>
                        <a:t>as </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increased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ty</a:t>
                      </a:r>
                      <a:r>
                        <a:rPr sz="1800" spc="-10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computational </a:t>
                      </a:r>
                      <a:r>
                        <a:rPr sz="1800" spc="-39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spc="5" dirty="0">
                          <a:latin typeface="Times New Roman" panose="02020603050405020304" pitchFamily="18" charset="0"/>
                          <a:cs typeface="Times New Roman" panose="02020603050405020304" pitchFamily="18" charset="0"/>
                        </a:rPr>
                        <a:t>v</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r</a:t>
                      </a:r>
                      <a:r>
                        <a:rPr sz="1800" spc="25" dirty="0">
                          <a:latin typeface="Times New Roman" panose="02020603050405020304" pitchFamily="18" charset="0"/>
                          <a:cs typeface="Times New Roman" panose="02020603050405020304" pitchFamily="18" charset="0"/>
                        </a:rPr>
                        <a:t>h</a:t>
                      </a:r>
                      <a:r>
                        <a:rPr sz="1800" dirty="0">
                          <a:latin typeface="Times New Roman" panose="02020603050405020304" pitchFamily="18" charset="0"/>
                          <a:cs typeface="Times New Roman" panose="02020603050405020304" pitchFamily="18" charset="0"/>
                        </a:rPr>
                        <a:t>e</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d</a:t>
                      </a:r>
                      <a:r>
                        <a:rPr sz="1800" spc="-8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w</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e  </a:t>
                      </a:r>
                      <a:r>
                        <a:rPr sz="1800" spc="15" dirty="0">
                          <a:latin typeface="Times New Roman" panose="02020603050405020304" pitchFamily="18" charset="0"/>
                          <a:cs typeface="Times New Roman" panose="02020603050405020304" pitchFamily="18" charset="0"/>
                        </a:rPr>
                        <a:t>not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discussed.</a:t>
                      </a:r>
                    </a:p>
                  </a:txBody>
                  <a:tcPr marL="0" marR="0" marT="31114"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BF0E9"/>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11734801" y="6400800"/>
            <a:ext cx="380999" cy="369332"/>
          </a:xfrm>
          <a:prstGeom prst="rect">
            <a:avLst/>
          </a:prstGeom>
          <a:noFill/>
        </p:spPr>
        <p:txBody>
          <a:bodyPr wrap="square" rtlCol="0">
            <a:spAutoFit/>
          </a:bodyPr>
          <a:lstStyle/>
          <a:p>
            <a:r>
              <a:rPr lang="en-GB" b="1"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805702644"/>
              </p:ext>
            </p:extLst>
          </p:nvPr>
        </p:nvGraphicFramePr>
        <p:xfrm>
          <a:off x="505282" y="509143"/>
          <a:ext cx="11229519" cy="5827000"/>
        </p:xfrm>
        <a:graphic>
          <a:graphicData uri="http://schemas.openxmlformats.org/drawingml/2006/table">
            <a:tbl>
              <a:tblPr firstRow="1" bandRow="1">
                <a:tableStyleId>{2D5ABB26-0587-4C30-8999-92F81FD0307C}</a:tableStyleId>
              </a:tblPr>
              <a:tblGrid>
                <a:gridCol w="920466">
                  <a:extLst>
                    <a:ext uri="{9D8B030D-6E8A-4147-A177-3AD203B41FA5}">
                      <a16:colId xmlns:a16="http://schemas.microsoft.com/office/drawing/2014/main" val="20000"/>
                    </a:ext>
                  </a:extLst>
                </a:gridCol>
                <a:gridCol w="2568971">
                  <a:extLst>
                    <a:ext uri="{9D8B030D-6E8A-4147-A177-3AD203B41FA5}">
                      <a16:colId xmlns:a16="http://schemas.microsoft.com/office/drawing/2014/main" val="20001"/>
                    </a:ext>
                  </a:extLst>
                </a:gridCol>
                <a:gridCol w="2304345">
                  <a:extLst>
                    <a:ext uri="{9D8B030D-6E8A-4147-A177-3AD203B41FA5}">
                      <a16:colId xmlns:a16="http://schemas.microsoft.com/office/drawing/2014/main" val="20002"/>
                    </a:ext>
                  </a:extLst>
                </a:gridCol>
                <a:gridCol w="1641521">
                  <a:extLst>
                    <a:ext uri="{9D8B030D-6E8A-4147-A177-3AD203B41FA5}">
                      <a16:colId xmlns:a16="http://schemas.microsoft.com/office/drawing/2014/main" val="20003"/>
                    </a:ext>
                  </a:extLst>
                </a:gridCol>
                <a:gridCol w="1967754">
                  <a:extLst>
                    <a:ext uri="{9D8B030D-6E8A-4147-A177-3AD203B41FA5}">
                      <a16:colId xmlns:a16="http://schemas.microsoft.com/office/drawing/2014/main" val="20004"/>
                    </a:ext>
                  </a:extLst>
                </a:gridCol>
                <a:gridCol w="1826462">
                  <a:extLst>
                    <a:ext uri="{9D8B030D-6E8A-4147-A177-3AD203B41FA5}">
                      <a16:colId xmlns:a16="http://schemas.microsoft.com/office/drawing/2014/main" val="20006"/>
                    </a:ext>
                  </a:extLst>
                </a:gridCol>
              </a:tblGrid>
              <a:tr h="925576">
                <a:tc>
                  <a:txBody>
                    <a:bodyPr/>
                    <a:lstStyle/>
                    <a:p>
                      <a:pPr marL="91440">
                        <a:lnSpc>
                          <a:spcPct val="100000"/>
                        </a:lnSpc>
                        <a:spcBef>
                          <a:spcPts val="21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1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398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5885" marR="247015">
                        <a:lnSpc>
                          <a:spcPct val="100800"/>
                        </a:lnSpc>
                        <a:spcBef>
                          <a:spcPts val="200"/>
                        </a:spcBef>
                      </a:pPr>
                      <a:r>
                        <a:rPr sz="1800" b="1" dirty="0">
                          <a:solidFill>
                            <a:srgbClr val="FFFFFF"/>
                          </a:solidFill>
                          <a:latin typeface="Times New Roman" panose="02020603050405020304" pitchFamily="18" charset="0"/>
                          <a:cs typeface="Times New Roman" panose="02020603050405020304" pitchFamily="18" charset="0"/>
                        </a:rPr>
                        <a:t>YEAR </a:t>
                      </a:r>
                      <a:r>
                        <a:rPr sz="1800" b="1" spc="5"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40"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IS</a:t>
                      </a:r>
                      <a:r>
                        <a:rPr sz="1800" b="1" spc="-15" dirty="0">
                          <a:solidFill>
                            <a:srgbClr val="FFFFFF"/>
                          </a:solidFill>
                          <a:latin typeface="Times New Roman" panose="02020603050405020304" pitchFamily="18" charset="0"/>
                          <a:cs typeface="Times New Roman" panose="02020603050405020304" pitchFamily="18" charset="0"/>
                        </a:rPr>
                        <a:t>H</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6520" marR="463550">
                        <a:lnSpc>
                          <a:spcPct val="100800"/>
                        </a:lnSpc>
                        <a:spcBef>
                          <a:spcPts val="200"/>
                        </a:spcBef>
                      </a:pP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EC</a:t>
                      </a:r>
                      <a:r>
                        <a:rPr sz="1800" b="1" spc="-15"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40"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USED</a:t>
                      </a:r>
                      <a:endParaRPr sz="1800" dirty="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906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DEMERIT</a:t>
                      </a:r>
                      <a:r>
                        <a:rPr lang="en-GB" sz="1800" b="1" dirty="0">
                          <a:solidFill>
                            <a:srgbClr val="FFFFFF"/>
                          </a:solidFill>
                          <a:latin typeface="Times New Roman" panose="02020603050405020304" pitchFamily="18" charset="0"/>
                          <a:cs typeface="Times New Roman" panose="02020603050405020304" pitchFamily="18" charset="0"/>
                        </a:rPr>
                        <a:t>S</a:t>
                      </a:r>
                      <a:endParaRPr sz="1800" dirty="0">
                        <a:latin typeface="Times New Roman" panose="02020603050405020304" pitchFamily="18" charset="0"/>
                        <a:cs typeface="Times New Roman" panose="02020603050405020304" pitchFamily="18" charset="0"/>
                      </a:endParaRPr>
                    </a:p>
                  </a:txBody>
                  <a:tcPr marL="0" marR="0" marT="2730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C7C30"/>
                    </a:solidFill>
                  </a:tcPr>
                </a:tc>
                <a:extLst>
                  <a:ext uri="{0D108BD9-81ED-4DB2-BD59-A6C34878D82A}">
                    <a16:rowId xmlns:a16="http://schemas.microsoft.com/office/drawing/2014/main" val="10000"/>
                  </a:ext>
                </a:extLst>
              </a:tr>
              <a:tr h="2341117">
                <a:tc>
                  <a:txBody>
                    <a:bodyPr/>
                    <a:lstStyle/>
                    <a:p>
                      <a:pPr marL="91440">
                        <a:lnSpc>
                          <a:spcPct val="100000"/>
                        </a:lnSpc>
                        <a:spcBef>
                          <a:spcPts val="225"/>
                        </a:spcBef>
                      </a:pPr>
                      <a:r>
                        <a:rPr sz="1800" spc="-15" dirty="0">
                          <a:latin typeface="Times New Roman" panose="02020603050405020304" pitchFamily="18" charset="0"/>
                          <a:cs typeface="Times New Roman" panose="02020603050405020304" pitchFamily="18" charset="0"/>
                        </a:rPr>
                        <a:t>5.</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marR="207645">
                        <a:lnSpc>
                          <a:spcPct val="100800"/>
                        </a:lnSpc>
                        <a:spcBef>
                          <a:spcPts val="210"/>
                        </a:spcBef>
                      </a:pPr>
                      <a:r>
                        <a:rPr sz="1800" spc="-5" dirty="0">
                          <a:latin typeface="Times New Roman" panose="02020603050405020304" pitchFamily="18" charset="0"/>
                          <a:cs typeface="Times New Roman" panose="02020603050405020304" pitchFamily="18" charset="0"/>
                        </a:rPr>
                        <a:t>S</a:t>
                      </a:r>
                      <a:r>
                        <a:rPr sz="1800" spc="-15"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a:t>
                      </a:r>
                      <a:r>
                        <a:rPr sz="1800" spc="-15" dirty="0">
                          <a:latin typeface="Times New Roman" panose="02020603050405020304" pitchFamily="18" charset="0"/>
                          <a:cs typeface="Times New Roman" panose="02020603050405020304" pitchFamily="18" charset="0"/>
                        </a:rPr>
                        <a:t>c</a:t>
                      </a:r>
                      <a:r>
                        <a:rPr sz="1800" spc="25" dirty="0">
                          <a:latin typeface="Times New Roman" panose="02020603050405020304" pitchFamily="18" charset="0"/>
                          <a:cs typeface="Times New Roman" panose="02020603050405020304" pitchFamily="18" charset="0"/>
                        </a:rPr>
                        <a:t>h</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130" dirty="0">
                          <a:latin typeface="Times New Roman" panose="02020603050405020304" pitchFamily="18" charset="0"/>
                          <a:cs typeface="Times New Roman" panose="02020603050405020304" pitchFamily="18" charset="0"/>
                        </a:rPr>
                        <a:t> T</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x</a:t>
                      </a:r>
                      <a:r>
                        <a:rPr sz="1800" spc="-15"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B</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s</a:t>
                      </a:r>
                      <a:r>
                        <a:rPr sz="1800" dirty="0">
                          <a:latin typeface="Times New Roman" panose="02020603050405020304" pitchFamily="18" charset="0"/>
                          <a:cs typeface="Times New Roman" panose="02020603050405020304" pitchFamily="18" charset="0"/>
                        </a:rPr>
                        <a:t>ed  </a:t>
                      </a:r>
                      <a:r>
                        <a:rPr sz="1800" spc="-5" dirty="0">
                          <a:latin typeface="Times New Roman" panose="02020603050405020304" pitchFamily="18" charset="0"/>
                          <a:cs typeface="Times New Roman" panose="02020603050405020304" pitchFamily="18" charset="0"/>
                        </a:rPr>
                        <a:t>Image </a:t>
                      </a:r>
                      <a:r>
                        <a:rPr sz="1800" spc="5" dirty="0">
                          <a:latin typeface="Times New Roman" panose="02020603050405020304" pitchFamily="18" charset="0"/>
                          <a:cs typeface="Times New Roman" panose="02020603050405020304" pitchFamily="18" charset="0"/>
                        </a:rPr>
                        <a:t>Encoders </a:t>
                      </a:r>
                      <a:r>
                        <a:rPr sz="1800" spc="-30" dirty="0">
                          <a:latin typeface="Times New Roman" panose="02020603050405020304" pitchFamily="18" charset="0"/>
                          <a:cs typeface="Times New Roman" panose="02020603050405020304" pitchFamily="18" charset="0"/>
                        </a:rPr>
                        <a:t>for </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p</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35" dirty="0">
                          <a:latin typeface="Times New Roman" panose="02020603050405020304" pitchFamily="18" charset="0"/>
                          <a:cs typeface="Times New Roman" panose="02020603050405020304" pitchFamily="18" charset="0"/>
                        </a:rPr>
                        <a:t>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204"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m</a:t>
                      </a:r>
                      <a:r>
                        <a:rPr sz="1800" spc="35"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es  With</a:t>
                      </a:r>
                      <a:r>
                        <a:rPr sz="1800" spc="-10"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Text</a:t>
                      </a:r>
                      <a:endParaRPr sz="1800"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3980" marR="311150">
                        <a:lnSpc>
                          <a:spcPct val="100899"/>
                        </a:lnSpc>
                        <a:spcBef>
                          <a:spcPts val="204"/>
                        </a:spcBef>
                      </a:pPr>
                      <a:r>
                        <a:rPr sz="1800" spc="-5" dirty="0">
                          <a:latin typeface="Times New Roman" panose="02020603050405020304" pitchFamily="18" charset="0"/>
                          <a:cs typeface="Times New Roman" panose="02020603050405020304" pitchFamily="18" charset="0"/>
                        </a:rPr>
                        <a:t>Arisa </a:t>
                      </a:r>
                      <a:r>
                        <a:rPr sz="1800" spc="10" dirty="0">
                          <a:latin typeface="Times New Roman" panose="02020603050405020304" pitchFamily="18" charset="0"/>
                          <a:cs typeface="Times New Roman" panose="02020603050405020304" pitchFamily="18" charset="0"/>
                        </a:rPr>
                        <a:t>ueda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wei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y</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a:t>
                      </a:r>
                      <a:r>
                        <a:rPr sz="1800" spc="-1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t>
                      </a:r>
                      <a:r>
                        <a:rPr sz="1800" spc="4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a:t>
                      </a:r>
                      <a:r>
                        <a:rPr sz="1800" spc="-85" dirty="0">
                          <a:latin typeface="Times New Roman" panose="02020603050405020304" pitchFamily="18" charset="0"/>
                          <a:cs typeface="Times New Roman" panose="02020603050405020304" pitchFamily="18" charset="0"/>
                        </a:rPr>
                        <a:t> </a:t>
                      </a:r>
                      <a:r>
                        <a:rPr sz="1800" spc="-70" dirty="0">
                          <a:latin typeface="Times New Roman" panose="02020603050405020304" pitchFamily="18" charset="0"/>
                          <a:cs typeface="Times New Roman" panose="02020603050405020304" pitchFamily="18" charset="0"/>
                        </a:rPr>
                        <a:t>k</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dirty="0">
                          <a:latin typeface="Times New Roman" panose="02020603050405020304" pitchFamily="18" charset="0"/>
                          <a:cs typeface="Times New Roman" panose="02020603050405020304" pitchFamily="18" charset="0"/>
                        </a:rPr>
                        <a:t>ei  sugiura</a:t>
                      </a:r>
                    </a:p>
                  </a:txBody>
                  <a:tcPr marL="0" marR="0" marT="2603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5885">
                        <a:lnSpc>
                          <a:spcPct val="100000"/>
                        </a:lnSpc>
                        <a:spcBef>
                          <a:spcPts val="300"/>
                        </a:spcBef>
                      </a:pPr>
                      <a:r>
                        <a:rPr sz="1800" spc="-15" dirty="0">
                          <a:latin typeface="Times New Roman" panose="02020603050405020304" pitchFamily="18" charset="0"/>
                          <a:cs typeface="Times New Roman" panose="02020603050405020304" pitchFamily="18" charset="0"/>
                        </a:rPr>
                        <a:t>2023</a:t>
                      </a:r>
                      <a:endParaRPr sz="1800">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6520" marR="189865">
                        <a:lnSpc>
                          <a:spcPct val="100800"/>
                        </a:lnSpc>
                        <a:spcBef>
                          <a:spcPts val="210"/>
                        </a:spcBef>
                      </a:pPr>
                      <a:r>
                        <a:rPr sz="1800" spc="-10"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10" dirty="0">
                          <a:latin typeface="Times New Roman" panose="02020603050405020304" pitchFamily="18" charset="0"/>
                          <a:cs typeface="Times New Roman" panose="02020603050405020304" pitchFamily="18" charset="0"/>
                        </a:rPr>
                        <a:t>v</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r</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ed</a:t>
                      </a:r>
                      <a:r>
                        <a:rPr sz="1800" spc="-8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10"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IP  </a:t>
                      </a:r>
                      <a:r>
                        <a:rPr sz="1800" spc="10" dirty="0">
                          <a:latin typeface="Times New Roman" panose="02020603050405020304" pitchFamily="18" charset="0"/>
                          <a:cs typeface="Times New Roman" panose="02020603050405020304" pitchFamily="18" charset="0"/>
                        </a:rPr>
                        <a:t>models </a:t>
                      </a:r>
                      <a:r>
                        <a:rPr sz="1800" spc="15" dirty="0">
                          <a:latin typeface="Times New Roman" panose="02020603050405020304" pitchFamily="18" charset="0"/>
                          <a:cs typeface="Times New Roman" panose="02020603050405020304" pitchFamily="18" charset="0"/>
                        </a:rPr>
                        <a:t>and </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multimodal </a:t>
                      </a:r>
                      <a:r>
                        <a:rPr sz="1800" spc="1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transformer</a:t>
                      </a:r>
                      <a:endParaRPr sz="180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9060" marR="85090">
                        <a:lnSpc>
                          <a:spcPct val="100800"/>
                        </a:lnSpc>
                        <a:spcBef>
                          <a:spcPts val="210"/>
                        </a:spcBef>
                      </a:pPr>
                      <a:r>
                        <a:rPr sz="1800" spc="5" dirty="0">
                          <a:latin typeface="Times New Roman" panose="02020603050405020304" pitchFamily="18" charset="0"/>
                          <a:cs typeface="Times New Roman" panose="02020603050405020304" pitchFamily="18" charset="0"/>
                        </a:rPr>
                        <a:t>Potential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x</a:t>
                      </a:r>
                      <a:r>
                        <a:rPr sz="1800" spc="35"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ty</a:t>
                      </a:r>
                      <a:r>
                        <a:rPr sz="1800" spc="-10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15"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m</a:t>
                      </a:r>
                      <a:r>
                        <a:rPr sz="1800" spc="25" dirty="0">
                          <a:latin typeface="Times New Roman" panose="02020603050405020304" pitchFamily="18" charset="0"/>
                          <a:cs typeface="Times New Roman" panose="02020603050405020304" pitchFamily="18" charset="0"/>
                        </a:rPr>
                        <a:t>pu</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4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l  </a:t>
                      </a:r>
                      <a:r>
                        <a:rPr sz="1800" spc="25" dirty="0">
                          <a:latin typeface="Times New Roman" panose="02020603050405020304" pitchFamily="18" charset="0"/>
                          <a:cs typeface="Times New Roman" panose="02020603050405020304" pitchFamily="18" charset="0"/>
                        </a:rPr>
                        <a:t>d</a:t>
                      </a:r>
                      <a:r>
                        <a:rPr sz="1800" dirty="0">
                          <a:latin typeface="Times New Roman" panose="02020603050405020304" pitchFamily="18" charset="0"/>
                          <a:cs typeface="Times New Roman" panose="02020603050405020304" pitchFamily="18" charset="0"/>
                        </a:rPr>
                        <a:t>e</a:t>
                      </a:r>
                      <a:r>
                        <a:rPr sz="1800" spc="-10" dirty="0">
                          <a:latin typeface="Times New Roman" panose="02020603050405020304" pitchFamily="18" charset="0"/>
                          <a:cs typeface="Times New Roman" panose="02020603050405020304" pitchFamily="18" charset="0"/>
                        </a:rPr>
                        <a:t>m</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nd</a:t>
                      </a:r>
                      <a:r>
                        <a:rPr sz="1800" dirty="0">
                          <a:latin typeface="Times New Roman" panose="02020603050405020304" pitchFamily="18" charset="0"/>
                          <a:cs typeface="Times New Roman" panose="02020603050405020304" pitchFamily="18" charset="0"/>
                        </a:rPr>
                        <a:t>s</a:t>
                      </a:r>
                      <a:r>
                        <a:rPr sz="1800" spc="-14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n</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addressed.</a:t>
                      </a:r>
                    </a:p>
                  </a:txBody>
                  <a:tcPr marL="0" marR="0" marT="2667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6CD"/>
                    </a:solidFill>
                  </a:tcPr>
                </a:tc>
                <a:extLst>
                  <a:ext uri="{0D108BD9-81ED-4DB2-BD59-A6C34878D82A}">
                    <a16:rowId xmlns:a16="http://schemas.microsoft.com/office/drawing/2014/main" val="10001"/>
                  </a:ext>
                </a:extLst>
              </a:tr>
              <a:tr h="2560307">
                <a:tc>
                  <a:txBody>
                    <a:bodyPr/>
                    <a:lstStyle/>
                    <a:p>
                      <a:pPr marL="91440">
                        <a:lnSpc>
                          <a:spcPct val="100000"/>
                        </a:lnSpc>
                        <a:spcBef>
                          <a:spcPts val="254"/>
                        </a:spcBef>
                      </a:pPr>
                      <a:r>
                        <a:rPr sz="1800" spc="-15" dirty="0">
                          <a:latin typeface="Times New Roman" panose="02020603050405020304" pitchFamily="18" charset="0"/>
                          <a:cs typeface="Times New Roman" panose="02020603050405020304" pitchFamily="18" charset="0"/>
                        </a:rPr>
                        <a:t>6.</a:t>
                      </a:r>
                      <a:endParaRPr sz="1800">
                        <a:latin typeface="Times New Roman" panose="02020603050405020304" pitchFamily="18" charset="0"/>
                        <a:cs typeface="Times New Roman" panose="02020603050405020304" pitchFamily="18" charset="0"/>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2075" marR="82550">
                        <a:lnSpc>
                          <a:spcPct val="100800"/>
                        </a:lnSpc>
                        <a:spcBef>
                          <a:spcPts val="235"/>
                        </a:spcBef>
                      </a:pPr>
                      <a:r>
                        <a:rPr sz="1800" spc="-50" dirty="0">
                          <a:latin typeface="Times New Roman" panose="02020603050405020304" pitchFamily="18" charset="0"/>
                          <a:cs typeface="Times New Roman" panose="02020603050405020304" pitchFamily="18" charset="0"/>
                        </a:rPr>
                        <a:t>V</a:t>
                      </a:r>
                      <a:r>
                        <a:rPr sz="1800" spc="20" dirty="0">
                          <a:latin typeface="Times New Roman" panose="02020603050405020304" pitchFamily="18" charset="0"/>
                          <a:cs typeface="Times New Roman" panose="02020603050405020304" pitchFamily="18" charset="0"/>
                        </a:rPr>
                        <a:t>o</a:t>
                      </a:r>
                      <a:r>
                        <a:rPr sz="1800" spc="35" dirty="0">
                          <a:latin typeface="Times New Roman" panose="02020603050405020304" pitchFamily="18" charset="0"/>
                          <a:cs typeface="Times New Roman" panose="02020603050405020304" pitchFamily="18" charset="0"/>
                        </a:rPr>
                        <a:t>i</a:t>
                      </a:r>
                      <a:r>
                        <a:rPr sz="1800" spc="-15" dirty="0">
                          <a:latin typeface="Times New Roman" panose="02020603050405020304" pitchFamily="18" charset="0"/>
                          <a:cs typeface="Times New Roman" panose="02020603050405020304" pitchFamily="18" charset="0"/>
                        </a:rPr>
                        <a:t>c</a:t>
                      </a:r>
                      <a:r>
                        <a:rPr sz="1800" dirty="0">
                          <a:latin typeface="Times New Roman" panose="02020603050405020304" pitchFamily="18" charset="0"/>
                          <a:cs typeface="Times New Roman" panose="02020603050405020304" pitchFamily="18" charset="0"/>
                        </a:rPr>
                        <a:t>e</a:t>
                      </a:r>
                      <a:r>
                        <a:rPr sz="1800" spc="-10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v</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r</a:t>
                      </a:r>
                      <a:r>
                        <a:rPr sz="1800" spc="-30" dirty="0">
                          <a:latin typeface="Times New Roman" panose="02020603050405020304" pitchFamily="18" charset="0"/>
                          <a:cs typeface="Times New Roman" panose="02020603050405020304" pitchFamily="18" charset="0"/>
                        </a:rPr>
                        <a:t>s</a:t>
                      </a:r>
                      <a:r>
                        <a:rPr sz="1800" spc="35"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n  Based</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on</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Deep</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Neural </a:t>
                      </a:r>
                      <a:r>
                        <a:rPr sz="1800" spc="-3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Networks </a:t>
                      </a:r>
                      <a:r>
                        <a:rPr sz="1800" spc="-30" dirty="0">
                          <a:latin typeface="Times New Roman" panose="02020603050405020304" pitchFamily="18" charset="0"/>
                          <a:cs typeface="Times New Roman" panose="02020603050405020304" pitchFamily="18" charset="0"/>
                        </a:rPr>
                        <a:t>for </a:t>
                      </a:r>
                      <a:r>
                        <a:rPr sz="1800" spc="5" dirty="0">
                          <a:latin typeface="Times New Roman" panose="02020603050405020304" pitchFamily="18" charset="0"/>
                          <a:cs typeface="Times New Roman" panose="02020603050405020304" pitchFamily="18" charset="0"/>
                        </a:rPr>
                        <a:t>Time- </a:t>
                      </a:r>
                      <a:r>
                        <a:rPr sz="1800" spc="10"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V</a:t>
                      </a:r>
                      <a:r>
                        <a:rPr sz="1800" spc="35"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t</a:t>
                      </a:r>
                      <a:r>
                        <a:rPr sz="1800" spc="-18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a:t>
                      </a:r>
                      <a:r>
                        <a:rPr sz="1800" spc="25" dirty="0">
                          <a:latin typeface="Times New Roman" panose="02020603050405020304" pitchFamily="18" charset="0"/>
                          <a:cs typeface="Times New Roman" panose="02020603050405020304" pitchFamily="18" charset="0"/>
                        </a:rPr>
                        <a:t>in</a:t>
                      </a:r>
                      <a:r>
                        <a:rPr sz="1800" dirty="0">
                          <a:latin typeface="Times New Roman" panose="02020603050405020304" pitchFamily="18" charset="0"/>
                          <a:cs typeface="Times New Roman" panose="02020603050405020304" pitchFamily="18" charset="0"/>
                        </a:rPr>
                        <a:t>e</a:t>
                      </a:r>
                      <a:r>
                        <a:rPr sz="1800" spc="4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Transformations</a:t>
                      </a:r>
                      <a:endParaRPr sz="1800" dirty="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3980" marR="269240">
                        <a:lnSpc>
                          <a:spcPct val="100800"/>
                        </a:lnSpc>
                        <a:spcBef>
                          <a:spcPts val="235"/>
                        </a:spcBef>
                      </a:pPr>
                      <a:r>
                        <a:rPr sz="1800" spc="5" dirty="0">
                          <a:latin typeface="Times New Roman" panose="02020603050405020304" pitchFamily="18" charset="0"/>
                          <a:cs typeface="Times New Roman" panose="02020603050405020304" pitchFamily="18" charset="0"/>
                        </a:rPr>
                        <a:t>Gaku </a:t>
                      </a:r>
                      <a:r>
                        <a:rPr sz="1800" dirty="0">
                          <a:latin typeface="Times New Roman" panose="02020603050405020304" pitchFamily="18" charset="0"/>
                          <a:cs typeface="Times New Roman" panose="02020603050405020304" pitchFamily="18" charset="0"/>
                        </a:rPr>
                        <a:t>kotani , </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d</a:t>
                      </a:r>
                      <a:r>
                        <a:rPr sz="1800" spc="30" dirty="0">
                          <a:latin typeface="Times New Roman" panose="02020603050405020304" pitchFamily="18" charset="0"/>
                          <a:cs typeface="Times New Roman" panose="02020603050405020304" pitchFamily="18" charset="0"/>
                        </a:rPr>
                        <a:t>a</a:t>
                      </a:r>
                      <a:r>
                        <a:rPr sz="1800" spc="35" dirty="0">
                          <a:latin typeface="Times New Roman" panose="02020603050405020304" pitchFamily="18" charset="0"/>
                          <a:cs typeface="Times New Roman" panose="02020603050405020304" pitchFamily="18" charset="0"/>
                        </a:rPr>
                        <a:t>i</a:t>
                      </a:r>
                      <a:r>
                        <a:rPr sz="1800" spc="-35" dirty="0">
                          <a:latin typeface="Times New Roman" panose="02020603050405020304" pitchFamily="18" charset="0"/>
                          <a:cs typeface="Times New Roman" panose="02020603050405020304" pitchFamily="18" charset="0"/>
                        </a:rPr>
                        <a:t>s</a:t>
                      </a:r>
                      <a:r>
                        <a:rPr sz="1800" spc="25" dirty="0">
                          <a:latin typeface="Times New Roman" panose="02020603050405020304" pitchFamily="18" charset="0"/>
                          <a:cs typeface="Times New Roman" panose="02020603050405020304" pitchFamily="18" charset="0"/>
                        </a:rPr>
                        <a:t>u</a:t>
                      </a:r>
                      <a:r>
                        <a:rPr sz="1800" spc="-70" dirty="0">
                          <a:latin typeface="Times New Roman" panose="02020603050405020304" pitchFamily="18" charset="0"/>
                          <a:cs typeface="Times New Roman" panose="02020603050405020304" pitchFamily="18" charset="0"/>
                        </a:rPr>
                        <a:t>k</a:t>
                      </a:r>
                      <a:r>
                        <a:rPr sz="1800" dirty="0">
                          <a:latin typeface="Times New Roman" panose="02020603050405020304" pitchFamily="18" charset="0"/>
                          <a:cs typeface="Times New Roman" panose="02020603050405020304" pitchFamily="18" charset="0"/>
                        </a:rPr>
                        <a:t>e</a:t>
                      </a:r>
                      <a:r>
                        <a:rPr sz="1800" spc="-9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s</a:t>
                      </a:r>
                      <a:r>
                        <a:rPr sz="1800" spc="35" dirty="0">
                          <a:latin typeface="Times New Roman" panose="02020603050405020304" pitchFamily="18" charset="0"/>
                          <a:cs typeface="Times New Roman" panose="02020603050405020304" pitchFamily="18" charset="0"/>
                        </a:rPr>
                        <a:t>ai</a:t>
                      </a:r>
                      <a:r>
                        <a:rPr sz="1800" dirty="0">
                          <a:latin typeface="Times New Roman" panose="02020603050405020304" pitchFamily="18" charset="0"/>
                          <a:cs typeface="Times New Roman" panose="02020603050405020304" pitchFamily="18" charset="0"/>
                        </a:rPr>
                        <a:t>to</a:t>
                      </a:r>
                      <a:r>
                        <a:rPr sz="1800" spc="-9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5" dirty="0">
                          <a:latin typeface="Times New Roman" panose="02020603050405020304" pitchFamily="18" charset="0"/>
                          <a:cs typeface="Times New Roman" panose="02020603050405020304" pitchFamily="18" charset="0"/>
                        </a:rPr>
                        <a:t>nobuaki </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minematsu</a:t>
                      </a:r>
                      <a:endParaRPr sz="180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5885">
                        <a:lnSpc>
                          <a:spcPct val="100000"/>
                        </a:lnSpc>
                        <a:spcBef>
                          <a:spcPts val="330"/>
                        </a:spcBef>
                      </a:pPr>
                      <a:r>
                        <a:rPr sz="1800" spc="-15" dirty="0">
                          <a:latin typeface="Times New Roman" panose="02020603050405020304" pitchFamily="18" charset="0"/>
                          <a:cs typeface="Times New Roman" panose="02020603050405020304" pitchFamily="18" charset="0"/>
                        </a:rPr>
                        <a:t>2022</a:t>
                      </a:r>
                      <a:endParaRPr sz="1800">
                        <a:latin typeface="Times New Roman" panose="02020603050405020304" pitchFamily="18" charset="0"/>
                        <a:cs typeface="Times New Roman" panose="02020603050405020304" pitchFamily="18" charset="0"/>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6520" marR="141605">
                        <a:lnSpc>
                          <a:spcPct val="100299"/>
                        </a:lnSpc>
                        <a:spcBef>
                          <a:spcPts val="245"/>
                        </a:spcBef>
                      </a:pPr>
                      <a:r>
                        <a:rPr sz="1800" spc="-10" dirty="0">
                          <a:latin typeface="Times New Roman" panose="02020603050405020304" pitchFamily="18" charset="0"/>
                          <a:cs typeface="Times New Roman" panose="02020603050405020304" pitchFamily="18" charset="0"/>
                        </a:rPr>
                        <a:t>Top-down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k</a:t>
                      </a:r>
                      <a:r>
                        <a:rPr sz="1800" spc="30" dirty="0">
                          <a:latin typeface="Times New Roman" panose="02020603050405020304" pitchFamily="18" charset="0"/>
                          <a:cs typeface="Times New Roman" panose="02020603050405020304" pitchFamily="18" charset="0"/>
                        </a:rPr>
                        <a:t>n</a:t>
                      </a:r>
                      <a:r>
                        <a:rPr sz="1800" spc="20"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w</a:t>
                      </a:r>
                      <a:r>
                        <a:rPr sz="1800" spc="35" dirty="0">
                          <a:latin typeface="Times New Roman" panose="02020603050405020304" pitchFamily="18" charset="0"/>
                          <a:cs typeface="Times New Roman" panose="02020603050405020304" pitchFamily="18" charset="0"/>
                        </a:rPr>
                        <a:t>l</a:t>
                      </a:r>
                      <a:r>
                        <a:rPr sz="1800" dirty="0">
                          <a:latin typeface="Times New Roman" panose="02020603050405020304" pitchFamily="18" charset="0"/>
                          <a:cs typeface="Times New Roman" panose="02020603050405020304" pitchFamily="18" charset="0"/>
                        </a:rPr>
                        <a:t>e</a:t>
                      </a:r>
                      <a:r>
                        <a:rPr sz="1800" spc="25" dirty="0">
                          <a:latin typeface="Times New Roman" panose="02020603050405020304" pitchFamily="18" charset="0"/>
                          <a:cs typeface="Times New Roman" panose="02020603050405020304" pitchFamily="18" charset="0"/>
                        </a:rPr>
                        <a:t>d</a:t>
                      </a:r>
                      <a:r>
                        <a:rPr sz="1800" spc="-2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e</a:t>
                      </a:r>
                      <a:r>
                        <a:rPr sz="1800" spc="-10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0" dirty="0">
                          <a:latin typeface="Times New Roman" panose="02020603050405020304" pitchFamily="18" charset="0"/>
                          <a:cs typeface="Times New Roman" panose="02020603050405020304" pitchFamily="18" charset="0"/>
                        </a:rPr>
                        <a:t>restricted</a:t>
                      </a:r>
                      <a:r>
                        <a:rPr sz="1800" spc="-6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time-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v</a:t>
                      </a:r>
                      <a:r>
                        <a:rPr sz="1800" spc="30"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spc="30" dirty="0">
                          <a:latin typeface="Times New Roman" panose="02020603050405020304" pitchFamily="18" charset="0"/>
                          <a:cs typeface="Times New Roman" panose="02020603050405020304" pitchFamily="18" charset="0"/>
                        </a:rPr>
                        <a:t>a</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t</a:t>
                      </a:r>
                      <a:r>
                        <a:rPr sz="1800" spc="-19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li</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e</a:t>
                      </a:r>
                      <a:r>
                        <a:rPr sz="1800" spc="3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transformation </a:t>
                      </a:r>
                      <a:r>
                        <a:rPr sz="1800" spc="-39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and </a:t>
                      </a:r>
                      <a:r>
                        <a:rPr sz="1800" spc="10" dirty="0">
                          <a:latin typeface="Times New Roman" panose="02020603050405020304" pitchFamily="18" charset="0"/>
                          <a:cs typeface="Times New Roman" panose="02020603050405020304" pitchFamily="18" charset="0"/>
                        </a:rPr>
                        <a:t>homo- </a:t>
                      </a:r>
                      <a:r>
                        <a:rPr sz="1800" spc="15" dirty="0">
                          <a:latin typeface="Times New Roman" panose="02020603050405020304" pitchFamily="18" charset="0"/>
                          <a:cs typeface="Times New Roman" panose="02020603050405020304" pitchFamily="18" charset="0"/>
                        </a:rPr>
                        <a:t> domain </a:t>
                      </a:r>
                      <a:r>
                        <a:rPr sz="1800" spc="2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mapping</a:t>
                      </a:r>
                      <a:endParaRPr sz="180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9060" marR="162560">
                        <a:lnSpc>
                          <a:spcPct val="100299"/>
                        </a:lnSpc>
                        <a:spcBef>
                          <a:spcPts val="245"/>
                        </a:spcBef>
                      </a:pPr>
                      <a:r>
                        <a:rPr sz="1800" spc="5" dirty="0">
                          <a:latin typeface="Times New Roman" panose="02020603050405020304" pitchFamily="18" charset="0"/>
                          <a:cs typeface="Times New Roman" panose="02020603050405020304" pitchFamily="18" charset="0"/>
                        </a:rPr>
                        <a:t>Potential </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scope </a:t>
                      </a:r>
                      <a:r>
                        <a:rPr sz="1800" spc="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r</a:t>
                      </a:r>
                      <a:r>
                        <a:rPr sz="1800" dirty="0">
                          <a:latin typeface="Times New Roman" panose="02020603050405020304" pitchFamily="18" charset="0"/>
                          <a:cs typeface="Times New Roman" panose="02020603050405020304" pitchFamily="18" charset="0"/>
                        </a:rPr>
                        <a:t>e</a:t>
                      </a:r>
                      <a:r>
                        <a:rPr sz="1800" spc="-30" dirty="0">
                          <a:latin typeface="Times New Roman" panose="02020603050405020304" pitchFamily="18" charset="0"/>
                          <a:cs typeface="Times New Roman" panose="02020603050405020304" pitchFamily="18" charset="0"/>
                        </a:rPr>
                        <a:t>s</a:t>
                      </a:r>
                      <a:r>
                        <a:rPr sz="1800" dirty="0">
                          <a:latin typeface="Times New Roman" panose="02020603050405020304" pitchFamily="18" charset="0"/>
                          <a:cs typeface="Times New Roman" panose="02020603050405020304" pitchFamily="18" charset="0"/>
                        </a:rPr>
                        <a:t>t</a:t>
                      </a:r>
                      <a:r>
                        <a:rPr sz="1800" spc="-35" dirty="0">
                          <a:latin typeface="Times New Roman" panose="02020603050405020304" pitchFamily="18" charset="0"/>
                          <a:cs typeface="Times New Roman" panose="02020603050405020304" pitchFamily="18" charset="0"/>
                        </a:rPr>
                        <a:t>r</a:t>
                      </a:r>
                      <a:r>
                        <a:rPr sz="1800" spc="35" dirty="0">
                          <a:latin typeface="Times New Roman" panose="02020603050405020304" pitchFamily="18" charset="0"/>
                          <a:cs typeface="Times New Roman" panose="02020603050405020304" pitchFamily="18" charset="0"/>
                        </a:rPr>
                        <a:t>i</a:t>
                      </a:r>
                      <a:r>
                        <a:rPr sz="1800" spc="-15" dirty="0">
                          <a:latin typeface="Times New Roman" panose="02020603050405020304" pitchFamily="18" charset="0"/>
                          <a:cs typeface="Times New Roman" panose="02020603050405020304" pitchFamily="18" charset="0"/>
                        </a:rPr>
                        <a:t>c</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i</a:t>
                      </a:r>
                      <a:r>
                        <a:rPr sz="1800" spc="20" dirty="0">
                          <a:latin typeface="Times New Roman" panose="02020603050405020304" pitchFamily="18" charset="0"/>
                          <a:cs typeface="Times New Roman" panose="02020603050405020304" pitchFamily="18" charset="0"/>
                        </a:rPr>
                        <a:t>o</a:t>
                      </a:r>
                      <a:r>
                        <a:rPr sz="1800" spc="2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s</a:t>
                      </a:r>
                      <a:r>
                        <a:rPr sz="1800" spc="-6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r  </a:t>
                      </a:r>
                      <a:r>
                        <a:rPr sz="1800" spc="5" dirty="0">
                          <a:latin typeface="Times New Roman" panose="02020603050405020304" pitchFamily="18" charset="0"/>
                          <a:cs typeface="Times New Roman" panose="02020603050405020304" pitchFamily="18" charset="0"/>
                        </a:rPr>
                        <a:t>model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complexity </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were </a:t>
                      </a:r>
                      <a:r>
                        <a:rPr sz="1800" spc="15" dirty="0">
                          <a:latin typeface="Times New Roman" panose="02020603050405020304" pitchFamily="18" charset="0"/>
                          <a:cs typeface="Times New Roman" panose="02020603050405020304" pitchFamily="18" charset="0"/>
                        </a:rPr>
                        <a:t>not </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explicitly </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addressed.</a:t>
                      </a:r>
                    </a:p>
                  </a:txBody>
                  <a:tcPr marL="0" marR="0" marT="31115"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FBEBE8"/>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11753336" y="6486609"/>
            <a:ext cx="380999" cy="369332"/>
          </a:xfrm>
          <a:prstGeom prst="rect">
            <a:avLst/>
          </a:prstGeom>
          <a:noFill/>
        </p:spPr>
        <p:txBody>
          <a:bodyPr wrap="square" rtlCol="0">
            <a:spAutoFit/>
          </a:bodyPr>
          <a:lstStyle/>
          <a:p>
            <a:r>
              <a:rPr lang="en-GB" b="1"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7951" y="339343"/>
            <a:ext cx="7898130" cy="723900"/>
          </a:xfrm>
          <a:prstGeom prst="rect">
            <a:avLst/>
          </a:prstGeom>
        </p:spPr>
        <p:txBody>
          <a:bodyPr vert="horz" wrap="square" lIns="0" tIns="16510" rIns="0" bIns="0" rtlCol="0">
            <a:spAutoFit/>
          </a:bodyPr>
          <a:lstStyle/>
          <a:p>
            <a:pPr marL="12700">
              <a:lnSpc>
                <a:spcPct val="100000"/>
              </a:lnSpc>
              <a:spcBef>
                <a:spcPts val="130"/>
              </a:spcBef>
              <a:tabLst>
                <a:tab pos="5074285" algn="l"/>
              </a:tabLst>
            </a:pPr>
            <a:r>
              <a:rPr spc="25" dirty="0"/>
              <a:t>ARCHITECTURE	</a:t>
            </a:r>
            <a:r>
              <a:rPr spc="-95" dirty="0"/>
              <a:t>DIAGRAM</a:t>
            </a:r>
          </a:p>
        </p:txBody>
      </p:sp>
      <p:pic>
        <p:nvPicPr>
          <p:cNvPr id="4" name="Picture 3">
            <a:extLst>
              <a:ext uri="{FF2B5EF4-FFF2-40B4-BE49-F238E27FC236}">
                <a16:creationId xmlns:a16="http://schemas.microsoft.com/office/drawing/2014/main" id="{20115668-2776-7CA0-1F48-420142ED3240}"/>
              </a:ext>
            </a:extLst>
          </p:cNvPr>
          <p:cNvPicPr>
            <a:picLocks noChangeAspect="1"/>
          </p:cNvPicPr>
          <p:nvPr/>
        </p:nvPicPr>
        <p:blipFill rotWithShape="1">
          <a:blip r:embed="rId2">
            <a:extLst>
              <a:ext uri="{28A0092B-C50C-407E-A947-70E740481C1C}">
                <a14:useLocalDpi xmlns:a14="http://schemas.microsoft.com/office/drawing/2010/main" val="0"/>
              </a:ext>
            </a:extLst>
          </a:blip>
          <a:srcRect t="4948" b="22222"/>
          <a:stretch/>
        </p:blipFill>
        <p:spPr>
          <a:xfrm>
            <a:off x="0" y="1371600"/>
            <a:ext cx="12192000" cy="4994657"/>
          </a:xfrm>
          <a:prstGeom prst="rect">
            <a:avLst/>
          </a:prstGeom>
        </p:spPr>
      </p:pic>
      <p:sp>
        <p:nvSpPr>
          <p:cNvPr id="3" name="TextBox 2"/>
          <p:cNvSpPr txBox="1"/>
          <p:nvPr/>
        </p:nvSpPr>
        <p:spPr>
          <a:xfrm>
            <a:off x="11734800" y="6477000"/>
            <a:ext cx="381000" cy="369332"/>
          </a:xfrm>
          <a:prstGeom prst="rect">
            <a:avLst/>
          </a:prstGeom>
          <a:noFill/>
        </p:spPr>
        <p:txBody>
          <a:bodyPr wrap="square" rtlCol="0">
            <a:spAutoFit/>
          </a:bodyPr>
          <a:lstStyle/>
          <a:p>
            <a:r>
              <a:rPr lang="en-GB" b="1"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104" y="276542"/>
            <a:ext cx="7219950" cy="732893"/>
          </a:xfrm>
          <a:prstGeom prst="rect">
            <a:avLst/>
          </a:prstGeom>
        </p:spPr>
        <p:txBody>
          <a:bodyPr vert="horz" wrap="square" lIns="0" tIns="90805" rIns="0" bIns="0" rtlCol="0">
            <a:spAutoFit/>
          </a:bodyPr>
          <a:lstStyle/>
          <a:p>
            <a:pPr marL="1156335" marR="5080" indent="-1144270">
              <a:lnSpc>
                <a:spcPts val="4960"/>
              </a:lnSpc>
              <a:spcBef>
                <a:spcPts val="715"/>
              </a:spcBef>
            </a:pPr>
            <a:r>
              <a:rPr spc="-75" dirty="0"/>
              <a:t>SYSTEM</a:t>
            </a:r>
            <a:r>
              <a:rPr lang="en-GB" spc="-75" dirty="0"/>
              <a:t> </a:t>
            </a:r>
            <a:r>
              <a:rPr spc="-5" dirty="0"/>
              <a:t>SPECIFICATION</a:t>
            </a:r>
          </a:p>
        </p:txBody>
      </p:sp>
      <p:sp>
        <p:nvSpPr>
          <p:cNvPr id="3" name="object 3"/>
          <p:cNvSpPr txBox="1"/>
          <p:nvPr/>
        </p:nvSpPr>
        <p:spPr>
          <a:xfrm>
            <a:off x="990600" y="1019732"/>
            <a:ext cx="10588625" cy="5261953"/>
          </a:xfrm>
          <a:prstGeom prst="rect">
            <a:avLst/>
          </a:prstGeom>
        </p:spPr>
        <p:txBody>
          <a:bodyPr vert="horz" wrap="square" lIns="0" tIns="167640" rIns="0" bIns="0" rtlCol="0">
            <a:spAutoFit/>
          </a:bodyPr>
          <a:lstStyle/>
          <a:p>
            <a:pPr marL="12700">
              <a:lnSpc>
                <a:spcPct val="150000"/>
              </a:lnSpc>
              <a:spcBef>
                <a:spcPts val="1320"/>
              </a:spcBef>
            </a:pPr>
            <a:r>
              <a:rPr sz="1800" b="1" spc="-50" dirty="0">
                <a:latin typeface="Times New Roman" panose="02020603050405020304" pitchFamily="18" charset="0"/>
                <a:cs typeface="Times New Roman" panose="02020603050405020304" pitchFamily="18" charset="0"/>
              </a:rPr>
              <a:t>HARDWARE</a:t>
            </a:r>
            <a:r>
              <a:rPr sz="1800" b="1" spc="220" dirty="0">
                <a:latin typeface="Times New Roman" panose="02020603050405020304" pitchFamily="18" charset="0"/>
                <a:cs typeface="Times New Roman" panose="02020603050405020304" pitchFamily="18" charset="0"/>
              </a:rPr>
              <a:t> </a:t>
            </a:r>
            <a:r>
              <a:rPr lang="en-GB" b="1" spc="220" dirty="0">
                <a:latin typeface="Times New Roman" panose="02020603050405020304" pitchFamily="18" charset="0"/>
                <a:cs typeface="Times New Roman" panose="02020603050405020304" pitchFamily="18" charset="0"/>
              </a:rPr>
              <a:t>SPECIFICATION :</a:t>
            </a:r>
            <a:endParaRPr lang="en-GB" sz="1800" b="1" spc="220" dirty="0">
              <a:latin typeface="Times New Roman" panose="02020603050405020304" pitchFamily="18" charset="0"/>
              <a:cs typeface="Times New Roman" panose="02020603050405020304" pitchFamily="18" charset="0"/>
            </a:endParaRPr>
          </a:p>
          <a:p>
            <a:pPr marL="298450" indent="-285750">
              <a:lnSpc>
                <a:spcPct val="150000"/>
              </a:lnSpc>
              <a:spcBef>
                <a:spcPts val="1320"/>
              </a:spcBef>
              <a:buFont typeface="Arial" panose="020B0604020202020204" pitchFamily="34" charset="0"/>
              <a:buChar char="•"/>
            </a:pPr>
            <a:r>
              <a:rPr sz="1800" spc="-5" dirty="0">
                <a:latin typeface="Times New Roman"/>
                <a:cs typeface="Times New Roman"/>
              </a:rPr>
              <a:t>Computer</a:t>
            </a:r>
            <a:r>
              <a:rPr sz="1800" dirty="0">
                <a:latin typeface="Times New Roman"/>
                <a:cs typeface="Times New Roman"/>
              </a:rPr>
              <a:t> -</a:t>
            </a:r>
            <a:r>
              <a:rPr sz="1800" spc="-5" dirty="0">
                <a:latin typeface="Times New Roman"/>
                <a:cs typeface="Times New Roman"/>
              </a:rPr>
              <a:t> </a:t>
            </a:r>
            <a:r>
              <a:rPr sz="1800" spc="-30" dirty="0">
                <a:latin typeface="Times New Roman"/>
                <a:cs typeface="Times New Roman"/>
              </a:rPr>
              <a:t>minimum</a:t>
            </a:r>
            <a:r>
              <a:rPr sz="1800" spc="160" dirty="0">
                <a:latin typeface="Times New Roman"/>
                <a:cs typeface="Times New Roman"/>
              </a:rPr>
              <a:t> </a:t>
            </a:r>
            <a:r>
              <a:rPr sz="1800" dirty="0">
                <a:latin typeface="Times New Roman"/>
                <a:cs typeface="Times New Roman"/>
              </a:rPr>
              <a:t>of </a:t>
            </a:r>
            <a:r>
              <a:rPr sz="1800" spc="-15" dirty="0">
                <a:latin typeface="Times New Roman"/>
                <a:cs typeface="Times New Roman"/>
              </a:rPr>
              <a:t>4GB</a:t>
            </a:r>
            <a:r>
              <a:rPr sz="1800" spc="-5" dirty="0">
                <a:latin typeface="Times New Roman"/>
                <a:cs typeface="Times New Roman"/>
              </a:rPr>
              <a:t> </a:t>
            </a:r>
            <a:r>
              <a:rPr sz="1800" spc="-10" dirty="0">
                <a:latin typeface="Times New Roman"/>
                <a:cs typeface="Times New Roman"/>
              </a:rPr>
              <a:t>RAM</a:t>
            </a:r>
            <a:r>
              <a:rPr sz="1800" spc="40" dirty="0">
                <a:latin typeface="Times New Roman"/>
                <a:cs typeface="Times New Roman"/>
              </a:rPr>
              <a:t> </a:t>
            </a:r>
            <a:r>
              <a:rPr sz="1800" dirty="0">
                <a:latin typeface="Times New Roman"/>
                <a:cs typeface="Times New Roman"/>
              </a:rPr>
              <a:t>&amp;</a:t>
            </a:r>
            <a:r>
              <a:rPr sz="1800" spc="20" dirty="0">
                <a:latin typeface="Times New Roman"/>
                <a:cs typeface="Times New Roman"/>
              </a:rPr>
              <a:t> </a:t>
            </a:r>
            <a:r>
              <a:rPr sz="1800" dirty="0">
                <a:latin typeface="Times New Roman"/>
                <a:cs typeface="Times New Roman"/>
              </a:rPr>
              <a:t>dual-core</a:t>
            </a:r>
            <a:r>
              <a:rPr sz="1800" spc="-60" dirty="0">
                <a:latin typeface="Times New Roman"/>
                <a:cs typeface="Times New Roman"/>
              </a:rPr>
              <a:t> </a:t>
            </a:r>
            <a:r>
              <a:rPr sz="1800" spc="-10" dirty="0">
                <a:latin typeface="Times New Roman"/>
                <a:cs typeface="Times New Roman"/>
              </a:rPr>
              <a:t>processor.</a:t>
            </a:r>
            <a:endParaRPr sz="1800" dirty="0">
              <a:latin typeface="Times New Roman"/>
              <a:cs typeface="Times New Roman"/>
            </a:endParaRPr>
          </a:p>
          <a:p>
            <a:pPr marL="298450" indent="-286385">
              <a:lnSpc>
                <a:spcPct val="150000"/>
              </a:lnSpc>
              <a:spcBef>
                <a:spcPts val="844"/>
              </a:spcBef>
              <a:buFont typeface="Arial MT"/>
              <a:buChar char="•"/>
              <a:tabLst>
                <a:tab pos="298450" algn="l"/>
                <a:tab pos="299085" algn="l"/>
              </a:tabLst>
            </a:pPr>
            <a:r>
              <a:rPr lang="en-GB" spc="-15" dirty="0">
                <a:latin typeface="Times New Roman"/>
                <a:cs typeface="Times New Roman"/>
              </a:rPr>
              <a:t>MOB</a:t>
            </a:r>
            <a:r>
              <a:rPr sz="1800" spc="-15" dirty="0">
                <a:latin typeface="Times New Roman"/>
                <a:cs typeface="Times New Roman"/>
              </a:rPr>
              <a:t>cam</a:t>
            </a:r>
            <a:r>
              <a:rPr sz="1800" spc="-120" dirty="0">
                <a:latin typeface="Times New Roman"/>
                <a:cs typeface="Times New Roman"/>
              </a:rPr>
              <a:t> </a:t>
            </a:r>
            <a:r>
              <a:rPr sz="1800" dirty="0">
                <a:latin typeface="Times New Roman"/>
                <a:cs typeface="Times New Roman"/>
              </a:rPr>
              <a:t>- </a:t>
            </a:r>
            <a:r>
              <a:rPr sz="1800" spc="10" dirty="0">
                <a:latin typeface="Times New Roman"/>
                <a:cs typeface="Times New Roman"/>
              </a:rPr>
              <a:t>at</a:t>
            </a:r>
            <a:r>
              <a:rPr sz="1800" spc="-45" dirty="0">
                <a:latin typeface="Times New Roman"/>
                <a:cs typeface="Times New Roman"/>
              </a:rPr>
              <a:t> </a:t>
            </a:r>
            <a:r>
              <a:rPr sz="1800" spc="-10" dirty="0">
                <a:latin typeface="Times New Roman"/>
                <a:cs typeface="Times New Roman"/>
              </a:rPr>
              <a:t>least</a:t>
            </a:r>
            <a:r>
              <a:rPr sz="1800" spc="25" dirty="0">
                <a:latin typeface="Times New Roman"/>
                <a:cs typeface="Times New Roman"/>
              </a:rPr>
              <a:t> </a:t>
            </a:r>
            <a:r>
              <a:rPr sz="1800" dirty="0">
                <a:latin typeface="Times New Roman"/>
                <a:cs typeface="Times New Roman"/>
              </a:rPr>
              <a:t>720p</a:t>
            </a:r>
            <a:r>
              <a:rPr sz="1800" spc="5" dirty="0">
                <a:latin typeface="Times New Roman"/>
                <a:cs typeface="Times New Roman"/>
              </a:rPr>
              <a:t> </a:t>
            </a:r>
            <a:r>
              <a:rPr sz="1800" dirty="0">
                <a:latin typeface="Times New Roman"/>
                <a:cs typeface="Times New Roman"/>
              </a:rPr>
              <a:t>&amp;</a:t>
            </a:r>
            <a:r>
              <a:rPr sz="1800" spc="30" dirty="0">
                <a:latin typeface="Times New Roman"/>
                <a:cs typeface="Times New Roman"/>
              </a:rPr>
              <a:t> </a:t>
            </a:r>
            <a:r>
              <a:rPr sz="1800" spc="-35" dirty="0">
                <a:latin typeface="Times New Roman"/>
                <a:cs typeface="Times New Roman"/>
              </a:rPr>
              <a:t>high</a:t>
            </a:r>
            <a:r>
              <a:rPr sz="1800" spc="155" dirty="0">
                <a:latin typeface="Times New Roman"/>
                <a:cs typeface="Times New Roman"/>
              </a:rPr>
              <a:t> </a:t>
            </a:r>
            <a:r>
              <a:rPr sz="1800" spc="-5" dirty="0">
                <a:latin typeface="Times New Roman"/>
                <a:cs typeface="Times New Roman"/>
              </a:rPr>
              <a:t>frame</a:t>
            </a:r>
            <a:r>
              <a:rPr sz="1800" spc="30" dirty="0">
                <a:latin typeface="Times New Roman"/>
                <a:cs typeface="Times New Roman"/>
              </a:rPr>
              <a:t> </a:t>
            </a:r>
            <a:r>
              <a:rPr sz="1800" spc="10" dirty="0">
                <a:latin typeface="Times New Roman"/>
                <a:cs typeface="Times New Roman"/>
              </a:rPr>
              <a:t>rate</a:t>
            </a:r>
            <a:r>
              <a:rPr sz="1800" spc="-5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10" dirty="0">
                <a:latin typeface="Times New Roman"/>
                <a:cs typeface="Times New Roman"/>
              </a:rPr>
              <a:t>at</a:t>
            </a:r>
            <a:r>
              <a:rPr sz="1800" spc="-45" dirty="0">
                <a:latin typeface="Times New Roman"/>
                <a:cs typeface="Times New Roman"/>
              </a:rPr>
              <a:t> </a:t>
            </a:r>
            <a:r>
              <a:rPr sz="1800" spc="-10" dirty="0">
                <a:latin typeface="Times New Roman"/>
                <a:cs typeface="Times New Roman"/>
              </a:rPr>
              <a:t>least</a:t>
            </a:r>
            <a:r>
              <a:rPr sz="1800" spc="30" dirty="0">
                <a:latin typeface="Times New Roman"/>
                <a:cs typeface="Times New Roman"/>
              </a:rPr>
              <a:t> </a:t>
            </a:r>
            <a:r>
              <a:rPr sz="1800" spc="-5" dirty="0">
                <a:latin typeface="Times New Roman"/>
                <a:cs typeface="Times New Roman"/>
              </a:rPr>
              <a:t>30fps.</a:t>
            </a:r>
            <a:endParaRPr sz="1800" dirty="0">
              <a:latin typeface="Times New Roman"/>
              <a:cs typeface="Times New Roman"/>
            </a:endParaRPr>
          </a:p>
          <a:p>
            <a:pPr marL="298450" indent="-286385">
              <a:lnSpc>
                <a:spcPct val="150000"/>
              </a:lnSpc>
              <a:spcBef>
                <a:spcPts val="770"/>
              </a:spcBef>
              <a:buFont typeface="Arial MT"/>
              <a:buChar char="•"/>
              <a:tabLst>
                <a:tab pos="298450" algn="l"/>
                <a:tab pos="299085" algn="l"/>
              </a:tabLst>
            </a:pPr>
            <a:r>
              <a:rPr sz="1800" spc="-20" dirty="0">
                <a:latin typeface="Times New Roman"/>
                <a:cs typeface="Times New Roman"/>
              </a:rPr>
              <a:t>Stable</a:t>
            </a:r>
            <a:r>
              <a:rPr sz="1800" spc="75" dirty="0">
                <a:latin typeface="Times New Roman"/>
                <a:cs typeface="Times New Roman"/>
              </a:rPr>
              <a:t> </a:t>
            </a:r>
            <a:r>
              <a:rPr sz="1800" dirty="0">
                <a:latin typeface="Times New Roman"/>
                <a:cs typeface="Times New Roman"/>
              </a:rPr>
              <a:t>internet</a:t>
            </a:r>
            <a:r>
              <a:rPr sz="1800" spc="-70" dirty="0">
                <a:latin typeface="Times New Roman"/>
                <a:cs typeface="Times New Roman"/>
              </a:rPr>
              <a:t> </a:t>
            </a:r>
            <a:r>
              <a:rPr sz="1800" dirty="0">
                <a:latin typeface="Times New Roman"/>
                <a:cs typeface="Times New Roman"/>
              </a:rPr>
              <a:t>connection.</a:t>
            </a:r>
          </a:p>
          <a:p>
            <a:pPr marL="298450" indent="-286385">
              <a:lnSpc>
                <a:spcPct val="150000"/>
              </a:lnSpc>
              <a:spcBef>
                <a:spcPts val="844"/>
              </a:spcBef>
              <a:buFont typeface="Arial MT"/>
              <a:buChar char="•"/>
              <a:tabLst>
                <a:tab pos="298450" algn="l"/>
                <a:tab pos="299085" algn="l"/>
              </a:tabLst>
            </a:pPr>
            <a:r>
              <a:rPr sz="1800" spc="-15" dirty="0">
                <a:latin typeface="Times New Roman"/>
                <a:cs typeface="Times New Roman"/>
              </a:rPr>
              <a:t>Storage.</a:t>
            </a:r>
            <a:endParaRPr sz="1800" dirty="0">
              <a:latin typeface="Times New Roman"/>
              <a:cs typeface="Times New Roman"/>
            </a:endParaRPr>
          </a:p>
          <a:p>
            <a:pPr marL="12700">
              <a:lnSpc>
                <a:spcPct val="150000"/>
              </a:lnSpc>
              <a:spcBef>
                <a:spcPts val="770"/>
              </a:spcBef>
            </a:pPr>
            <a:r>
              <a:rPr sz="1800" b="1" spc="-50" dirty="0">
                <a:latin typeface="Times New Roman"/>
                <a:cs typeface="Times New Roman"/>
              </a:rPr>
              <a:t>SOFTWARE</a:t>
            </a:r>
            <a:r>
              <a:rPr sz="1800" b="1" spc="200" dirty="0">
                <a:latin typeface="Times New Roman"/>
                <a:cs typeface="Times New Roman"/>
              </a:rPr>
              <a:t> </a:t>
            </a:r>
            <a:r>
              <a:rPr lang="en-GB" b="1" spc="200" dirty="0">
                <a:latin typeface="Times New Roman"/>
                <a:cs typeface="Times New Roman"/>
              </a:rPr>
              <a:t>SPECIFICATION</a:t>
            </a:r>
            <a:r>
              <a:rPr lang="en-GB" sz="1800" b="1" spc="200" dirty="0">
                <a:latin typeface="Times New Roman"/>
                <a:cs typeface="Times New Roman"/>
              </a:rPr>
              <a:t> :</a:t>
            </a:r>
          </a:p>
          <a:p>
            <a:pPr marL="298450" indent="-285750">
              <a:lnSpc>
                <a:spcPct val="150000"/>
              </a:lnSpc>
              <a:spcBef>
                <a:spcPts val="770"/>
              </a:spcBef>
              <a:buFont typeface="Arial" panose="020B0604020202020204" pitchFamily="34" charset="0"/>
              <a:buChar char="•"/>
            </a:pPr>
            <a:r>
              <a:rPr sz="1800" spc="10" dirty="0">
                <a:latin typeface="Times New Roman"/>
                <a:cs typeface="Times New Roman"/>
              </a:rPr>
              <a:t>Python</a:t>
            </a:r>
            <a:r>
              <a:rPr sz="1800" spc="-80" dirty="0">
                <a:latin typeface="Times New Roman"/>
                <a:cs typeface="Times New Roman"/>
              </a:rPr>
              <a:t> </a:t>
            </a:r>
            <a:r>
              <a:rPr sz="1800" spc="-20" dirty="0">
                <a:latin typeface="Times New Roman"/>
                <a:cs typeface="Times New Roman"/>
              </a:rPr>
              <a:t>programming</a:t>
            </a:r>
            <a:r>
              <a:rPr sz="1800" spc="225" dirty="0">
                <a:latin typeface="Times New Roman"/>
                <a:cs typeface="Times New Roman"/>
              </a:rPr>
              <a:t> </a:t>
            </a:r>
            <a:r>
              <a:rPr sz="1800" spc="-25" dirty="0">
                <a:latin typeface="Times New Roman"/>
                <a:cs typeface="Times New Roman"/>
              </a:rPr>
              <a:t>language</a:t>
            </a:r>
            <a:r>
              <a:rPr sz="1800" spc="13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10" dirty="0">
                <a:latin typeface="Times New Roman"/>
                <a:cs typeface="Times New Roman"/>
              </a:rPr>
              <a:t>Python</a:t>
            </a:r>
            <a:r>
              <a:rPr sz="1800" spc="-75" dirty="0">
                <a:latin typeface="Times New Roman"/>
                <a:cs typeface="Times New Roman"/>
              </a:rPr>
              <a:t> </a:t>
            </a:r>
            <a:r>
              <a:rPr sz="1800" dirty="0">
                <a:latin typeface="Times New Roman"/>
                <a:cs typeface="Times New Roman"/>
              </a:rPr>
              <a:t>3.x</a:t>
            </a:r>
            <a:r>
              <a:rPr sz="1800" spc="5" dirty="0">
                <a:latin typeface="Times New Roman"/>
                <a:cs typeface="Times New Roman"/>
              </a:rPr>
              <a:t> </a:t>
            </a:r>
            <a:r>
              <a:rPr sz="1800" spc="-15" dirty="0">
                <a:latin typeface="Times New Roman"/>
                <a:cs typeface="Times New Roman"/>
              </a:rPr>
              <a:t>installed</a:t>
            </a:r>
            <a:r>
              <a:rPr sz="1800" spc="150" dirty="0">
                <a:latin typeface="Times New Roman"/>
                <a:cs typeface="Times New Roman"/>
              </a:rPr>
              <a:t> </a:t>
            </a:r>
            <a:r>
              <a:rPr sz="1800" dirty="0">
                <a:latin typeface="Times New Roman"/>
                <a:cs typeface="Times New Roman"/>
              </a:rPr>
              <a:t>on </a:t>
            </a:r>
            <a:r>
              <a:rPr sz="1800" spc="5" dirty="0">
                <a:latin typeface="Times New Roman"/>
                <a:cs typeface="Times New Roman"/>
              </a:rPr>
              <a:t>the</a:t>
            </a:r>
            <a:r>
              <a:rPr sz="1800" spc="-50" dirty="0">
                <a:latin typeface="Times New Roman"/>
                <a:cs typeface="Times New Roman"/>
              </a:rPr>
              <a:t> </a:t>
            </a:r>
            <a:r>
              <a:rPr sz="1800" dirty="0">
                <a:latin typeface="Times New Roman"/>
                <a:cs typeface="Times New Roman"/>
              </a:rPr>
              <a:t>computer</a:t>
            </a:r>
            <a:r>
              <a:rPr sz="1800" spc="-80" dirty="0">
                <a:latin typeface="Times New Roman"/>
                <a:cs typeface="Times New Roman"/>
              </a:rPr>
              <a:t> </a:t>
            </a:r>
            <a:r>
              <a:rPr lang="en-GB" dirty="0">
                <a:latin typeface="Times New Roman"/>
                <a:cs typeface="Times New Roman"/>
              </a:rPr>
              <a:t>.</a:t>
            </a:r>
            <a:endParaRPr sz="1800" dirty="0">
              <a:latin typeface="Times New Roman"/>
              <a:cs typeface="Times New Roman"/>
            </a:endParaRPr>
          </a:p>
          <a:p>
            <a:pPr marL="241300" indent="-229235">
              <a:lnSpc>
                <a:spcPct val="150000"/>
              </a:lnSpc>
              <a:spcBef>
                <a:spcPts val="770"/>
              </a:spcBef>
              <a:buFont typeface="Arial MT"/>
              <a:buChar char="•"/>
              <a:tabLst>
                <a:tab pos="241300" algn="l"/>
                <a:tab pos="241935" algn="l"/>
              </a:tabLst>
            </a:pPr>
            <a:r>
              <a:rPr sz="1800" spc="-5" dirty="0">
                <a:latin typeface="Times New Roman"/>
                <a:cs typeface="Times New Roman"/>
              </a:rPr>
              <a:t>Operating</a:t>
            </a:r>
            <a:r>
              <a:rPr sz="1800" spc="-15" dirty="0">
                <a:latin typeface="Times New Roman"/>
                <a:cs typeface="Times New Roman"/>
              </a:rPr>
              <a:t> </a:t>
            </a:r>
            <a:r>
              <a:rPr sz="1800" spc="-5" dirty="0">
                <a:latin typeface="Times New Roman"/>
                <a:cs typeface="Times New Roman"/>
              </a:rPr>
              <a:t>system</a:t>
            </a:r>
            <a:r>
              <a:rPr sz="1800" spc="35" dirty="0">
                <a:latin typeface="Times New Roman"/>
                <a:cs typeface="Times New Roman"/>
              </a:rPr>
              <a:t> </a:t>
            </a:r>
            <a:r>
              <a:rPr sz="1800" dirty="0">
                <a:latin typeface="Times New Roman"/>
                <a:cs typeface="Times New Roman"/>
              </a:rPr>
              <a:t>–</a:t>
            </a:r>
            <a:r>
              <a:rPr sz="1800" spc="-90" dirty="0">
                <a:latin typeface="Times New Roman"/>
                <a:cs typeface="Times New Roman"/>
              </a:rPr>
              <a:t> </a:t>
            </a:r>
            <a:r>
              <a:rPr sz="1800" spc="-20" dirty="0">
                <a:latin typeface="Times New Roman"/>
                <a:cs typeface="Times New Roman"/>
              </a:rPr>
              <a:t>Windows.</a:t>
            </a:r>
            <a:endParaRPr sz="1800" dirty="0">
              <a:latin typeface="Times New Roman"/>
              <a:cs typeface="Times New Roman"/>
            </a:endParaRPr>
          </a:p>
          <a:p>
            <a:pPr marL="241300" indent="-229235">
              <a:lnSpc>
                <a:spcPct val="150000"/>
              </a:lnSpc>
              <a:spcBef>
                <a:spcPts val="844"/>
              </a:spcBef>
              <a:buFont typeface="Arial MT"/>
              <a:buChar char="•"/>
              <a:tabLst>
                <a:tab pos="241300" algn="l"/>
                <a:tab pos="241935" algn="l"/>
              </a:tabLst>
            </a:pPr>
            <a:r>
              <a:rPr sz="1800" spc="10" dirty="0">
                <a:latin typeface="Times New Roman"/>
                <a:cs typeface="Times New Roman"/>
              </a:rPr>
              <a:t>Python</a:t>
            </a:r>
            <a:r>
              <a:rPr sz="1800" spc="-85" dirty="0">
                <a:latin typeface="Times New Roman"/>
                <a:cs typeface="Times New Roman"/>
              </a:rPr>
              <a:t> </a:t>
            </a:r>
            <a:r>
              <a:rPr sz="1800" spc="-15" dirty="0">
                <a:latin typeface="Times New Roman"/>
                <a:cs typeface="Times New Roman"/>
              </a:rPr>
              <a:t>libraries</a:t>
            </a:r>
            <a:r>
              <a:rPr sz="1800" spc="120" dirty="0">
                <a:latin typeface="Times New Roman"/>
                <a:cs typeface="Times New Roman"/>
              </a:rPr>
              <a:t> </a:t>
            </a:r>
            <a:r>
              <a:rPr sz="1800" spc="-5" dirty="0">
                <a:latin typeface="Times New Roman"/>
                <a:cs typeface="Times New Roman"/>
              </a:rPr>
              <a:t>such</a:t>
            </a:r>
            <a:r>
              <a:rPr sz="1800" dirty="0">
                <a:latin typeface="Times New Roman"/>
                <a:cs typeface="Times New Roman"/>
              </a:rPr>
              <a:t> </a:t>
            </a:r>
            <a:r>
              <a:rPr sz="1800" spc="10" dirty="0">
                <a:latin typeface="Times New Roman"/>
                <a:cs typeface="Times New Roman"/>
              </a:rPr>
              <a:t>as</a:t>
            </a:r>
            <a:r>
              <a:rPr sz="1800" spc="-5" dirty="0">
                <a:latin typeface="Times New Roman"/>
                <a:cs typeface="Times New Roman"/>
              </a:rPr>
              <a:t> </a:t>
            </a:r>
            <a:r>
              <a:rPr sz="1800" dirty="0">
                <a:latin typeface="Times New Roman"/>
                <a:cs typeface="Times New Roman"/>
              </a:rPr>
              <a:t>– </a:t>
            </a:r>
            <a:r>
              <a:rPr sz="1800" spc="-10" dirty="0">
                <a:latin typeface="Times New Roman"/>
                <a:cs typeface="Times New Roman"/>
              </a:rPr>
              <a:t>NumPy</a:t>
            </a:r>
            <a:r>
              <a:rPr sz="1800" dirty="0">
                <a:latin typeface="Times New Roman"/>
                <a:cs typeface="Times New Roman"/>
              </a:rPr>
              <a:t> ,</a:t>
            </a:r>
            <a:r>
              <a:rPr sz="1800" spc="-5" dirty="0">
                <a:latin typeface="Times New Roman"/>
                <a:cs typeface="Times New Roman"/>
              </a:rPr>
              <a:t> </a:t>
            </a:r>
            <a:r>
              <a:rPr sz="1800" spc="5" dirty="0">
                <a:latin typeface="Times New Roman"/>
                <a:cs typeface="Times New Roman"/>
              </a:rPr>
              <a:t>pandas,</a:t>
            </a:r>
            <a:r>
              <a:rPr sz="1800" dirty="0">
                <a:latin typeface="Times New Roman"/>
                <a:cs typeface="Times New Roman"/>
              </a:rPr>
              <a:t> </a:t>
            </a:r>
            <a:r>
              <a:rPr sz="1800" spc="5" dirty="0">
                <a:latin typeface="Times New Roman"/>
                <a:cs typeface="Times New Roman"/>
              </a:rPr>
              <a:t>tensor</a:t>
            </a:r>
            <a:r>
              <a:rPr sz="1800" spc="-70" dirty="0">
                <a:latin typeface="Times New Roman"/>
                <a:cs typeface="Times New Roman"/>
              </a:rPr>
              <a:t> </a:t>
            </a:r>
            <a:r>
              <a:rPr sz="1800" spc="-45" dirty="0">
                <a:latin typeface="Times New Roman"/>
                <a:cs typeface="Times New Roman"/>
              </a:rPr>
              <a:t>flow,</a:t>
            </a:r>
            <a:r>
              <a:rPr sz="1800" spc="114" dirty="0">
                <a:latin typeface="Times New Roman"/>
                <a:cs typeface="Times New Roman"/>
              </a:rPr>
              <a:t> </a:t>
            </a:r>
            <a:r>
              <a:rPr sz="1800" spc="-40" dirty="0">
                <a:latin typeface="Times New Roman"/>
                <a:cs typeface="Times New Roman"/>
              </a:rPr>
              <a:t>SciPy,</a:t>
            </a:r>
            <a:r>
              <a:rPr sz="1800" spc="70" dirty="0">
                <a:latin typeface="Times New Roman"/>
                <a:cs typeface="Times New Roman"/>
              </a:rPr>
              <a:t> </a:t>
            </a:r>
            <a:r>
              <a:rPr sz="1800" spc="-50" dirty="0">
                <a:latin typeface="Times New Roman"/>
                <a:cs typeface="Times New Roman"/>
              </a:rPr>
              <a:t>pillow.</a:t>
            </a:r>
            <a:endParaRPr sz="1800" dirty="0">
              <a:latin typeface="Times New Roman"/>
              <a:cs typeface="Times New Roman"/>
            </a:endParaRPr>
          </a:p>
          <a:p>
            <a:pPr marL="241300" indent="-229235">
              <a:lnSpc>
                <a:spcPct val="150000"/>
              </a:lnSpc>
              <a:spcBef>
                <a:spcPts val="770"/>
              </a:spcBef>
              <a:buFont typeface="Arial MT"/>
              <a:buChar char="•"/>
              <a:tabLst>
                <a:tab pos="241300" algn="l"/>
                <a:tab pos="241935" algn="l"/>
              </a:tabLst>
            </a:pPr>
            <a:r>
              <a:rPr sz="1800" spc="-25" dirty="0">
                <a:latin typeface="Times New Roman"/>
                <a:cs typeface="Times New Roman"/>
              </a:rPr>
              <a:t>HTML/CSS</a:t>
            </a:r>
            <a:r>
              <a:rPr sz="1800" spc="110"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spc="-15" dirty="0">
                <a:latin typeface="Times New Roman"/>
                <a:cs typeface="Times New Roman"/>
              </a:rPr>
              <a:t>JavaScript</a:t>
            </a:r>
            <a:r>
              <a:rPr sz="1800" spc="120" dirty="0">
                <a:latin typeface="Times New Roman"/>
                <a:cs typeface="Times New Roman"/>
              </a:rPr>
              <a:t> </a:t>
            </a:r>
            <a:r>
              <a:rPr sz="1800" dirty="0">
                <a:latin typeface="Times New Roman"/>
                <a:cs typeface="Times New Roman"/>
              </a:rPr>
              <a:t>- for</a:t>
            </a:r>
            <a:r>
              <a:rPr sz="1800" spc="-5" dirty="0">
                <a:latin typeface="Times New Roman"/>
                <a:cs typeface="Times New Roman"/>
              </a:rPr>
              <a:t> </a:t>
            </a:r>
            <a:r>
              <a:rPr sz="1800" spc="-55" dirty="0">
                <a:latin typeface="Times New Roman"/>
                <a:cs typeface="Times New Roman"/>
              </a:rPr>
              <a:t>UI</a:t>
            </a:r>
            <a:r>
              <a:rPr sz="1800" spc="140" dirty="0">
                <a:latin typeface="Times New Roman"/>
                <a:cs typeface="Times New Roman"/>
              </a:rPr>
              <a:t> </a:t>
            </a:r>
            <a:r>
              <a:rPr sz="1800" spc="-20" dirty="0">
                <a:latin typeface="Times New Roman"/>
                <a:cs typeface="Times New Roman"/>
              </a:rPr>
              <a:t>design.</a:t>
            </a:r>
            <a:endParaRPr sz="1800" dirty="0">
              <a:latin typeface="Times New Roman"/>
              <a:cs typeface="Times New Roman"/>
            </a:endParaRPr>
          </a:p>
        </p:txBody>
      </p:sp>
      <p:sp>
        <p:nvSpPr>
          <p:cNvPr id="4" name="TextBox 3"/>
          <p:cNvSpPr txBox="1"/>
          <p:nvPr/>
        </p:nvSpPr>
        <p:spPr>
          <a:xfrm>
            <a:off x="11734800" y="6400800"/>
            <a:ext cx="381000" cy="381000"/>
          </a:xfrm>
          <a:prstGeom prst="rect">
            <a:avLst/>
          </a:prstGeom>
          <a:noFill/>
        </p:spPr>
        <p:txBody>
          <a:bodyPr wrap="square" rtlCol="0">
            <a:spAutoFit/>
          </a:bodyPr>
          <a:lstStyle/>
          <a:p>
            <a:r>
              <a:rPr lang="en-GB" b="1"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7178" y="160718"/>
            <a:ext cx="2990215" cy="723900"/>
          </a:xfrm>
          <a:prstGeom prst="rect">
            <a:avLst/>
          </a:prstGeom>
        </p:spPr>
        <p:txBody>
          <a:bodyPr vert="horz" wrap="square" lIns="0" tIns="16510" rIns="0" bIns="0" rtlCol="0">
            <a:spAutoFit/>
          </a:bodyPr>
          <a:lstStyle/>
          <a:p>
            <a:pPr marL="12700">
              <a:lnSpc>
                <a:spcPct val="100000"/>
              </a:lnSpc>
              <a:spcBef>
                <a:spcPts val="130"/>
              </a:spcBef>
            </a:pPr>
            <a:r>
              <a:rPr spc="-5" dirty="0"/>
              <a:t>M</a:t>
            </a:r>
            <a:r>
              <a:rPr spc="-30" dirty="0"/>
              <a:t>O</a:t>
            </a:r>
            <a:r>
              <a:rPr spc="305" dirty="0"/>
              <a:t>D</a:t>
            </a:r>
            <a:r>
              <a:rPr spc="160" dirty="0"/>
              <a:t>U</a:t>
            </a:r>
            <a:r>
              <a:rPr spc="-114" dirty="0"/>
              <a:t>L</a:t>
            </a:r>
            <a:r>
              <a:rPr spc="185" dirty="0"/>
              <a:t>E</a:t>
            </a:r>
            <a:r>
              <a:rPr spc="-195" dirty="0"/>
              <a:t>S</a:t>
            </a:r>
          </a:p>
        </p:txBody>
      </p:sp>
      <p:sp>
        <p:nvSpPr>
          <p:cNvPr id="5" name="object 5"/>
          <p:cNvSpPr/>
          <p:nvPr/>
        </p:nvSpPr>
        <p:spPr>
          <a:xfrm>
            <a:off x="1616075" y="1064259"/>
            <a:ext cx="8959850" cy="5577840"/>
          </a:xfrm>
          <a:custGeom>
            <a:avLst/>
            <a:gdLst/>
            <a:ahLst/>
            <a:cxnLst/>
            <a:rect l="l" t="t" r="r" b="b"/>
            <a:pathLst>
              <a:path w="8959850" h="5577840">
                <a:moveTo>
                  <a:pt x="8888730" y="71120"/>
                </a:moveTo>
                <a:lnTo>
                  <a:pt x="8870950" y="71120"/>
                </a:lnTo>
                <a:lnTo>
                  <a:pt x="8870950" y="88900"/>
                </a:lnTo>
                <a:lnTo>
                  <a:pt x="8870950" y="5488940"/>
                </a:lnTo>
                <a:lnTo>
                  <a:pt x="88900" y="5488940"/>
                </a:lnTo>
                <a:lnTo>
                  <a:pt x="88900" y="88900"/>
                </a:lnTo>
                <a:lnTo>
                  <a:pt x="8870950" y="88900"/>
                </a:lnTo>
                <a:lnTo>
                  <a:pt x="8870950" y="71120"/>
                </a:lnTo>
                <a:lnTo>
                  <a:pt x="71120" y="71120"/>
                </a:lnTo>
                <a:lnTo>
                  <a:pt x="71120" y="88900"/>
                </a:lnTo>
                <a:lnTo>
                  <a:pt x="71120" y="5488940"/>
                </a:lnTo>
                <a:lnTo>
                  <a:pt x="71120" y="5506720"/>
                </a:lnTo>
                <a:lnTo>
                  <a:pt x="8888730" y="5506720"/>
                </a:lnTo>
                <a:lnTo>
                  <a:pt x="8888730" y="5488940"/>
                </a:lnTo>
                <a:lnTo>
                  <a:pt x="8888730" y="88900"/>
                </a:lnTo>
                <a:lnTo>
                  <a:pt x="8888730" y="88265"/>
                </a:lnTo>
                <a:lnTo>
                  <a:pt x="8888730" y="71120"/>
                </a:lnTo>
                <a:close/>
              </a:path>
              <a:path w="8959850" h="5577840">
                <a:moveTo>
                  <a:pt x="8959850" y="0"/>
                </a:moveTo>
                <a:lnTo>
                  <a:pt x="8906510" y="0"/>
                </a:lnTo>
                <a:lnTo>
                  <a:pt x="8906510" y="53340"/>
                </a:lnTo>
                <a:lnTo>
                  <a:pt x="8906510" y="5524500"/>
                </a:lnTo>
                <a:lnTo>
                  <a:pt x="53340" y="5524500"/>
                </a:lnTo>
                <a:lnTo>
                  <a:pt x="53340" y="53340"/>
                </a:lnTo>
                <a:lnTo>
                  <a:pt x="8906510" y="53340"/>
                </a:lnTo>
                <a:lnTo>
                  <a:pt x="8906510" y="0"/>
                </a:lnTo>
                <a:lnTo>
                  <a:pt x="0" y="0"/>
                </a:lnTo>
                <a:lnTo>
                  <a:pt x="0" y="53340"/>
                </a:lnTo>
                <a:lnTo>
                  <a:pt x="0" y="5524500"/>
                </a:lnTo>
                <a:lnTo>
                  <a:pt x="0" y="5577840"/>
                </a:lnTo>
                <a:lnTo>
                  <a:pt x="8959850" y="5577840"/>
                </a:lnTo>
                <a:lnTo>
                  <a:pt x="8959850" y="5524512"/>
                </a:lnTo>
                <a:lnTo>
                  <a:pt x="8959850" y="53340"/>
                </a:lnTo>
                <a:lnTo>
                  <a:pt x="8959850" y="52705"/>
                </a:lnTo>
                <a:lnTo>
                  <a:pt x="8959850" y="0"/>
                </a:lnTo>
                <a:close/>
              </a:path>
            </a:pathLst>
          </a:custGeom>
          <a:solidFill>
            <a:srgbClr val="000000"/>
          </a:solidFill>
        </p:spPr>
        <p:txBody>
          <a:bodyPr wrap="square" lIns="0" tIns="0" rIns="0" bIns="0" rtlCol="0"/>
          <a:lstStyle/>
          <a:p>
            <a:endParaRPr/>
          </a:p>
        </p:txBody>
      </p:sp>
      <p:pic>
        <p:nvPicPr>
          <p:cNvPr id="6" name="Picture 5"/>
          <p:cNvPicPr>
            <a:picLocks noChangeAspect="1"/>
          </p:cNvPicPr>
          <p:nvPr/>
        </p:nvPicPr>
        <p:blipFill>
          <a:blip r:embed="rId2"/>
          <a:stretch>
            <a:fillRect/>
          </a:stretch>
        </p:blipFill>
        <p:spPr>
          <a:xfrm>
            <a:off x="1981200" y="1219200"/>
            <a:ext cx="8382000" cy="5181600"/>
          </a:xfrm>
          <a:prstGeom prst="rect">
            <a:avLst/>
          </a:prstGeom>
        </p:spPr>
      </p:pic>
      <p:sp>
        <p:nvSpPr>
          <p:cNvPr id="3" name="TextBox 2"/>
          <p:cNvSpPr txBox="1"/>
          <p:nvPr/>
        </p:nvSpPr>
        <p:spPr>
          <a:xfrm>
            <a:off x="11658600" y="6324600"/>
            <a:ext cx="457200" cy="381000"/>
          </a:xfrm>
          <a:prstGeom prst="rect">
            <a:avLst/>
          </a:prstGeom>
          <a:noFill/>
        </p:spPr>
        <p:txBody>
          <a:bodyPr wrap="square" rtlCol="0">
            <a:spAutoFit/>
          </a:bodyPr>
          <a:lstStyle/>
          <a:p>
            <a:r>
              <a:rPr lang="en-GB" b="1" dirty="0"/>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TotalTime>
  <Words>1361</Words>
  <Application>Microsoft Office PowerPoint</Application>
  <PresentationFormat>Widescreen</PresentationFormat>
  <Paragraphs>195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MT</vt:lpstr>
      <vt:lpstr>Calibri</vt:lpstr>
      <vt:lpstr>Times New Roman</vt:lpstr>
      <vt:lpstr>Wingdings</vt:lpstr>
      <vt:lpstr>Office Theme</vt:lpstr>
      <vt:lpstr> AI ASSISTED  ACCESSIBILITY FOR VISUALLY   IMPAIRED PEOPLE</vt:lpstr>
      <vt:lpstr>OBJECTIVE To create an advanced image captioning system that generates precise descriptions  for images, with a seamless conversion to audio, promoting inclusivity by enabling visually impaired  individuals to access and comprehend visual content effectively.</vt:lpstr>
      <vt:lpstr>PROBLEM DEFINITION</vt:lpstr>
      <vt:lpstr>LITERATURE SURVEY</vt:lpstr>
      <vt:lpstr>PowerPoint Presentation</vt:lpstr>
      <vt:lpstr>PowerPoint Presentation</vt:lpstr>
      <vt:lpstr>ARCHITECTURE DIAGRAM</vt:lpstr>
      <vt:lpstr>SYSTEM SPECIFICATION</vt:lpstr>
      <vt:lpstr>MODULES</vt:lpstr>
      <vt:lpstr>VOICE COMMAND MODULE  The Voice Command Module utilizes speech recognition for  user commands, enhancing accessibility and user experience through seamless interaction.</vt:lpstr>
      <vt:lpstr>PowerPoint Presentation</vt:lpstr>
      <vt:lpstr>         IMAGE CAPTURING MODULE</vt:lpstr>
      <vt:lpstr>TEXTUAL  ANNOTATION MODULE </vt:lpstr>
      <vt:lpstr>PowerPoint Presentation</vt:lpstr>
      <vt:lpstr>PowerPoint Presentation</vt:lpstr>
      <vt:lpstr>VERBAL NARRATION MODULE  </vt:lpstr>
      <vt:lpstr>PowerPoint Presentation</vt:lpstr>
      <vt:lpstr>PowerPoint Presentation</vt:lpstr>
      <vt:lpstr>                       ADVANTAGES </vt:lpstr>
      <vt:lpstr>APPLICATIONS</vt:lpstr>
      <vt:lpstr>CONCLUSION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 MACHINE LEARNING</dc:title>
  <dc:creator>A.D.Dhivya .</dc:creator>
  <cp:lastModifiedBy>Sujainitha Gowthaman</cp:lastModifiedBy>
  <cp:revision>50</cp:revision>
  <dcterms:created xsi:type="dcterms:W3CDTF">2024-03-22T16:07:06Z</dcterms:created>
  <dcterms:modified xsi:type="dcterms:W3CDTF">2024-06-05T14:30:16Z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2024-03-22T00:00:00Z</vt:filetime>
  </property>
</Properties>
</file>