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74" r:id="rId2"/>
    <p:sldId id="276" r:id="rId3"/>
    <p:sldId id="297" r:id="rId4"/>
    <p:sldId id="312" r:id="rId5"/>
    <p:sldId id="279" r:id="rId6"/>
    <p:sldId id="280" r:id="rId7"/>
    <p:sldId id="281" r:id="rId8"/>
    <p:sldId id="286" r:id="rId9"/>
    <p:sldId id="294" r:id="rId10"/>
    <p:sldId id="315" r:id="rId11"/>
    <p:sldId id="287" r:id="rId12"/>
    <p:sldId id="259" r:id="rId13"/>
    <p:sldId id="316" r:id="rId14"/>
    <p:sldId id="300" r:id="rId15"/>
    <p:sldId id="317" r:id="rId16"/>
    <p:sldId id="310" r:id="rId17"/>
    <p:sldId id="318" r:id="rId18"/>
    <p:sldId id="313" r:id="rId19"/>
    <p:sldId id="319" r:id="rId20"/>
    <p:sldId id="314" r:id="rId21"/>
    <p:sldId id="320" r:id="rId22"/>
    <p:sldId id="298" r:id="rId23"/>
    <p:sldId id="299" r:id="rId24"/>
    <p:sldId id="295" r:id="rId25"/>
    <p:sldId id="289"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9637" autoAdjust="0"/>
  </p:normalViewPr>
  <p:slideViewPr>
    <p:cSldViewPr snapToGrid="0">
      <p:cViewPr varScale="1">
        <p:scale>
          <a:sx n="63" d="100"/>
          <a:sy n="63" d="100"/>
        </p:scale>
        <p:origin x="84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2FF8-9BBE-4254-9C55-03113F711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CABBD9-F4CC-4F74-9AE5-07C9AC597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D6C23-76FD-47ED-B63F-1BE9533FD1D2}"/>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95AD0F6C-7E72-4E7B-AEF5-C03445E355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91B800-610D-497A-9D50-A23BB700522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27590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361B-1A0D-4377-82D1-17B3B2EB5D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40632-0E3B-488F-94DD-A98B2FE28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D51CD-5822-42AC-8117-E2262C221FF8}"/>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6D69ED91-0B71-4BA8-85F3-004F0C1656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EB68B7-3B40-4A02-91C9-76BF91B2D432}"/>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4396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E4F7E-7796-4DB8-AA33-813564249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1BE2D-BF49-4C2A-9207-6261B38D9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3E98C-3137-4EAE-8156-422130700459}"/>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08DFAAB7-63F3-4BAF-B4E6-524F53EBD0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7192D67-9B77-4943-A843-9A2CA1DC1C5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108562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647B-778D-4E0B-8A51-2181B3624D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E2A27A-C9CE-4343-8DCC-316D10F3B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3AC9C-76CD-46D9-8AEE-55280E5C364A}"/>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ADE53B9C-6920-4DAC-8FA8-94EC04A2C1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F93DB3-32AC-4359-8F52-95380491F53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13164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0101-4ED7-4CAD-8713-9AA4923FC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8A786-D046-4F41-AD55-B898E0841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CBA5-789C-42F0-AF3E-34757CC2AFC2}"/>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68B526C7-E92C-4AB4-83CE-E75A667095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F238050-42B2-4E5E-8C6C-8781CF2A1B4D}"/>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56157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56D-1DB9-482F-A4D1-F681AFD0F1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2601C-B6A1-4DE8-BE18-A317F09B0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4429E-2A72-41D6-B15D-F412B503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0C2B5F-9AC2-44C6-8C5D-235AF10948F8}"/>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6" name="Footer Placeholder 5">
            <a:extLst>
              <a:ext uri="{FF2B5EF4-FFF2-40B4-BE49-F238E27FC236}">
                <a16:creationId xmlns:a16="http://schemas.microsoft.com/office/drawing/2014/main" id="{C5DB7684-D7E6-469D-92E2-297F38F232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9646951-5817-4F5C-9AEB-CEEB46D0AF17}"/>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0179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3F3A-0102-4DBA-AF84-897BD5E1C9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282A85-DAE3-47F4-A6E4-E77900531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B5128-8710-489D-83A8-8189F11D4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5FC6FF-2D70-4A9C-B432-946691234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897F0-D5A7-4715-98B8-D6E2FD964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8119BA-CFB5-48F3-897E-AB801FBC2AE3}"/>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8" name="Footer Placeholder 7">
            <a:extLst>
              <a:ext uri="{FF2B5EF4-FFF2-40B4-BE49-F238E27FC236}">
                <a16:creationId xmlns:a16="http://schemas.microsoft.com/office/drawing/2014/main" id="{033FC232-0D94-442B-B49C-2FDD7BC1EA8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578993E-DFEE-4A8E-B4FF-0CE61C2C478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01312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C98A-D51B-4FE5-9515-ECE5E9A29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4E662-A6E6-41AF-AEFB-7D9B5758DBD6}"/>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4" name="Footer Placeholder 3">
            <a:extLst>
              <a:ext uri="{FF2B5EF4-FFF2-40B4-BE49-F238E27FC236}">
                <a16:creationId xmlns:a16="http://schemas.microsoft.com/office/drawing/2014/main" id="{2AF9639E-49AB-440F-B4FF-0E01CB5E88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71EF37-E6A2-4BE1-AE2D-E04720B917F5}"/>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4087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3D012-F674-4E7E-9FE8-0E725C5CB451}"/>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3" name="Footer Placeholder 2">
            <a:extLst>
              <a:ext uri="{FF2B5EF4-FFF2-40B4-BE49-F238E27FC236}">
                <a16:creationId xmlns:a16="http://schemas.microsoft.com/office/drawing/2014/main" id="{F5203093-ACB1-4952-A072-2D7ECB6540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D91E38-EAA0-49BF-944D-2D321670077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66510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A9A-16E8-48C4-A913-58985739A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D087-84A6-4945-9060-AA0FBAA2A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660CA8-28CF-479A-8611-E9A6528A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148F3-E4D5-4136-8681-D76C4B24CB21}"/>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6" name="Footer Placeholder 5">
            <a:extLst>
              <a:ext uri="{FF2B5EF4-FFF2-40B4-BE49-F238E27FC236}">
                <a16:creationId xmlns:a16="http://schemas.microsoft.com/office/drawing/2014/main" id="{9E20ADB7-AE22-4E37-AA0E-2BE4891955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DA2C67-7D65-4668-A95B-D21862ABCB4E}"/>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60523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4213-172A-40AD-9E65-C36CF5174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79FD87-3570-433A-AE06-5EED22AB4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9026F-2BEF-4F04-ACB4-F13E987C7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01129-4836-4F28-8EF2-284C44E7B08D}"/>
              </a:ext>
            </a:extLst>
          </p:cNvPr>
          <p:cNvSpPr>
            <a:spLocks noGrp="1"/>
          </p:cNvSpPr>
          <p:nvPr>
            <p:ph type="dt" sz="half" idx="10"/>
          </p:nvPr>
        </p:nvSpPr>
        <p:spPr/>
        <p:txBody>
          <a:bodyPr/>
          <a:lstStyle/>
          <a:p>
            <a:fld id="{B7BCAAD8-7DC1-46E9-AEB5-F5E83457E818}" type="datetimeFigureOut">
              <a:rPr lang="en-IN" smtClean="0"/>
              <a:t>20-11-2024</a:t>
            </a:fld>
            <a:endParaRPr lang="en-IN" dirty="0"/>
          </a:p>
        </p:txBody>
      </p:sp>
      <p:sp>
        <p:nvSpPr>
          <p:cNvPr id="6" name="Footer Placeholder 5">
            <a:extLst>
              <a:ext uri="{FF2B5EF4-FFF2-40B4-BE49-F238E27FC236}">
                <a16:creationId xmlns:a16="http://schemas.microsoft.com/office/drawing/2014/main" id="{A1EAC461-2147-4E92-87A4-BF21D5D9E5D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A05B868-C2B1-428F-B0E2-BDD689988AC9}"/>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19002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6F2C9-2876-4162-B8CC-C12979AC3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70912-5EFD-4F83-8725-9488455C9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867A-A645-400F-8871-293B668DF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CAAD8-7DC1-46E9-AEB5-F5E83457E818}" type="datetimeFigureOut">
              <a:rPr lang="en-IN" smtClean="0"/>
              <a:t>20-11-2024</a:t>
            </a:fld>
            <a:endParaRPr lang="en-IN" dirty="0"/>
          </a:p>
        </p:txBody>
      </p:sp>
      <p:sp>
        <p:nvSpPr>
          <p:cNvPr id="5" name="Footer Placeholder 4">
            <a:extLst>
              <a:ext uri="{FF2B5EF4-FFF2-40B4-BE49-F238E27FC236}">
                <a16:creationId xmlns:a16="http://schemas.microsoft.com/office/drawing/2014/main" id="{2C93AB80-A5C4-457D-98FA-76420AA1C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196D03F-4CAA-42CF-92E6-A02F70992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371E6-2FAB-4E99-AAB1-9E6D66A5294E}" type="slidenum">
              <a:rPr lang="en-IN" smtClean="0"/>
              <a:t>‹#›</a:t>
            </a:fld>
            <a:endParaRPr lang="en-IN" dirty="0"/>
          </a:p>
        </p:txBody>
      </p:sp>
    </p:spTree>
    <p:extLst>
      <p:ext uri="{BB962C8B-B14F-4D97-AF65-F5344CB8AC3E}">
        <p14:creationId xmlns:p14="http://schemas.microsoft.com/office/powerpoint/2010/main" val="22357240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F4F64-11C9-D2E9-A743-EC2E3BCF0607}"/>
              </a:ext>
            </a:extLst>
          </p:cNvPr>
          <p:cNvPicPr>
            <a:picLocks noChangeAspect="1"/>
          </p:cNvPicPr>
          <p:nvPr/>
        </p:nvPicPr>
        <p:blipFill>
          <a:blip r:embed="rId2"/>
          <a:stretch>
            <a:fillRect/>
          </a:stretch>
        </p:blipFill>
        <p:spPr>
          <a:xfrm>
            <a:off x="1295401" y="68516"/>
            <a:ext cx="9624060" cy="1752664"/>
          </a:xfrm>
          <a:prstGeom prst="rect">
            <a:avLst/>
          </a:prstGeom>
        </p:spPr>
      </p:pic>
      <p:sp>
        <p:nvSpPr>
          <p:cNvPr id="8" name="TextBox 7">
            <a:extLst>
              <a:ext uri="{FF2B5EF4-FFF2-40B4-BE49-F238E27FC236}">
                <a16:creationId xmlns:a16="http://schemas.microsoft.com/office/drawing/2014/main" id="{610F21A7-BA3D-9D13-67CA-D5095C136D96}"/>
              </a:ext>
            </a:extLst>
          </p:cNvPr>
          <p:cNvSpPr txBox="1"/>
          <p:nvPr/>
        </p:nvSpPr>
        <p:spPr>
          <a:xfrm>
            <a:off x="2087880" y="2007704"/>
            <a:ext cx="782193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DOMAIN NAME:DEEP LEARNING</a:t>
            </a:r>
          </a:p>
        </p:txBody>
      </p:sp>
      <p:sp>
        <p:nvSpPr>
          <p:cNvPr id="9" name="TextBox 8">
            <a:extLst>
              <a:ext uri="{FF2B5EF4-FFF2-40B4-BE49-F238E27FC236}">
                <a16:creationId xmlns:a16="http://schemas.microsoft.com/office/drawing/2014/main" id="{3AAE5963-CB6C-3AF4-D3C7-97520D5B433B}"/>
              </a:ext>
            </a:extLst>
          </p:cNvPr>
          <p:cNvSpPr txBox="1"/>
          <p:nvPr/>
        </p:nvSpPr>
        <p:spPr>
          <a:xfrm>
            <a:off x="2087880" y="2442865"/>
            <a:ext cx="8092440" cy="1307537"/>
          </a:xfrm>
          <a:prstGeom prst="rect">
            <a:avLst/>
          </a:prstGeom>
          <a:noFill/>
        </p:spPr>
        <p:txBody>
          <a:bodyPr wrap="square" rtlCol="0">
            <a:spAutoFit/>
          </a:bodyPr>
          <a:lstStyle/>
          <a:p>
            <a:pPr algn="ctr">
              <a:lnSpc>
                <a:spcPct val="150000"/>
              </a:lnSpc>
            </a:pPr>
            <a:r>
              <a:rPr lang="en-IN" sz="2800" b="1" dirty="0">
                <a:latin typeface="Times New Roman" panose="02020603050405020304" pitchFamily="18" charset="0"/>
                <a:cs typeface="Times New Roman" panose="02020603050405020304" pitchFamily="18" charset="0"/>
              </a:rPr>
              <a:t>TITLE NAME: RECYCLABLE WASTE CLASSIFICATION USING DEEP LEARNING</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32EABC-ED37-4505-3246-8BD17833C543}"/>
              </a:ext>
            </a:extLst>
          </p:cNvPr>
          <p:cNvSpPr txBox="1"/>
          <p:nvPr/>
        </p:nvSpPr>
        <p:spPr>
          <a:xfrm>
            <a:off x="735496" y="3818513"/>
            <a:ext cx="3345013"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SUPERVISOR NAME: </a:t>
            </a:r>
          </a:p>
        </p:txBody>
      </p:sp>
      <p:sp>
        <p:nvSpPr>
          <p:cNvPr id="11" name="TextBox 10">
            <a:extLst>
              <a:ext uri="{FF2B5EF4-FFF2-40B4-BE49-F238E27FC236}">
                <a16:creationId xmlns:a16="http://schemas.microsoft.com/office/drawing/2014/main" id="{3F1480C5-E1DE-B54E-CC5A-5D0C47B67347}"/>
              </a:ext>
            </a:extLst>
          </p:cNvPr>
          <p:cNvSpPr txBox="1"/>
          <p:nvPr/>
        </p:nvSpPr>
        <p:spPr>
          <a:xfrm>
            <a:off x="2395330" y="4116586"/>
            <a:ext cx="4020710" cy="646331"/>
          </a:xfrm>
          <a:prstGeom prst="rect">
            <a:avLst/>
          </a:prstGeom>
          <a:noFill/>
        </p:spPr>
        <p:txBody>
          <a:bodyPr wrap="square" rtlCol="0">
            <a:spAutoFit/>
          </a:bodyPr>
          <a:lstStyle/>
          <a:p>
            <a:endParaRPr lang="it-IT" dirty="0"/>
          </a:p>
          <a:p>
            <a:r>
              <a:rPr lang="it-IT" dirty="0">
                <a:latin typeface="Times New Roman" panose="02020603050405020304" pitchFamily="18" charset="0"/>
                <a:cs typeface="Times New Roman" panose="02020603050405020304" pitchFamily="18" charset="0"/>
              </a:rPr>
              <a:t>Mr.Joshua Issac., M.E</a:t>
            </a:r>
            <a:endParaRPr lang="it-IT" dirty="0"/>
          </a:p>
        </p:txBody>
      </p:sp>
      <p:sp>
        <p:nvSpPr>
          <p:cNvPr id="12" name="TextBox 11">
            <a:extLst>
              <a:ext uri="{FF2B5EF4-FFF2-40B4-BE49-F238E27FC236}">
                <a16:creationId xmlns:a16="http://schemas.microsoft.com/office/drawing/2014/main" id="{520643DA-4446-4F22-2FEF-3C923D74003A}"/>
              </a:ext>
            </a:extLst>
          </p:cNvPr>
          <p:cNvSpPr txBox="1"/>
          <p:nvPr/>
        </p:nvSpPr>
        <p:spPr>
          <a:xfrm>
            <a:off x="3171218" y="4762917"/>
            <a:ext cx="2632178" cy="369332"/>
          </a:xfrm>
          <a:prstGeom prst="rect">
            <a:avLst/>
          </a:prstGeom>
          <a:noFill/>
        </p:spPr>
        <p:txBody>
          <a:bodyPr wrap="square" rtlCol="0">
            <a:spAutoFit/>
          </a:bodyPr>
          <a:lstStyle/>
          <a:p>
            <a:r>
              <a:rPr lang="it-IT" sz="1800" dirty="0"/>
              <a:t>            </a:t>
            </a:r>
            <a:r>
              <a:rPr lang="it-IT" sz="1800" dirty="0">
                <a:latin typeface="Times New Roman" panose="02020603050405020304" pitchFamily="18" charset="0"/>
                <a:cs typeface="Times New Roman" panose="02020603050405020304" pitchFamily="18" charset="0"/>
              </a:rPr>
              <a:t>AP/AI.</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6B075D0-3F77-0574-9406-6152BE165559}"/>
              </a:ext>
            </a:extLst>
          </p:cNvPr>
          <p:cNvSpPr txBox="1"/>
          <p:nvPr/>
        </p:nvSpPr>
        <p:spPr>
          <a:xfrm>
            <a:off x="6096000" y="3818512"/>
            <a:ext cx="5940287" cy="198156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PRESENTED BY,</a:t>
            </a:r>
          </a:p>
          <a:p>
            <a:pPr>
              <a:lnSpc>
                <a:spcPct val="150000"/>
              </a:lnSpc>
            </a:pPr>
            <a:r>
              <a:rPr lang="en-IN" dirty="0">
                <a:latin typeface="Times New Roman" panose="02020603050405020304" pitchFamily="18" charset="0"/>
                <a:cs typeface="Times New Roman" panose="02020603050405020304" pitchFamily="18" charset="0"/>
              </a:rPr>
              <a:t>                           A.AGNESMARYLAVANYA(811721243004)</a:t>
            </a:r>
          </a:p>
          <a:p>
            <a:pPr>
              <a:lnSpc>
                <a:spcPct val="150000"/>
              </a:lnSpc>
            </a:pPr>
            <a:r>
              <a:rPr lang="en-IN" dirty="0">
                <a:latin typeface="Times New Roman" panose="02020603050405020304" pitchFamily="18" charset="0"/>
                <a:cs typeface="Times New Roman" panose="02020603050405020304" pitchFamily="18" charset="0"/>
              </a:rPr>
              <a:t>                           G</a:t>
            </a:r>
            <a:r>
              <a:rPr lang="en-IN" sz="1800" dirty="0">
                <a:latin typeface="Times New Roman" panose="02020603050405020304" pitchFamily="18" charset="0"/>
                <a:cs typeface="Times New Roman" panose="02020603050405020304" pitchFamily="18" charset="0"/>
              </a:rPr>
              <a:t>.BRINDHA(811721243012)</a:t>
            </a:r>
          </a:p>
          <a:p>
            <a:pPr>
              <a:lnSpc>
                <a:spcPct val="150000"/>
              </a:lnSpc>
            </a:pPr>
            <a:r>
              <a:rPr lang="en-IN" sz="1800" dirty="0">
                <a:latin typeface="Times New Roman" panose="02020603050405020304" pitchFamily="18" charset="0"/>
                <a:cs typeface="Times New Roman" panose="02020603050405020304" pitchFamily="18" charset="0"/>
              </a:rPr>
              <a:t>                           D.SAHANA SRI(811721243046)</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                           R.VINODHA(811721243062)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17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805" y="1350820"/>
            <a:ext cx="9850582" cy="3891386"/>
          </a:xfrm>
          <a:prstGeom prst="rect">
            <a:avLst/>
          </a:prstGeom>
        </p:spPr>
        <p:txBody>
          <a:bodyPr wrap="square">
            <a:spAutoFit/>
          </a:bodyPr>
          <a:lstStyle/>
          <a:p>
            <a:pPr>
              <a:lnSpc>
                <a:spcPct val="200000"/>
              </a:lnSpc>
            </a:pPr>
            <a:r>
              <a:rPr lang="en-US" altLang="en-US" sz="3200" b="1" dirty="0">
                <a:latin typeface="Times New Roman" pitchFamily="18" charset="0"/>
                <a:cs typeface="Times New Roman" pitchFamily="18" charset="0"/>
              </a:rPr>
              <a:t>SOFTWARE REQUIREMENTS</a:t>
            </a:r>
          </a:p>
          <a:p>
            <a:pPr>
              <a:lnSpc>
                <a:spcPct val="200000"/>
              </a:lnSpc>
            </a:pPr>
            <a:r>
              <a:rPr lang="en-US" altLang="en-US" sz="3200" dirty="0">
                <a:latin typeface="Times New Roman" pitchFamily="18" charset="0"/>
                <a:cs typeface="Times New Roman" pitchFamily="18" charset="0"/>
              </a:rPr>
              <a:t>Operating system	: Windows OS </a:t>
            </a:r>
          </a:p>
          <a:p>
            <a:pPr>
              <a:lnSpc>
                <a:spcPct val="200000"/>
              </a:lnSpc>
            </a:pPr>
            <a:r>
              <a:rPr lang="en-US" altLang="en-US" sz="3200" dirty="0">
                <a:latin typeface="Times New Roman" pitchFamily="18" charset="0"/>
                <a:cs typeface="Times New Roman" pitchFamily="18" charset="0"/>
              </a:rPr>
              <a:t>Front End          	: PYTHON</a:t>
            </a:r>
          </a:p>
          <a:p>
            <a:pPr>
              <a:lnSpc>
                <a:spcPct val="200000"/>
              </a:lnSpc>
            </a:pPr>
            <a:r>
              <a:rPr lang="en-US" altLang="en-US" sz="3200" dirty="0">
                <a:latin typeface="Times New Roman" pitchFamily="18" charset="0"/>
                <a:cs typeface="Times New Roman" pitchFamily="18" charset="0"/>
              </a:rPr>
              <a:t>IDE			: PYCHARM</a:t>
            </a:r>
            <a:endParaRPr lang="en-IN" altLang="en-US" sz="2000" dirty="0"/>
          </a:p>
        </p:txBody>
      </p:sp>
      <p:sp>
        <p:nvSpPr>
          <p:cNvPr id="3" name="TextBox 2">
            <a:extLst>
              <a:ext uri="{FF2B5EF4-FFF2-40B4-BE49-F238E27FC236}">
                <a16:creationId xmlns:a16="http://schemas.microsoft.com/office/drawing/2014/main" id="{10CD675E-BAB5-1B83-42C9-3BC36FB5A4DB}"/>
              </a:ext>
            </a:extLst>
          </p:cNvPr>
          <p:cNvSpPr txBox="1"/>
          <p:nvPr/>
        </p:nvSpPr>
        <p:spPr>
          <a:xfrm>
            <a:off x="121230" y="537042"/>
            <a:ext cx="985058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SYSTEM AND SOFTWARE SPECIFICATIONS</a:t>
            </a:r>
          </a:p>
        </p:txBody>
      </p:sp>
    </p:spTree>
    <p:extLst>
      <p:ext uri="{BB962C8B-B14F-4D97-AF65-F5344CB8AC3E}">
        <p14:creationId xmlns:p14="http://schemas.microsoft.com/office/powerpoint/2010/main" val="72753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D48CB-9373-40B4-06E6-1C44DC93AAA3}"/>
              </a:ext>
            </a:extLst>
          </p:cNvPr>
          <p:cNvSpPr txBox="1"/>
          <p:nvPr/>
        </p:nvSpPr>
        <p:spPr>
          <a:xfrm>
            <a:off x="-180762" y="524779"/>
            <a:ext cx="6207875" cy="584775"/>
          </a:xfrm>
          <a:prstGeom prst="rect">
            <a:avLst/>
          </a:prstGeom>
          <a:noFill/>
        </p:spPr>
        <p:txBody>
          <a:bodyPr wrap="square" rtlCol="0">
            <a:spAutoFit/>
          </a:bodyPr>
          <a:lstStyle/>
          <a:p>
            <a:pPr lvl="2" algn="just">
              <a:spcBef>
                <a:spcPts val="300"/>
              </a:spcBef>
              <a:buSzPts val="1400"/>
              <a:tabLst>
                <a:tab pos="753110" algn="l"/>
              </a:tabLst>
            </a:pPr>
            <a:r>
              <a:rPr lang="en-US" sz="3200" b="1" kern="0" dirty="0">
                <a:effectLst/>
                <a:latin typeface="Times New Roman" panose="02020603050405020304" pitchFamily="18" charset="0"/>
                <a:ea typeface="Times New Roman" panose="02020603050405020304" pitchFamily="18" charset="0"/>
              </a:rPr>
              <a:t>      MODULES</a:t>
            </a:r>
            <a:endParaRPr lang="en-IN" sz="3200" b="1" kern="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D29D932-8CCC-4C91-E553-8CF4B6580D85}"/>
              </a:ext>
            </a:extLst>
          </p:cNvPr>
          <p:cNvSpPr txBox="1"/>
          <p:nvPr/>
        </p:nvSpPr>
        <p:spPr>
          <a:xfrm>
            <a:off x="1706579" y="1297087"/>
            <a:ext cx="10485421" cy="3697166"/>
          </a:xfrm>
          <a:prstGeom prst="rect">
            <a:avLst/>
          </a:prstGeom>
          <a:noFill/>
        </p:spPr>
        <p:txBody>
          <a:bodyPr wrap="square" rtlCol="0">
            <a:spAutoFit/>
          </a:bodyPr>
          <a:lstStyle/>
          <a:p>
            <a:pPr marL="457200" indent="-457200" algn="just">
              <a:lnSpc>
                <a:spcPct val="150000"/>
              </a:lnSpc>
              <a:buFont typeface="Arial" pitchFamily="34" charset="0"/>
              <a:buChar char="•"/>
              <a:defRPr/>
            </a:pPr>
            <a:r>
              <a:rPr lang="en-US" sz="3200" dirty="0">
                <a:latin typeface="Times New Roman" pitchFamily="18" charset="0"/>
                <a:cs typeface="Times New Roman" pitchFamily="18" charset="0"/>
              </a:rPr>
              <a:t>Trash Augmentation</a:t>
            </a:r>
          </a:p>
          <a:p>
            <a:pPr marL="457200" indent="-457200" algn="just">
              <a:lnSpc>
                <a:spcPct val="150000"/>
              </a:lnSpc>
              <a:buFont typeface="Arial" pitchFamily="34" charset="0"/>
              <a:buChar char="•"/>
              <a:defRPr/>
            </a:pPr>
            <a:r>
              <a:rPr lang="en-US" sz="3200" dirty="0">
                <a:latin typeface="Times New Roman" pitchFamily="18" charset="0"/>
                <a:cs typeface="Times New Roman" pitchFamily="18" charset="0"/>
              </a:rPr>
              <a:t>Image Normalization</a:t>
            </a:r>
          </a:p>
          <a:p>
            <a:pPr marL="457200" indent="-457200" algn="just">
              <a:lnSpc>
                <a:spcPct val="150000"/>
              </a:lnSpc>
              <a:buFont typeface="Arial" pitchFamily="34" charset="0"/>
              <a:buChar char="•"/>
              <a:defRPr/>
            </a:pPr>
            <a:r>
              <a:rPr lang="en-US" sz="3200" dirty="0">
                <a:latin typeface="Times New Roman" pitchFamily="18" charset="0"/>
                <a:cs typeface="Times New Roman" pitchFamily="18" charset="0"/>
              </a:rPr>
              <a:t>Model Selection</a:t>
            </a:r>
          </a:p>
          <a:p>
            <a:pPr marL="457200" indent="-457200" algn="just">
              <a:lnSpc>
                <a:spcPct val="150000"/>
              </a:lnSpc>
              <a:buFont typeface="Arial" pitchFamily="34" charset="0"/>
              <a:buChar char="•"/>
              <a:defRPr/>
            </a:pPr>
            <a:r>
              <a:rPr lang="en-US" sz="3200" dirty="0">
                <a:latin typeface="Times New Roman" pitchFamily="18" charset="0"/>
                <a:cs typeface="Times New Roman" pitchFamily="18" charset="0"/>
              </a:rPr>
              <a:t>Model Building</a:t>
            </a:r>
          </a:p>
          <a:p>
            <a:pPr marL="457200" indent="-457200" algn="just">
              <a:lnSpc>
                <a:spcPct val="150000"/>
              </a:lnSpc>
              <a:buFont typeface="Arial" pitchFamily="34" charset="0"/>
              <a:buChar char="•"/>
              <a:defRPr/>
            </a:pPr>
            <a:r>
              <a:rPr lang="en-US" sz="3200" dirty="0">
                <a:latin typeface="Times New Roman" pitchFamily="18" charset="0"/>
                <a:cs typeface="Times New Roman" pitchFamily="18" charset="0"/>
              </a:rPr>
              <a:t>Waste Classification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3856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566" y="535022"/>
            <a:ext cx="10645493" cy="5174493"/>
          </a:xfrm>
          <a:prstGeom prst="rect">
            <a:avLst/>
          </a:prstGeom>
        </p:spPr>
        <p:txBody>
          <a:bodyPr wrap="square">
            <a:spAutoFit/>
          </a:bodyPr>
          <a:lstStyle/>
          <a:p>
            <a:pPr algn="just">
              <a:lnSpc>
                <a:spcPct val="150000"/>
              </a:lnSpc>
            </a:pPr>
            <a:r>
              <a:rPr lang="en-IN" altLang="en-US" sz="3200" b="1" dirty="0">
                <a:latin typeface="Times New Roman" pitchFamily="18" charset="0"/>
                <a:cs typeface="Times New Roman" pitchFamily="18" charset="0"/>
              </a:rPr>
              <a:t>  TRASH AUGMENTATION</a:t>
            </a:r>
          </a:p>
          <a:p>
            <a:pPr marL="914400" lvl="1"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Dataset acquisition refers to the process of obtaining data for use in various applications, such as machine learning, data analysis, and research.</a:t>
            </a:r>
          </a:p>
          <a:p>
            <a:pPr marL="914400" lvl="1"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In this module, we can input the waste datasets that are collected from KAGGLE web sources.</a:t>
            </a:r>
          </a:p>
          <a:p>
            <a:pPr marL="914400" lvl="1"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It contains the various waste details as in image format.</a:t>
            </a:r>
            <a:endParaRPr lang="en-IN" alt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63722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9AC9-45B4-F388-6962-BA20177BAEA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KEY COMPONENTS</a:t>
            </a:r>
          </a:p>
        </p:txBody>
      </p:sp>
      <p:sp>
        <p:nvSpPr>
          <p:cNvPr id="3" name="Content Placeholder 2">
            <a:extLst>
              <a:ext uri="{FF2B5EF4-FFF2-40B4-BE49-F238E27FC236}">
                <a16:creationId xmlns:a16="http://schemas.microsoft.com/office/drawing/2014/main" id="{273CB1E8-092D-08FF-3BFB-CDB28AB74008}"/>
              </a:ext>
            </a:extLst>
          </p:cNvPr>
          <p:cNvSpPr>
            <a:spLocks noGrp="1"/>
          </p:cNvSpPr>
          <p:nvPr>
            <p:ph idx="1"/>
          </p:nvPr>
        </p:nvSpPr>
        <p:spPr>
          <a:xfrm>
            <a:off x="838200" y="1253331"/>
            <a:ext cx="10515600" cy="4351338"/>
          </a:xfrm>
        </p:spPr>
        <p:txBody>
          <a:bodyPr>
            <a:normAutofit fontScale="25000" lnSpcReduction="20000"/>
          </a:bodyPr>
          <a:lstStyle/>
          <a:p>
            <a:pPr algn="just">
              <a:lnSpc>
                <a:spcPct val="150000"/>
              </a:lnSpc>
            </a:pPr>
            <a:r>
              <a:rPr lang="en-IN" sz="12800" dirty="0">
                <a:latin typeface="Times New Roman" panose="02020603050405020304" pitchFamily="18" charset="0"/>
                <a:cs typeface="Times New Roman" panose="02020603050405020304" pitchFamily="18" charset="0"/>
              </a:rPr>
              <a:t>   Dataset Acquisition: Collect waste image datasets, e.g., from Kaggle.</a:t>
            </a:r>
          </a:p>
          <a:p>
            <a:pPr marL="266700" indent="-266700" algn="just">
              <a:lnSpc>
                <a:spcPct val="150000"/>
              </a:lnSpc>
            </a:pPr>
            <a:r>
              <a:rPr lang="en-IN" sz="12800" dirty="0">
                <a:latin typeface="Times New Roman" panose="02020603050405020304" pitchFamily="18" charset="0"/>
                <a:cs typeface="Times New Roman" panose="02020603050405020304" pitchFamily="18" charset="0"/>
              </a:rPr>
              <a:t>   Dataset Diversity: Ensure the dataset includes various types of recyclable and non-recyclable waste</a:t>
            </a:r>
            <a:r>
              <a:rPr lang="en-US" sz="12800" dirty="0">
                <a:latin typeface="Times New Roman" panose="02020603050405020304" pitchFamily="18" charset="0"/>
                <a:cs typeface="Times New Roman" panose="02020603050405020304" pitchFamily="18" charset="0"/>
              </a:rPr>
              <a:t>.</a:t>
            </a:r>
            <a:endParaRPr lang="en-IN" sz="12800" dirty="0">
              <a:latin typeface="Times New Roman" panose="02020603050405020304" pitchFamily="18" charset="0"/>
              <a:cs typeface="Times New Roman" panose="02020603050405020304" pitchFamily="18" charset="0"/>
            </a:endParaRPr>
          </a:p>
          <a:p>
            <a:pPr marL="266700" indent="-266700" algn="just">
              <a:lnSpc>
                <a:spcPct val="150000"/>
              </a:lnSpc>
            </a:pPr>
            <a:r>
              <a:rPr lang="en-US" sz="12800" dirty="0">
                <a:latin typeface="Times New Roman" panose="02020603050405020304" pitchFamily="18" charset="0"/>
                <a:cs typeface="Times New Roman" panose="02020603050405020304" pitchFamily="18" charset="0"/>
              </a:rPr>
              <a:t>   Blur Effects: Use motion blur or Gaussian blur to mimic motion or low-quality images</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759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276" y="428178"/>
            <a:ext cx="10273552" cy="6159378"/>
          </a:xfrm>
          <a:prstGeom prst="rect">
            <a:avLst/>
          </a:prstGeom>
        </p:spPr>
        <p:txBody>
          <a:bodyPr wrap="square">
            <a:spAutoFit/>
          </a:bodyPr>
          <a:lstStyle/>
          <a:p>
            <a:pPr algn="just"/>
            <a:r>
              <a:rPr lang="en-IN" altLang="en-US" sz="3200" b="1" dirty="0">
                <a:latin typeface="Times New Roman" pitchFamily="18" charset="0"/>
                <a:cs typeface="Times New Roman" pitchFamily="18" charset="0"/>
              </a:rPr>
              <a:t>IMAGE NORMALIZATION</a:t>
            </a:r>
          </a:p>
          <a:p>
            <a:pPr algn="just"/>
            <a:endParaRPr lang="en-IN" altLang="en-US" sz="3200" b="1" dirty="0">
              <a:latin typeface="Times New Roman" pitchFamily="18" charset="0"/>
              <a:cs typeface="Times New Roman" pitchFamily="18" charset="0"/>
            </a:endParaRPr>
          </a:p>
          <a:p>
            <a:pPr marL="904875"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Image preprocessing refers to the process of preparing digital images for further analysis or processing, such as computer vision or image recognition tasks. </a:t>
            </a:r>
          </a:p>
          <a:p>
            <a:pPr marL="904875" lvl="1"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Removing any unwanted noise or artifacts from the image.</a:t>
            </a:r>
          </a:p>
          <a:p>
            <a:pPr marL="904875" lvl="1" indent="-457200" algn="just">
              <a:lnSpc>
                <a:spcPct val="150000"/>
              </a:lnSpc>
              <a:buFont typeface="Arial" panose="020B0604020202020204" pitchFamily="34" charset="0"/>
              <a:buChar char="•"/>
            </a:pPr>
            <a:r>
              <a:rPr lang="en-US" altLang="en-US" sz="3200" dirty="0">
                <a:latin typeface="Times New Roman" pitchFamily="18" charset="0"/>
                <a:cs typeface="Times New Roman" pitchFamily="18" charset="0"/>
              </a:rPr>
              <a:t>Adjusting the image brightness and contrast to ensure consistent image quality.</a:t>
            </a:r>
          </a:p>
        </p:txBody>
      </p:sp>
    </p:spTree>
    <p:extLst>
      <p:ext uri="{BB962C8B-B14F-4D97-AF65-F5344CB8AC3E}">
        <p14:creationId xmlns:p14="http://schemas.microsoft.com/office/powerpoint/2010/main" val="424958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58EC-E59D-D87B-ECF1-204EF58D5EAF}"/>
              </a:ext>
            </a:extLst>
          </p:cNvPr>
          <p:cNvSpPr>
            <a:spLocks noGrp="1"/>
          </p:cNvSpPr>
          <p:nvPr>
            <p:ph type="title"/>
          </p:nvPr>
        </p:nvSpPr>
        <p:spPr/>
        <p:txBody>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KEY COMPONENTS</a:t>
            </a:r>
            <a:endParaRPr lang="en-IN" dirty="0"/>
          </a:p>
        </p:txBody>
      </p:sp>
      <p:sp>
        <p:nvSpPr>
          <p:cNvPr id="4" name="Rectangle 1">
            <a:extLst>
              <a:ext uri="{FF2B5EF4-FFF2-40B4-BE49-F238E27FC236}">
                <a16:creationId xmlns:a16="http://schemas.microsoft.com/office/drawing/2014/main" id="{D86C470C-ADEF-490F-CC48-9991E1BED4D0}"/>
              </a:ext>
            </a:extLst>
          </p:cNvPr>
          <p:cNvSpPr>
            <a:spLocks noGrp="1" noChangeArrowheads="1"/>
          </p:cNvSpPr>
          <p:nvPr>
            <p:ph idx="1"/>
          </p:nvPr>
        </p:nvSpPr>
        <p:spPr bwMode="auto">
          <a:xfrm>
            <a:off x="838201" y="1781918"/>
            <a:ext cx="10663518" cy="443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Removal</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Eliminate unwanted noise and artifacts from images.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Brightness and Contrast Adjustment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 consistent quality.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Resizing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 dimensions.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 Cropping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unnecessary parts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4078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D6F022-ACF4-49BA-8457-6273CBA120A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C8EB984-6D9B-4BA1-9CF3-1859A8CE3BD3}"/>
              </a:ext>
            </a:extLst>
          </p:cNvPr>
          <p:cNvSpPr txBox="1"/>
          <p:nvPr/>
        </p:nvSpPr>
        <p:spPr>
          <a:xfrm>
            <a:off x="5640456" y="27432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4E05A2C-4F88-416E-A646-68CB5096420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2" name="Rectangle 1"/>
          <p:cNvSpPr/>
          <p:nvPr/>
        </p:nvSpPr>
        <p:spPr>
          <a:xfrm>
            <a:off x="554477" y="544749"/>
            <a:ext cx="10767947" cy="5940088"/>
          </a:xfrm>
          <a:prstGeom prst="rect">
            <a:avLst/>
          </a:prstGeom>
        </p:spPr>
        <p:txBody>
          <a:bodyPr wrap="square">
            <a:spAutoFit/>
          </a:bodyPr>
          <a:lstStyle/>
          <a:p>
            <a:pPr algn="just"/>
            <a:r>
              <a:rPr lang="en-IN" altLang="en-US" sz="3200" b="1" dirty="0">
                <a:latin typeface="Times New Roman" pitchFamily="18" charset="0"/>
                <a:cs typeface="Times New Roman" pitchFamily="18" charset="0"/>
              </a:rPr>
              <a:t>MODEL SELECTION</a:t>
            </a:r>
          </a:p>
          <a:p>
            <a:pPr algn="just"/>
            <a:endParaRPr lang="en-IN" altLang="en-US" sz="2800" b="1" dirty="0">
              <a:latin typeface="Times New Roman" pitchFamily="18" charset="0"/>
              <a:cs typeface="Times New Roman" pitchFamily="18" charset="0"/>
            </a:endParaRPr>
          </a:p>
          <a:p>
            <a:pPr marL="914400" lvl="1" indent="-457200" algn="just">
              <a:buFont typeface="Arial" pitchFamily="34" charset="0"/>
              <a:buChar char="•"/>
            </a:pPr>
            <a:r>
              <a:rPr lang="en-US" altLang="en-US" sz="3200" dirty="0">
                <a:latin typeface="Times New Roman" pitchFamily="18" charset="0"/>
                <a:cs typeface="Times New Roman" pitchFamily="18" charset="0"/>
              </a:rPr>
              <a:t>In this module, we can construct the VGG16 model and YOLO model for train the images for both real time and image acquisition</a:t>
            </a:r>
          </a:p>
          <a:p>
            <a:pPr marL="914400" lvl="1" indent="-457200" algn="just">
              <a:buFont typeface="Arial" pitchFamily="34" charset="0"/>
              <a:buChar char="•"/>
            </a:pPr>
            <a:r>
              <a:rPr lang="en-US" altLang="en-US" sz="3200" dirty="0">
                <a:solidFill>
                  <a:srgbClr val="0D0D0D"/>
                </a:solidFill>
                <a:latin typeface="Times New Roman" pitchFamily="18" charset="0"/>
                <a:cs typeface="Times New Roman" pitchFamily="18" charset="0"/>
              </a:rPr>
              <a:t>VGG16 has a large effective receptive field, enabling it to capture information from a significant portion of the input image.</a:t>
            </a:r>
          </a:p>
          <a:p>
            <a:pPr marL="914400" lvl="1" indent="-457200" algn="just">
              <a:buFont typeface="Arial" pitchFamily="34" charset="0"/>
              <a:buChar char="•"/>
            </a:pPr>
            <a:r>
              <a:rPr lang="en-US" altLang="en-US" sz="3200" dirty="0">
                <a:solidFill>
                  <a:srgbClr val="0D0D0D"/>
                </a:solidFill>
                <a:latin typeface="Times New Roman" pitchFamily="18" charset="0"/>
                <a:cs typeface="Times New Roman" pitchFamily="18" charset="0"/>
              </a:rPr>
              <a:t>Rectified Linear Unit (ReLU) activation functions are used throughout the network, providing faster convergence during training and mitigating the vanishing gradient problem.</a:t>
            </a:r>
          </a:p>
        </p:txBody>
      </p:sp>
    </p:spTree>
    <p:extLst>
      <p:ext uri="{BB962C8B-B14F-4D97-AF65-F5344CB8AC3E}">
        <p14:creationId xmlns:p14="http://schemas.microsoft.com/office/powerpoint/2010/main" val="200966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3123-6E56-D361-200E-730D0C690CCF}"/>
              </a:ext>
            </a:extLst>
          </p:cNvPr>
          <p:cNvSpPr>
            <a:spLocks noGrp="1"/>
          </p:cNvSpPr>
          <p:nvPr>
            <p:ph type="title"/>
          </p:nvPr>
        </p:nvSpPr>
        <p:spPr/>
        <p:txBody>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KEY COMPONENTS</a:t>
            </a:r>
            <a:endParaRPr lang="en-IN" dirty="0"/>
          </a:p>
        </p:txBody>
      </p:sp>
      <p:sp>
        <p:nvSpPr>
          <p:cNvPr id="4" name="Rectangle 1">
            <a:extLst>
              <a:ext uri="{FF2B5EF4-FFF2-40B4-BE49-F238E27FC236}">
                <a16:creationId xmlns:a16="http://schemas.microsoft.com/office/drawing/2014/main" id="{CF5DACB8-E995-9758-6862-A7137D2C9004}"/>
              </a:ext>
            </a:extLst>
          </p:cNvPr>
          <p:cNvSpPr>
            <a:spLocks noGrp="1" noChangeArrowheads="1"/>
          </p:cNvSpPr>
          <p:nvPr>
            <p:ph idx="1"/>
          </p:nvPr>
        </p:nvSpPr>
        <p:spPr bwMode="auto">
          <a:xfrm>
            <a:off x="838200" y="1783381"/>
            <a:ext cx="10586987" cy="443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VGG16: Used for feature extraction and classification; advantages include large receptive fields and fast convergence.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YOLO (YOLOv5): Used for object detection in real-time scenarios.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Enhance model training speed and prevent vanishing gradients.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5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026" y="622570"/>
            <a:ext cx="10768519" cy="5832017"/>
          </a:xfrm>
        </p:spPr>
        <p:txBody>
          <a:bodyPr>
            <a:normAutofit/>
          </a:bodyPr>
          <a:lstStyle/>
          <a:p>
            <a:pPr marL="0" indent="0" algn="just">
              <a:buNone/>
            </a:pPr>
            <a:r>
              <a:rPr lang="en-IN" altLang="en-US" sz="3200" b="1" dirty="0">
                <a:latin typeface="Times New Roman" pitchFamily="18" charset="0"/>
                <a:cs typeface="Times New Roman" pitchFamily="18" charset="0"/>
              </a:rPr>
              <a:t>MODEL BUILDING</a:t>
            </a:r>
          </a:p>
          <a:p>
            <a:pPr marL="0" indent="0" algn="just">
              <a:buNone/>
            </a:pPr>
            <a:endParaRPr lang="en-IN" altLang="en-US" sz="3000" b="1" dirty="0">
              <a:latin typeface="Times New Roman" pitchFamily="18" charset="0"/>
              <a:cs typeface="Times New Roman" pitchFamily="18" charset="0"/>
            </a:endParaRPr>
          </a:p>
          <a:p>
            <a:pPr lvl="1" algn="just"/>
            <a:r>
              <a:rPr lang="en-US" altLang="en-US" sz="3200" dirty="0">
                <a:solidFill>
                  <a:srgbClr val="0D0D0D"/>
                </a:solidFill>
                <a:latin typeface="Times New Roman" pitchFamily="18" charset="0"/>
                <a:cs typeface="Times New Roman" pitchFamily="18" charset="0"/>
              </a:rPr>
              <a:t>YOLO models consist of a backbone network followed by detection heads. </a:t>
            </a:r>
          </a:p>
          <a:p>
            <a:pPr lvl="1" algn="just"/>
            <a:r>
              <a:rPr lang="en-US" altLang="en-US" sz="3200" dirty="0">
                <a:solidFill>
                  <a:srgbClr val="0D0D0D"/>
                </a:solidFill>
                <a:latin typeface="Times New Roman" pitchFamily="18" charset="0"/>
                <a:cs typeface="Times New Roman" pitchFamily="18" charset="0"/>
              </a:rPr>
              <a:t>The backbone network extracts features from the input image, while the detection heads predict bounding boxes and class probabilities. </a:t>
            </a:r>
          </a:p>
          <a:p>
            <a:pPr lvl="1" algn="just"/>
            <a:r>
              <a:rPr lang="en-US" altLang="en-US" sz="3200" dirty="0">
                <a:solidFill>
                  <a:srgbClr val="0D0D0D"/>
                </a:solidFill>
                <a:latin typeface="Times New Roman" pitchFamily="18" charset="0"/>
                <a:cs typeface="Times New Roman" pitchFamily="18" charset="0"/>
              </a:rPr>
              <a:t>The backbone with convolutional blocks, each comprising convolutional layers followed by batch normalization and ReLU activation.</a:t>
            </a:r>
          </a:p>
          <a:p>
            <a:pPr algn="just"/>
            <a:endParaRPr lang="en-IN"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3201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32D2-45D1-21E5-2B98-F15C7C048BF5}"/>
              </a:ext>
            </a:extLst>
          </p:cNvPr>
          <p:cNvSpPr>
            <a:spLocks noGrp="1"/>
          </p:cNvSpPr>
          <p:nvPr>
            <p:ph type="title"/>
          </p:nvPr>
        </p:nvSpPr>
        <p:spPr/>
        <p:txBody>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KEY COMPONENTS</a:t>
            </a:r>
            <a:endParaRPr lang="en-IN" dirty="0"/>
          </a:p>
        </p:txBody>
      </p:sp>
      <p:sp>
        <p:nvSpPr>
          <p:cNvPr id="4" name="Rectangle 1">
            <a:extLst>
              <a:ext uri="{FF2B5EF4-FFF2-40B4-BE49-F238E27FC236}">
                <a16:creationId xmlns:a16="http://schemas.microsoft.com/office/drawing/2014/main" id="{28372F6E-A112-1C9A-8F85-1B4AAE90AC94}"/>
              </a:ext>
            </a:extLst>
          </p:cNvPr>
          <p:cNvSpPr>
            <a:spLocks noGrp="1" noChangeArrowheads="1"/>
          </p:cNvSpPr>
          <p:nvPr>
            <p:ph idx="1"/>
          </p:nvPr>
        </p:nvSpPr>
        <p:spPr bwMode="auto">
          <a:xfrm>
            <a:off x="838200" y="1783381"/>
            <a:ext cx="10404106" cy="443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Definition: Build backbone networks (e.g., convolutional blocks with batch normalization and </a:t>
            </a:r>
            <a:r>
              <a:rPr kumimoji="0" lang="en-US" altLang="en-US" sz="3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Heads: Predict bounding boxes and class probabilities.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Downsampling</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Layers: Reduce spatial dimensions during feature extraction.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7365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02282-CDE0-A957-7A06-8E91F0001D5F}"/>
              </a:ext>
            </a:extLst>
          </p:cNvPr>
          <p:cNvSpPr txBox="1"/>
          <p:nvPr/>
        </p:nvSpPr>
        <p:spPr>
          <a:xfrm>
            <a:off x="793675" y="369382"/>
            <a:ext cx="305752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OBJECTIVE</a:t>
            </a:r>
            <a:r>
              <a:rPr lang="en-IN" sz="2800" b="1"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ED5643-413E-0563-AD76-B3598F7E12BA}"/>
              </a:ext>
            </a:extLst>
          </p:cNvPr>
          <p:cNvSpPr txBox="1"/>
          <p:nvPr/>
        </p:nvSpPr>
        <p:spPr>
          <a:xfrm>
            <a:off x="1058796" y="954157"/>
            <a:ext cx="10275398" cy="5632311"/>
          </a:xfrm>
          <a:prstGeom prst="rect">
            <a:avLst/>
          </a:prstGeom>
          <a:noFill/>
        </p:spPr>
        <p:txBody>
          <a:bodyPr wrap="square" rtlCol="0">
            <a:spAutoFit/>
          </a:bodyPr>
          <a:lstStyle/>
          <a:p>
            <a:pPr algn="just">
              <a:lnSpc>
                <a:spcPct val="150000"/>
              </a:lnSpc>
            </a:pPr>
            <a:r>
              <a:rPr lang="en-US" sz="3200" dirty="0">
                <a:solidFill>
                  <a:srgbClr val="0D0D0D"/>
                </a:solidFill>
                <a:latin typeface="Times New Roman" pitchFamily="18" charset="0"/>
                <a:cs typeface="Times New Roman" pitchFamily="18" charset="0"/>
              </a:rPr>
              <a:t>To Develop a waste classification system that achieves high accuracy in identifying and categorizing different types of waste items. Create an efficient system capable of processing waste images quickly, enabling real-time or image classification. Design a system that can scale to handle a large number of waste items and accommodate future expansion or changes in the dataset.</a:t>
            </a:r>
            <a:endParaRPr lang="en-US" sz="32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3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299" y="618848"/>
            <a:ext cx="10973507" cy="6373906"/>
          </a:xfrm>
        </p:spPr>
        <p:txBody>
          <a:bodyPr>
            <a:normAutofit/>
          </a:bodyPr>
          <a:lstStyle/>
          <a:p>
            <a:pPr marL="0" indent="0" algn="just">
              <a:buNone/>
              <a:defRPr/>
            </a:pPr>
            <a:r>
              <a:rPr lang="en-IN" sz="3200" b="1" dirty="0">
                <a:latin typeface="Times New Roman" panose="02020603050405020304" pitchFamily="18" charset="0"/>
                <a:cs typeface="Times New Roman" panose="02020603050405020304" pitchFamily="18" charset="0"/>
              </a:rPr>
              <a:t>   WASTE CLASSIFICATION</a:t>
            </a:r>
          </a:p>
          <a:p>
            <a:pPr marL="0" indent="0" algn="just">
              <a:buNone/>
              <a:defRPr/>
            </a:pPr>
            <a:endParaRPr lang="en-IN" sz="3000" b="1" dirty="0">
              <a:latin typeface="Times New Roman" panose="02020603050405020304" pitchFamily="18" charset="0"/>
              <a:cs typeface="Times New Roman" panose="02020603050405020304" pitchFamily="18" charset="0"/>
            </a:endParaRPr>
          </a:p>
          <a:p>
            <a:pPr lvl="2" indent="-603250" algn="just">
              <a:defRPr/>
            </a:pPr>
            <a:r>
              <a:rPr lang="en-US" sz="3200" dirty="0">
                <a:latin typeface="Times New Roman" panose="02020603050405020304" pitchFamily="18" charset="0"/>
                <a:cs typeface="Times New Roman" panose="02020603050405020304" pitchFamily="18" charset="0"/>
              </a:rPr>
              <a:t>Evaluate the model's performance on the validation data to avoid overfitting and to ensure that the model is generalizing well to new data.</a:t>
            </a:r>
          </a:p>
          <a:p>
            <a:pPr lvl="2" indent="-603250" algn="just">
              <a:defRPr/>
            </a:pPr>
            <a:r>
              <a:rPr lang="en-US" sz="3200" dirty="0">
                <a:latin typeface="Times New Roman" panose="02020603050405020304" pitchFamily="18" charset="0"/>
                <a:cs typeface="Times New Roman" panose="02020603050405020304" pitchFamily="18" charset="0"/>
              </a:rPr>
              <a:t>Based on the validation performance, adjust the model architecture, hyperparameters, or training procedure to improve the model's performance. </a:t>
            </a:r>
          </a:p>
          <a:p>
            <a:pPr lvl="2" indent="-603250" algn="just">
              <a:defRPr/>
            </a:pPr>
            <a:r>
              <a:rPr lang="en-US" sz="3200" dirty="0">
                <a:latin typeface="Times New Roman" panose="02020603050405020304" pitchFamily="18" charset="0"/>
                <a:cs typeface="Times New Roman" panose="02020603050405020304" pitchFamily="18" charset="0"/>
              </a:rPr>
              <a:t>Finally, evaluate the model's performance on a separate test set to obtain its performance on unlabeled data.</a:t>
            </a:r>
          </a:p>
          <a:p>
            <a:pPr marL="0" indent="0">
              <a:buNone/>
            </a:pPr>
            <a:endParaRPr lang="en-IN" dirty="0"/>
          </a:p>
        </p:txBody>
      </p:sp>
    </p:spTree>
    <p:extLst>
      <p:ext uri="{BB962C8B-B14F-4D97-AF65-F5344CB8AC3E}">
        <p14:creationId xmlns:p14="http://schemas.microsoft.com/office/powerpoint/2010/main" val="20308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BBD2-DFCE-FED9-32D9-75EE47A78295}"/>
              </a:ext>
            </a:extLst>
          </p:cNvPr>
          <p:cNvSpPr>
            <a:spLocks noGrp="1"/>
          </p:cNvSpPr>
          <p:nvPr>
            <p:ph type="title"/>
          </p:nvPr>
        </p:nvSpPr>
        <p:spPr/>
        <p:txBody>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KEY COMPONENTS</a:t>
            </a:r>
            <a:endParaRPr lang="en-IN" dirty="0"/>
          </a:p>
        </p:txBody>
      </p:sp>
      <p:sp>
        <p:nvSpPr>
          <p:cNvPr id="4" name="Rectangle 1">
            <a:extLst>
              <a:ext uri="{FF2B5EF4-FFF2-40B4-BE49-F238E27FC236}">
                <a16:creationId xmlns:a16="http://schemas.microsoft.com/office/drawing/2014/main" id="{4BFC604B-687B-64C3-99CF-DE4307807522}"/>
              </a:ext>
            </a:extLst>
          </p:cNvPr>
          <p:cNvSpPr>
            <a:spLocks noGrp="1" noChangeArrowheads="1"/>
          </p:cNvSpPr>
          <p:nvPr>
            <p:ph idx="1"/>
          </p:nvPr>
        </p:nvSpPr>
        <p:spPr bwMode="auto">
          <a:xfrm>
            <a:off x="838200" y="1690688"/>
            <a:ext cx="10442608" cy="369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Test model performance to avoid overfitting.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Fine-tune architecture, hyperparameters, and training procedures.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Evaluate on separate datasets for unbiased performance measurement. </a:t>
            </a:r>
          </a:p>
        </p:txBody>
      </p:sp>
    </p:spTree>
    <p:extLst>
      <p:ext uri="{BB962C8B-B14F-4D97-AF65-F5344CB8AC3E}">
        <p14:creationId xmlns:p14="http://schemas.microsoft.com/office/powerpoint/2010/main" val="304949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54B0AB-5552-4076-AC5A-6515BC6829CC}"/>
              </a:ext>
            </a:extLst>
          </p:cNvPr>
          <p:cNvSpPr txBox="1"/>
          <p:nvPr/>
        </p:nvSpPr>
        <p:spPr>
          <a:xfrm>
            <a:off x="424672" y="442186"/>
            <a:ext cx="110821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2221A4-B268-4B19-80C9-479A76CD22D2}"/>
              </a:ext>
            </a:extLst>
          </p:cNvPr>
          <p:cNvSpPr txBox="1"/>
          <p:nvPr/>
        </p:nvSpPr>
        <p:spPr>
          <a:xfrm>
            <a:off x="663249" y="1127588"/>
            <a:ext cx="11266456" cy="5831853"/>
          </a:xfrm>
          <a:prstGeom prst="rect">
            <a:avLst/>
          </a:prstGeom>
          <a:noFill/>
        </p:spPr>
        <p:txBody>
          <a:bodyPr wrap="square" rtlCol="0">
            <a:spAutoFit/>
          </a:bodyPr>
          <a:lstStyle/>
          <a:p>
            <a:pPr algn="just">
              <a:lnSpc>
                <a:spcPct val="150000"/>
              </a:lnSpc>
              <a:buFont typeface="Symbol" pitchFamily="18" charset="2"/>
              <a:buChar char=""/>
            </a:pPr>
            <a:r>
              <a:rPr lang="en-IN" altLang="en-US" sz="3200" b="1" dirty="0">
                <a:solidFill>
                  <a:srgbClr val="000000"/>
                </a:solidFill>
                <a:latin typeface="Times New Roman" pitchFamily="18" charset="0"/>
                <a:ea typeface="Calibri" pitchFamily="34" charset="0"/>
                <a:cs typeface="Latha" pitchFamily="34" charset="0"/>
              </a:rPr>
              <a:t>Improved accuracy: </a:t>
            </a:r>
            <a:r>
              <a:rPr lang="en-US" altLang="en-US" sz="3200" dirty="0">
                <a:solidFill>
                  <a:srgbClr val="000000"/>
                </a:solidFill>
                <a:latin typeface="Times New Roman" pitchFamily="18" charset="0"/>
                <a:ea typeface="Calibri" pitchFamily="34" charset="0"/>
                <a:cs typeface="Latha" pitchFamily="34" charset="0"/>
              </a:rPr>
              <a:t>Deep learning enhances waste classification accuracy significantly.</a:t>
            </a:r>
          </a:p>
          <a:p>
            <a:pPr algn="just">
              <a:lnSpc>
                <a:spcPct val="150000"/>
              </a:lnSpc>
              <a:buFont typeface="Symbol" pitchFamily="18" charset="2"/>
              <a:buChar char=""/>
            </a:pPr>
            <a:r>
              <a:rPr lang="en-IN" altLang="en-US" sz="3200" b="1" dirty="0">
                <a:solidFill>
                  <a:srgbClr val="000000"/>
                </a:solidFill>
                <a:latin typeface="Times New Roman" pitchFamily="18" charset="0"/>
                <a:ea typeface="Calibri" pitchFamily="34" charset="0"/>
                <a:cs typeface="Latha" pitchFamily="34" charset="0"/>
              </a:rPr>
              <a:t>Automation: </a:t>
            </a:r>
            <a:r>
              <a:rPr lang="en-US" altLang="en-US" sz="3200" dirty="0">
                <a:solidFill>
                  <a:srgbClr val="000000"/>
                </a:solidFill>
                <a:latin typeface="Times New Roman" pitchFamily="18" charset="0"/>
                <a:ea typeface="Calibri" pitchFamily="34" charset="0"/>
                <a:cs typeface="Latha" pitchFamily="34" charset="0"/>
              </a:rPr>
              <a:t>AI automates waste sorting, boosts efficiency.</a:t>
            </a:r>
          </a:p>
          <a:p>
            <a:pPr algn="just">
              <a:lnSpc>
                <a:spcPct val="150000"/>
              </a:lnSpc>
              <a:buFont typeface="Symbol" pitchFamily="18" charset="2"/>
              <a:buChar char=""/>
            </a:pPr>
            <a:r>
              <a:rPr lang="en-IN" altLang="en-US" sz="3200" b="1" dirty="0">
                <a:solidFill>
                  <a:srgbClr val="000000"/>
                </a:solidFill>
                <a:latin typeface="Times New Roman" pitchFamily="18" charset="0"/>
                <a:ea typeface="Calibri" pitchFamily="34" charset="0"/>
                <a:cs typeface="Latha" pitchFamily="34" charset="0"/>
              </a:rPr>
              <a:t>Scalability: </a:t>
            </a:r>
            <a:r>
              <a:rPr lang="en-IN" altLang="en-US" sz="3200" dirty="0">
                <a:solidFill>
                  <a:srgbClr val="000000"/>
                </a:solidFill>
                <a:latin typeface="Times New Roman" pitchFamily="18" charset="0"/>
                <a:ea typeface="Calibri" pitchFamily="34" charset="0"/>
                <a:cs typeface="Latha" pitchFamily="34" charset="0"/>
              </a:rPr>
              <a:t>System scales for industrial waste management efficiency.</a:t>
            </a:r>
          </a:p>
          <a:p>
            <a:pPr algn="just">
              <a:lnSpc>
                <a:spcPct val="150000"/>
              </a:lnSpc>
              <a:buFont typeface="Symbol" pitchFamily="18" charset="2"/>
              <a:buChar char=""/>
            </a:pPr>
            <a:r>
              <a:rPr lang="en-IN" altLang="en-US" sz="3200" b="1" dirty="0">
                <a:solidFill>
                  <a:srgbClr val="000000"/>
                </a:solidFill>
                <a:latin typeface="Times New Roman" pitchFamily="18" charset="0"/>
                <a:ea typeface="Calibri" pitchFamily="34" charset="0"/>
                <a:cs typeface="Latha" pitchFamily="34" charset="0"/>
              </a:rPr>
              <a:t>Sorting Process :</a:t>
            </a:r>
            <a:r>
              <a:rPr lang="en-US" altLang="en-US" sz="3200" dirty="0">
                <a:solidFill>
                  <a:srgbClr val="000000"/>
                </a:solidFill>
                <a:latin typeface="Times New Roman" pitchFamily="18" charset="0"/>
                <a:ea typeface="Calibri" pitchFamily="34" charset="0"/>
                <a:cs typeface="Latha" pitchFamily="34" charset="0"/>
              </a:rPr>
              <a:t>Automates Sorting Process Efficiently Always.</a:t>
            </a:r>
          </a:p>
          <a:p>
            <a:pPr algn="just">
              <a:lnSpc>
                <a:spcPct val="150000"/>
              </a:lnSpc>
              <a:buFont typeface="Symbol" pitchFamily="18" charset="2"/>
              <a:buChar char=""/>
            </a:pPr>
            <a:r>
              <a:rPr lang="en-IN" altLang="en-US" sz="3200" b="1" dirty="0">
                <a:solidFill>
                  <a:srgbClr val="000000"/>
                </a:solidFill>
                <a:latin typeface="Times New Roman" pitchFamily="18" charset="0"/>
                <a:ea typeface="Calibri" pitchFamily="34" charset="0"/>
                <a:cs typeface="Latha" pitchFamily="34" charset="0"/>
              </a:rPr>
              <a:t>Cost Effective:</a:t>
            </a:r>
            <a:r>
              <a:rPr lang="en-US" altLang="en-US" sz="3200" dirty="0">
                <a:solidFill>
                  <a:srgbClr val="000000"/>
                </a:solidFill>
                <a:latin typeface="Times New Roman" pitchFamily="18" charset="0"/>
                <a:ea typeface="Calibri" pitchFamily="34" charset="0"/>
                <a:cs typeface="Latha" pitchFamily="34" charset="0"/>
              </a:rPr>
              <a:t>Optimizes Waste Management Cost Effectively.</a:t>
            </a:r>
            <a:endParaRPr lang="en-IN" altLang="en-US" sz="3200" dirty="0">
              <a:solidFill>
                <a:srgbClr val="000000"/>
              </a:solidFill>
              <a:latin typeface="Times New Roman" pitchFamily="18" charset="0"/>
              <a:ea typeface="Calibri" pitchFamily="34" charset="0"/>
              <a:cs typeface="Latha" pitchFamily="34" charset="0"/>
            </a:endParaRPr>
          </a:p>
          <a:p>
            <a:pPr algn="just">
              <a:lnSpc>
                <a:spcPct val="150000"/>
              </a:lnSpc>
              <a:buFont typeface="Symbol" pitchFamily="18"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2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0510D9-F333-4D7A-8F61-3E52AD20FA20}"/>
              </a:ext>
            </a:extLst>
          </p:cNvPr>
          <p:cNvSpPr txBox="1"/>
          <p:nvPr/>
        </p:nvSpPr>
        <p:spPr>
          <a:xfrm>
            <a:off x="540026" y="307420"/>
            <a:ext cx="1111194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C1EDF0-B777-4AD2-A002-2A44D9386B33}"/>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94FC0C8-B081-48AE-BC29-945617113371}"/>
              </a:ext>
            </a:extLst>
          </p:cNvPr>
          <p:cNvSpPr txBox="1"/>
          <p:nvPr/>
        </p:nvSpPr>
        <p:spPr>
          <a:xfrm>
            <a:off x="540025" y="944843"/>
            <a:ext cx="11111947" cy="59131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3200" b="1" dirty="0">
                <a:latin typeface="Times New Roman" pitchFamily="18" charset="0"/>
                <a:cs typeface="Times New Roman" pitchFamily="18" charset="0"/>
              </a:rPr>
              <a:t>Smart Waste Bin Monitoring :</a:t>
            </a:r>
            <a:r>
              <a:rPr lang="en-US" sz="3200" dirty="0">
                <a:latin typeface="Times New Roman" pitchFamily="18" charset="0"/>
                <a:cs typeface="Times New Roman" pitchFamily="18" charset="0"/>
              </a:rPr>
              <a:t>Monitor waste bins in real-time  remotely.</a:t>
            </a:r>
            <a:endParaRPr lang="en-IN" sz="3200" dirty="0">
              <a:latin typeface="Times New Roman" pitchFamily="18" charset="0"/>
              <a:cs typeface="Times New Roman" pitchFamily="18" charset="0"/>
            </a:endParaRPr>
          </a:p>
          <a:p>
            <a:pPr marL="457200" indent="-457200" algn="just">
              <a:lnSpc>
                <a:spcPct val="150000"/>
              </a:lnSpc>
              <a:buFont typeface="Arial" panose="020B0604020202020204" pitchFamily="34" charset="0"/>
              <a:buChar char="•"/>
            </a:pPr>
            <a:r>
              <a:rPr lang="en-IN" sz="3200" b="1" dirty="0">
                <a:latin typeface="Times New Roman" pitchFamily="18" charset="0"/>
                <a:cs typeface="Times New Roman" pitchFamily="18" charset="0"/>
              </a:rPr>
              <a:t>Recycling Sorting System</a:t>
            </a:r>
            <a:r>
              <a:rPr lang="en-IN" sz="3200" dirty="0">
                <a:latin typeface="Times New Roman" pitchFamily="18" charset="0"/>
                <a:cs typeface="Times New Roman" pitchFamily="18" charset="0"/>
              </a:rPr>
              <a:t>:</a:t>
            </a:r>
            <a:r>
              <a:rPr lang="en-US" sz="3200" dirty="0">
                <a:latin typeface="Times New Roman" pitchFamily="18" charset="0"/>
                <a:cs typeface="Times New Roman" pitchFamily="18" charset="0"/>
              </a:rPr>
              <a:t>AI-powered recycling sorting and separation.</a:t>
            </a:r>
            <a:endParaRPr lang="en-IN" sz="3200" dirty="0">
              <a:latin typeface="Times New Roman" pitchFamily="18" charset="0"/>
              <a:cs typeface="Times New Roman" pitchFamily="18" charset="0"/>
            </a:endParaRPr>
          </a:p>
          <a:p>
            <a:pPr marL="457200" indent="-457200" algn="just">
              <a:lnSpc>
                <a:spcPct val="150000"/>
              </a:lnSpc>
              <a:buFont typeface="Arial" panose="020B0604020202020204" pitchFamily="34" charset="0"/>
              <a:buChar char="•"/>
            </a:pPr>
            <a:r>
              <a:rPr lang="en-IN" sz="3200" b="1" dirty="0">
                <a:latin typeface="Times New Roman" pitchFamily="18" charset="0"/>
                <a:cs typeface="Times New Roman" pitchFamily="18" charset="0"/>
              </a:rPr>
              <a:t>Industrial Waste Recovery</a:t>
            </a:r>
            <a:r>
              <a:rPr lang="en-IN" sz="3200" dirty="0">
                <a:latin typeface="Times New Roman" pitchFamily="18" charset="0"/>
                <a:cs typeface="Times New Roman" pitchFamily="18" charset="0"/>
              </a:rPr>
              <a:t>:</a:t>
            </a:r>
            <a:r>
              <a:rPr lang="en-US" sz="3200" dirty="0">
                <a:latin typeface="Times New Roman" pitchFamily="18" charset="0"/>
                <a:cs typeface="Times New Roman" pitchFamily="18" charset="0"/>
              </a:rPr>
              <a:t>Maximize valuable material recovery rates.</a:t>
            </a:r>
          </a:p>
          <a:p>
            <a:pPr marL="457200" indent="-457200" algn="just">
              <a:lnSpc>
                <a:spcPct val="150000"/>
              </a:lnSpc>
              <a:buFont typeface="Arial" panose="020B0604020202020204" pitchFamily="34" charset="0"/>
              <a:buChar char="•"/>
            </a:pPr>
            <a:r>
              <a:rPr lang="en-IN" sz="3200" b="1" dirty="0">
                <a:latin typeface="Times New Roman" pitchFamily="18" charset="0"/>
                <a:cs typeface="Times New Roman" pitchFamily="18" charset="0"/>
              </a:rPr>
              <a:t>Environmental Monitoring Systems</a:t>
            </a:r>
            <a:r>
              <a:rPr lang="en-US" sz="3200" dirty="0">
                <a:latin typeface="Times New Roman" pitchFamily="18" charset="0"/>
                <a:cs typeface="Times New Roman" pitchFamily="18" charset="0"/>
              </a:rPr>
              <a:t>:Track waste impact on ecosystems.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21421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0A158-1E69-345A-5AEB-1FBEB4E4F562}"/>
              </a:ext>
            </a:extLst>
          </p:cNvPr>
          <p:cNvSpPr txBox="1"/>
          <p:nvPr/>
        </p:nvSpPr>
        <p:spPr>
          <a:xfrm>
            <a:off x="251839" y="340036"/>
            <a:ext cx="4445539" cy="584775"/>
          </a:xfrm>
          <a:prstGeom prst="rect">
            <a:avLst/>
          </a:prstGeom>
          <a:noFill/>
        </p:spPr>
        <p:txBody>
          <a:bodyPr wrap="square" rtlCol="0">
            <a:spAutoFit/>
          </a:bodyPr>
          <a:lstStyle/>
          <a:p>
            <a:r>
              <a:rPr lang="en-US" sz="2800" b="1" kern="0" dirty="0">
                <a:effectLst/>
                <a:latin typeface="Times New Roman" panose="02020603050405020304" pitchFamily="18" charset="0"/>
                <a:ea typeface="Times New Roman" panose="02020603050405020304" pitchFamily="18" charset="0"/>
              </a:rPr>
              <a:t>  </a:t>
            </a:r>
            <a:r>
              <a:rPr lang="en-US" sz="3200" b="1" kern="0" dirty="0">
                <a:effectLst/>
                <a:latin typeface="Times New Roman" panose="02020603050405020304" pitchFamily="18" charset="0"/>
                <a:ea typeface="Times New Roman" panose="02020603050405020304" pitchFamily="18" charset="0"/>
              </a:rPr>
              <a:t>CONCLUSION</a:t>
            </a:r>
            <a:endParaRPr lang="en-IN" sz="3200" dirty="0"/>
          </a:p>
        </p:txBody>
      </p:sp>
      <p:sp>
        <p:nvSpPr>
          <p:cNvPr id="3" name="TextBox 2">
            <a:extLst>
              <a:ext uri="{FF2B5EF4-FFF2-40B4-BE49-F238E27FC236}">
                <a16:creationId xmlns:a16="http://schemas.microsoft.com/office/drawing/2014/main" id="{4DD72A7B-BBD5-95BC-5AF1-17D7A08A3310}"/>
              </a:ext>
            </a:extLst>
          </p:cNvPr>
          <p:cNvSpPr txBox="1"/>
          <p:nvPr/>
        </p:nvSpPr>
        <p:spPr>
          <a:xfrm>
            <a:off x="581965" y="1008764"/>
            <a:ext cx="11028070" cy="5016758"/>
          </a:xfrm>
          <a:prstGeom prst="rect">
            <a:avLst/>
          </a:prstGeom>
          <a:noFill/>
        </p:spPr>
        <p:txBody>
          <a:bodyPr wrap="square" rtlCol="0">
            <a:spAutoFit/>
          </a:bodyPr>
          <a:lstStyle/>
          <a:p>
            <a:pPr marL="342900" indent="-342900" algn="just">
              <a:buFont typeface="Arial" pitchFamily="34" charset="0"/>
              <a:buChar char="•"/>
            </a:pPr>
            <a:r>
              <a:rPr lang="en-US" altLang="en-US" sz="3200" dirty="0">
                <a:solidFill>
                  <a:srgbClr val="0D0D0D"/>
                </a:solidFill>
                <a:latin typeface="Times New Roman" pitchFamily="18" charset="0"/>
                <a:cs typeface="Times New Roman" pitchFamily="18" charset="0"/>
              </a:rPr>
              <a:t>In conclusion, implementing a YOLO and VGG16-based trash detection system offers a promising solution for automating the identification and classification of trash items within images or real time. </a:t>
            </a:r>
          </a:p>
          <a:p>
            <a:pPr marL="342900" indent="-342900" algn="just">
              <a:buFont typeface="Arial" pitchFamily="34" charset="0"/>
              <a:buChar char="•"/>
            </a:pPr>
            <a:r>
              <a:rPr lang="en-US" altLang="en-US" sz="3200" dirty="0">
                <a:solidFill>
                  <a:srgbClr val="0D0D0D"/>
                </a:solidFill>
                <a:latin typeface="Times New Roman" pitchFamily="18" charset="0"/>
                <a:cs typeface="Times New Roman" pitchFamily="18" charset="0"/>
              </a:rPr>
              <a:t>Through the </a:t>
            </a:r>
            <a:r>
              <a:rPr lang="en-US" altLang="en-US" sz="3200" dirty="0" err="1">
                <a:solidFill>
                  <a:srgbClr val="0D0D0D"/>
                </a:solidFill>
                <a:latin typeface="Times New Roman" pitchFamily="18" charset="0"/>
                <a:cs typeface="Times New Roman" pitchFamily="18" charset="0"/>
              </a:rPr>
              <a:t>collection,training</a:t>
            </a:r>
            <a:r>
              <a:rPr lang="en-US" altLang="en-US" sz="3200" dirty="0">
                <a:solidFill>
                  <a:srgbClr val="0D0D0D"/>
                </a:solidFill>
                <a:latin typeface="Times New Roman" pitchFamily="18" charset="0"/>
                <a:cs typeface="Times New Roman" pitchFamily="18" charset="0"/>
              </a:rPr>
              <a:t> a YOLO model, we can develop a robust trash detection system capable of accurately identifying and categorizing trash items with high precision. </a:t>
            </a:r>
          </a:p>
          <a:p>
            <a:pPr marL="342900" indent="-342900" algn="just">
              <a:buFont typeface="Arial" pitchFamily="34" charset="0"/>
              <a:buChar char="•"/>
            </a:pPr>
            <a:r>
              <a:rPr lang="en-US" altLang="en-US" sz="3200" dirty="0">
                <a:solidFill>
                  <a:srgbClr val="0D0D0D"/>
                </a:solidFill>
                <a:latin typeface="Times New Roman" pitchFamily="18" charset="0"/>
                <a:cs typeface="Times New Roman" pitchFamily="18" charset="0"/>
              </a:rPr>
              <a:t>The deployment of such a system can streamline waste management processes, enhance recycling initiatives, and contribute to the preservation of natural ecosystems.</a:t>
            </a:r>
          </a:p>
        </p:txBody>
      </p:sp>
    </p:spTree>
    <p:extLst>
      <p:ext uri="{BB962C8B-B14F-4D97-AF65-F5344CB8AC3E}">
        <p14:creationId xmlns:p14="http://schemas.microsoft.com/office/powerpoint/2010/main" val="428001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C95FE-9CDE-71B4-DF60-E9AACB0C365E}"/>
              </a:ext>
            </a:extLst>
          </p:cNvPr>
          <p:cNvSpPr txBox="1"/>
          <p:nvPr/>
        </p:nvSpPr>
        <p:spPr>
          <a:xfrm>
            <a:off x="695739" y="254643"/>
            <a:ext cx="11353507" cy="579967"/>
          </a:xfrm>
          <a:prstGeom prst="rect">
            <a:avLst/>
          </a:prstGeom>
          <a:noFill/>
        </p:spPr>
        <p:txBody>
          <a:bodyPr wrap="square" rtlCol="0">
            <a:spAutoFit/>
          </a:bodyPr>
          <a:lstStyle/>
          <a:p>
            <a:pPr marL="398780" marR="180975" indent="-228600">
              <a:lnSpc>
                <a:spcPct val="150000"/>
              </a:lnSpc>
              <a:spcAft>
                <a:spcPts val="0"/>
              </a:spcAft>
              <a:tabLst>
                <a:tab pos="39878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B85442D-D6F7-7730-32FD-0CB909838915}"/>
              </a:ext>
            </a:extLst>
          </p:cNvPr>
          <p:cNvSpPr txBox="1"/>
          <p:nvPr/>
        </p:nvSpPr>
        <p:spPr>
          <a:xfrm>
            <a:off x="-755375" y="-460938"/>
            <a:ext cx="10035561" cy="1554272"/>
          </a:xfrm>
          <a:prstGeom prst="rect">
            <a:avLst/>
          </a:prstGeom>
          <a:noFill/>
        </p:spPr>
        <p:txBody>
          <a:bodyPr wrap="square" rtlCol="0">
            <a:spAutoFit/>
          </a:bodyPr>
          <a:lstStyle/>
          <a:p>
            <a:pPr lvl="2" algn="just">
              <a:spcBef>
                <a:spcPts val="885"/>
              </a:spcBef>
              <a:spcAft>
                <a:spcPts val="0"/>
              </a:spcAft>
              <a:buSzPts val="1400"/>
              <a:tabLst>
                <a:tab pos="753110" algn="l"/>
              </a:tabLst>
            </a:pPr>
            <a:endParaRPr lang="en-US" sz="2400" b="1" kern="0" dirty="0">
              <a:effectLst/>
              <a:latin typeface="Times New Roman" panose="02020603050405020304" pitchFamily="18" charset="0"/>
              <a:ea typeface="Times New Roman" panose="02020603050405020304" pitchFamily="18" charset="0"/>
            </a:endParaRPr>
          </a:p>
          <a:p>
            <a:pPr lvl="2" algn="just">
              <a:spcBef>
                <a:spcPts val="885"/>
              </a:spcBef>
              <a:spcAft>
                <a:spcPts val="0"/>
              </a:spcAft>
              <a:buSzPts val="1400"/>
              <a:tabLst>
                <a:tab pos="753110" algn="l"/>
              </a:tabLst>
            </a:pPr>
            <a:r>
              <a:rPr lang="en-US" sz="2400" b="1" kern="0" dirty="0">
                <a:effectLst/>
                <a:latin typeface="Times New Roman" panose="02020603050405020304" pitchFamily="18" charset="0"/>
                <a:ea typeface="Times New Roman" panose="02020603050405020304" pitchFamily="18" charset="0"/>
              </a:rPr>
              <a:t>        </a:t>
            </a:r>
            <a:r>
              <a:rPr lang="en-US" sz="3200" b="1" kern="0" dirty="0">
                <a:effectLst/>
                <a:latin typeface="Times New Roman" panose="02020603050405020304" pitchFamily="18" charset="0"/>
                <a:ea typeface="Times New Roman" panose="02020603050405020304" pitchFamily="18" charset="0"/>
              </a:rPr>
              <a:t>REFERENCE</a:t>
            </a:r>
          </a:p>
          <a:p>
            <a:pPr lvl="2" algn="just">
              <a:spcBef>
                <a:spcPts val="885"/>
              </a:spcBef>
              <a:spcAft>
                <a:spcPts val="0"/>
              </a:spcAft>
              <a:buSzPts val="1400"/>
              <a:tabLst>
                <a:tab pos="753110" algn="l"/>
              </a:tabLst>
            </a:pPr>
            <a:endParaRPr lang="en-IN" sz="2400" b="1" kern="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894D9A8-76E5-65DC-9F52-D08CF46FCF98}"/>
              </a:ext>
            </a:extLst>
          </p:cNvPr>
          <p:cNvSpPr txBox="1"/>
          <p:nvPr/>
        </p:nvSpPr>
        <p:spPr>
          <a:xfrm>
            <a:off x="-836579" y="2691694"/>
            <a:ext cx="6235430" cy="579967"/>
          </a:xfrm>
          <a:prstGeom prst="rect">
            <a:avLst/>
          </a:prstGeom>
          <a:noFill/>
        </p:spPr>
        <p:txBody>
          <a:bodyPr wrap="square" rtlCol="0">
            <a:spAutoFit/>
          </a:bodyPr>
          <a:lstStyle/>
          <a:p>
            <a:pPr marR="185420" lvl="2" algn="just">
              <a:lnSpc>
                <a:spcPct val="150000"/>
              </a:lnSpc>
              <a:spcBef>
                <a:spcPts val="5"/>
              </a:spcBef>
              <a:spcAft>
                <a:spcPts val="0"/>
              </a:spcAft>
              <a:buSzPts val="1400"/>
            </a:pPr>
            <a:r>
              <a:rPr lang="en-US"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A5143F4-89A7-4441-A3B5-BACBEE2E1C10}"/>
              </a:ext>
            </a:extLst>
          </p:cNvPr>
          <p:cNvSpPr txBox="1"/>
          <p:nvPr/>
        </p:nvSpPr>
        <p:spPr>
          <a:xfrm>
            <a:off x="741219" y="834610"/>
            <a:ext cx="11054541" cy="5632311"/>
          </a:xfrm>
          <a:prstGeom prst="rect">
            <a:avLst/>
          </a:prstGeom>
          <a:noFill/>
        </p:spPr>
        <p:txBody>
          <a:bodyPr wrap="square" rtlCol="0">
            <a:spAutoFit/>
          </a:bodyPr>
          <a:lstStyle/>
          <a:p>
            <a:pPr marL="457200" indent="-457200" algn="just">
              <a:buFont typeface="+mj-lt"/>
              <a:buAutoNum type="arabicPeriod"/>
            </a:pPr>
            <a:r>
              <a:rPr lang="en-IN" sz="2400" dirty="0">
                <a:latin typeface="Times New Roman" pitchFamily="18" charset="0"/>
                <a:cs typeface="Times New Roman" pitchFamily="18" charset="0"/>
              </a:rPr>
              <a:t>Sami, Khan Nasik and </a:t>
            </a:r>
            <a:r>
              <a:rPr lang="en-IN" sz="2400" dirty="0" err="1">
                <a:latin typeface="Times New Roman" pitchFamily="18" charset="0"/>
                <a:cs typeface="Times New Roman" pitchFamily="18" charset="0"/>
              </a:rPr>
              <a:t>Raini</a:t>
            </a:r>
            <a:r>
              <a:rPr lang="en-IN" sz="2400" dirty="0">
                <a:latin typeface="Times New Roman" pitchFamily="18" charset="0"/>
                <a:cs typeface="Times New Roman" pitchFamily="18" charset="0"/>
              </a:rPr>
              <a:t> Hassan.(2022), Waste management using machine learning and deep learning algorithms, Springer.</a:t>
            </a:r>
          </a:p>
          <a:p>
            <a:pPr marL="457200" indent="-457200" algn="just">
              <a:buFont typeface="+mj-lt"/>
              <a:buAutoNum type="arabicPeriod"/>
            </a:pPr>
            <a:endParaRPr lang="en-IN" sz="2400" dirty="0">
              <a:latin typeface="Times New Roman" pitchFamily="18" charset="0"/>
              <a:cs typeface="Times New Roman" pitchFamily="18" charset="0"/>
            </a:endParaRPr>
          </a:p>
          <a:p>
            <a:pPr marL="457200" indent="-457200" algn="just">
              <a:buFont typeface="+mj-lt"/>
              <a:buAutoNum type="arabicPeriod"/>
            </a:pPr>
            <a:r>
              <a:rPr lang="en-IN" sz="2400" dirty="0">
                <a:latin typeface="Times New Roman" pitchFamily="18" charset="0"/>
                <a:cs typeface="Times New Roman" pitchFamily="18" charset="0"/>
              </a:rPr>
              <a:t>Sarker, </a:t>
            </a:r>
            <a:r>
              <a:rPr lang="en-IN" sz="2400" dirty="0" err="1">
                <a:latin typeface="Times New Roman" pitchFamily="18" charset="0"/>
                <a:cs typeface="Times New Roman" pitchFamily="18" charset="0"/>
              </a:rPr>
              <a:t>Nibir</a:t>
            </a:r>
            <a:r>
              <a:rPr lang="en-IN" sz="2400" dirty="0">
                <a:latin typeface="Times New Roman" pitchFamily="18" charset="0"/>
                <a:cs typeface="Times New Roman" pitchFamily="18" charset="0"/>
              </a:rPr>
              <a:t>, et al.(2023), Illegal trash thrower detection based on </a:t>
            </a:r>
            <a:r>
              <a:rPr lang="en-IN" sz="2400" dirty="0" err="1">
                <a:latin typeface="Times New Roman" pitchFamily="18" charset="0"/>
                <a:cs typeface="Times New Roman" pitchFamily="18" charset="0"/>
              </a:rPr>
              <a:t>hogsvm</a:t>
            </a:r>
            <a:r>
              <a:rPr lang="en-IN" sz="2400" dirty="0">
                <a:latin typeface="Times New Roman" pitchFamily="18" charset="0"/>
                <a:cs typeface="Times New Roman" pitchFamily="18" charset="0"/>
              </a:rPr>
              <a:t> for a real-time monitoring system, IEEE.</a:t>
            </a:r>
          </a:p>
          <a:p>
            <a:pPr marL="457200" indent="-457200" algn="just">
              <a:buFont typeface="+mj-lt"/>
              <a:buAutoNum type="arabicPeriod"/>
            </a:pPr>
            <a:endParaRPr lang="en-IN" sz="2400" dirty="0">
              <a:latin typeface="Times New Roman" pitchFamily="18" charset="0"/>
              <a:cs typeface="Times New Roman" pitchFamily="18" charset="0"/>
            </a:endParaRPr>
          </a:p>
          <a:p>
            <a:pPr marL="457200" indent="-457200" algn="just">
              <a:buFont typeface="+mj-lt"/>
              <a:buAutoNum type="arabicPeriod"/>
            </a:pPr>
            <a:r>
              <a:rPr lang="en-IN" sz="2400" dirty="0" err="1">
                <a:latin typeface="Times New Roman" pitchFamily="18" charset="0"/>
                <a:cs typeface="Times New Roman" pitchFamily="18" charset="0"/>
              </a:rPr>
              <a:t>Majchrowska</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Sylwia</a:t>
            </a:r>
            <a:r>
              <a:rPr lang="en-IN" sz="2400" dirty="0">
                <a:latin typeface="Times New Roman" pitchFamily="18" charset="0"/>
                <a:cs typeface="Times New Roman" pitchFamily="18" charset="0"/>
              </a:rPr>
              <a:t>, et al.(2022), Deep learning-based waste detection in natural and urban environments., Research Gate.</a:t>
            </a:r>
          </a:p>
          <a:p>
            <a:pPr marL="457200" indent="-457200" algn="just">
              <a:buFont typeface="+mj-lt"/>
              <a:buAutoNum type="arabicPeriod"/>
            </a:pPr>
            <a:endParaRPr lang="en-IN" sz="2400" dirty="0">
              <a:latin typeface="Times New Roman" pitchFamily="18" charset="0"/>
              <a:cs typeface="Times New Roman" pitchFamily="18" charset="0"/>
            </a:endParaRPr>
          </a:p>
          <a:p>
            <a:pPr marL="457200" indent="-457200" algn="just">
              <a:buFont typeface="+mj-lt"/>
              <a:buAutoNum type="arabicPeriod"/>
            </a:pPr>
            <a:r>
              <a:rPr lang="en-IN" sz="2400" dirty="0" err="1">
                <a:latin typeface="Times New Roman" pitchFamily="18" charset="0"/>
                <a:cs typeface="Times New Roman" pitchFamily="18" charset="0"/>
              </a:rPr>
              <a:t>Nnamoko</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Nonso</a:t>
            </a:r>
            <a:r>
              <a:rPr lang="en-IN" sz="2400" dirty="0">
                <a:latin typeface="Times New Roman" pitchFamily="18" charset="0"/>
                <a:cs typeface="Times New Roman" pitchFamily="18" charset="0"/>
              </a:rPr>
              <a:t>, Joseph Barrowclough, and Jack Procter(2022), Solid waste image classification using deep convolutional neural network, Springer.</a:t>
            </a:r>
          </a:p>
          <a:p>
            <a:pPr marL="457200" indent="-457200" algn="just">
              <a:buFont typeface="+mj-lt"/>
              <a:buAutoNum type="arabicPeriod"/>
            </a:pPr>
            <a:endParaRPr lang="en-IN" sz="2400" dirty="0">
              <a:latin typeface="Times New Roman" pitchFamily="18" charset="0"/>
              <a:cs typeface="Times New Roman" pitchFamily="18" charset="0"/>
            </a:endParaRPr>
          </a:p>
          <a:p>
            <a:pPr marL="457200" indent="-457200" algn="just">
              <a:buFont typeface="+mj-lt"/>
              <a:buAutoNum type="arabicPeriod"/>
            </a:pPr>
            <a:r>
              <a:rPr lang="en-IN" sz="2400" dirty="0">
                <a:latin typeface="Times New Roman" pitchFamily="18" charset="0"/>
                <a:cs typeface="Times New Roman" pitchFamily="18" charset="0"/>
              </a:rPr>
              <a:t>Melinte, Daniel Octavian, Ana-Maria </a:t>
            </a:r>
            <a:r>
              <a:rPr lang="en-IN" sz="2400" dirty="0" err="1">
                <a:latin typeface="Times New Roman" pitchFamily="18" charset="0"/>
                <a:cs typeface="Times New Roman" pitchFamily="18" charset="0"/>
              </a:rPr>
              <a:t>Travediu</a:t>
            </a:r>
            <a:r>
              <a:rPr lang="en-IN" sz="2400" dirty="0">
                <a:latin typeface="Times New Roman" pitchFamily="18" charset="0"/>
                <a:cs typeface="Times New Roman" pitchFamily="18" charset="0"/>
              </a:rPr>
              <a:t>, and Dan N. </a:t>
            </a:r>
            <a:r>
              <a:rPr lang="en-IN" sz="2400" dirty="0" err="1">
                <a:latin typeface="Times New Roman" pitchFamily="18" charset="0"/>
                <a:cs typeface="Times New Roman" pitchFamily="18" charset="0"/>
              </a:rPr>
              <a:t>Dumitriu</a:t>
            </a:r>
            <a:r>
              <a:rPr lang="en-IN" sz="2400" dirty="0">
                <a:latin typeface="Times New Roman" pitchFamily="18" charset="0"/>
                <a:cs typeface="Times New Roman" pitchFamily="18" charset="0"/>
              </a:rPr>
              <a:t>(2023), Deep convolutional neural networks object detector for real-time waste identification,  IEEE.</a:t>
            </a:r>
          </a:p>
        </p:txBody>
      </p:sp>
    </p:spTree>
    <p:extLst>
      <p:ext uri="{BB962C8B-B14F-4D97-AF65-F5344CB8AC3E}">
        <p14:creationId xmlns:p14="http://schemas.microsoft.com/office/powerpoint/2010/main" val="4012695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E820-32DE-9FA9-3574-F11DE8A58426}"/>
              </a:ext>
            </a:extLst>
          </p:cNvPr>
          <p:cNvSpPr txBox="1"/>
          <p:nvPr/>
        </p:nvSpPr>
        <p:spPr>
          <a:xfrm>
            <a:off x="3258767" y="2169268"/>
            <a:ext cx="6147880" cy="1107996"/>
          </a:xfrm>
          <a:prstGeom prst="rect">
            <a:avLst/>
          </a:prstGeom>
          <a:noFill/>
        </p:spPr>
        <p:txBody>
          <a:bodyPr wrap="square" rtlCol="0">
            <a:spAutoFit/>
          </a:bodyPr>
          <a:lstStyle/>
          <a:p>
            <a:r>
              <a:rPr lang="en-IN" sz="66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24955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8AC59-E437-450A-9743-7AED15769CED}"/>
              </a:ext>
            </a:extLst>
          </p:cNvPr>
          <p:cNvSpPr txBox="1"/>
          <p:nvPr/>
        </p:nvSpPr>
        <p:spPr>
          <a:xfrm>
            <a:off x="725556" y="661458"/>
            <a:ext cx="104460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DEFINITION: EXISTING SYSTEM</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C75172-C5C8-4AB0-9C39-B7B9D85E3F15}"/>
              </a:ext>
            </a:extLst>
          </p:cNvPr>
          <p:cNvSpPr txBox="1"/>
          <p:nvPr/>
        </p:nvSpPr>
        <p:spPr>
          <a:xfrm>
            <a:off x="725556" y="1480930"/>
            <a:ext cx="10895830" cy="4893647"/>
          </a:xfrm>
          <a:prstGeom prst="rect">
            <a:avLst/>
          </a:prstGeom>
          <a:noFill/>
        </p:spPr>
        <p:txBody>
          <a:bodyPr wrap="square" rtlCol="0">
            <a:spAutoFit/>
          </a:bodyPr>
          <a:lstStyle/>
          <a:p>
            <a:pPr marL="342900" indent="-342900" algn="just">
              <a:buFont typeface="Arial" pitchFamily="34" charset="0"/>
              <a:buChar char="•"/>
            </a:pPr>
            <a:r>
              <a:rPr lang="en-IN" altLang="en-US" sz="3200" dirty="0">
                <a:solidFill>
                  <a:srgbClr val="000000"/>
                </a:solidFill>
                <a:latin typeface="Times New Roman" pitchFamily="18" charset="0"/>
                <a:cs typeface="Times New Roman" pitchFamily="18" charset="0"/>
              </a:rPr>
              <a:t>The traditional method of waste classification involves manual sorting and visual inspection by human workers. </a:t>
            </a:r>
          </a:p>
          <a:p>
            <a:pPr marL="342900" indent="-342900" algn="just">
              <a:buFont typeface="Arial" pitchFamily="34" charset="0"/>
              <a:buChar char="•"/>
            </a:pPr>
            <a:r>
              <a:rPr lang="en-US" altLang="en-US" sz="3200" dirty="0">
                <a:solidFill>
                  <a:srgbClr val="0D0D0D"/>
                </a:solidFill>
                <a:latin typeface="Times New Roman" pitchFamily="18" charset="0"/>
                <a:cs typeface="Times New Roman" pitchFamily="18" charset="0"/>
              </a:rPr>
              <a:t>Neural networks, including </a:t>
            </a:r>
            <a:r>
              <a:rPr lang="en-US" altLang="en-US" sz="3200" dirty="0" err="1">
                <a:solidFill>
                  <a:srgbClr val="0D0D0D"/>
                </a:solidFill>
                <a:latin typeface="Times New Roman" pitchFamily="18" charset="0"/>
                <a:cs typeface="Times New Roman" pitchFamily="18" charset="0"/>
              </a:rPr>
              <a:t>feedforward</a:t>
            </a:r>
            <a:r>
              <a:rPr lang="en-US" altLang="en-US" sz="3200" dirty="0">
                <a:solidFill>
                  <a:srgbClr val="0D0D0D"/>
                </a:solidFill>
                <a:latin typeface="Times New Roman" pitchFamily="18" charset="0"/>
                <a:cs typeface="Times New Roman" pitchFamily="18" charset="0"/>
              </a:rPr>
              <a:t> neural networks, convolutional neural networks (CNNs), and recurrent neural networks (RNNs), have gained prominence in waste classification tasks due to their ability to automatically learn hierarchical features from raw data. CNNs, in particular, have shown remarkable performance in image-based waste classification tasks.</a:t>
            </a:r>
            <a:endParaRPr lang="en-IN" altLang="en-US" sz="3200" dirty="0">
              <a:latin typeface="Times New Roman" pitchFamily="18" charset="0"/>
              <a:cs typeface="Times New Roman"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37352-E8E7-447B-B994-B8DF2B28C744}"/>
              </a:ext>
            </a:extLst>
          </p:cNvPr>
          <p:cNvSpPr txBox="1"/>
          <p:nvPr/>
        </p:nvSpPr>
        <p:spPr>
          <a:xfrm>
            <a:off x="531628" y="581890"/>
            <a:ext cx="11196084" cy="677108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a:p>
            <a:pPr algn="just">
              <a:lnSpc>
                <a:spcPct val="150000"/>
              </a:lnSpc>
            </a:pPr>
            <a:r>
              <a:rPr lang="en-IN" sz="3200" dirty="0">
                <a:latin typeface="Times New Roman" panose="02020603050405020304" pitchFamily="18" charset="0"/>
                <a:cs typeface="Times New Roman" panose="02020603050405020304" pitchFamily="18" charset="0"/>
              </a:rPr>
              <a:t>The proposed system for smart waste classification using VGG16 CNN involves training a deep learning model using the VGG16 architecture to classify different types of waste based on images. The VGG16 architecture is a popular CNN architecture that has been shown to achieve high accuracy in image classification tasks. And also detect the objects from real time camera using YOLO algorithm and finally classify the object whether it is degradable or not.</a:t>
            </a:r>
            <a:endParaRPr lang="en-US" sz="32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endParaRPr lang="en-IN" dirty="0"/>
          </a:p>
        </p:txBody>
      </p:sp>
    </p:spTree>
    <p:extLst>
      <p:ext uri="{BB962C8B-B14F-4D97-AF65-F5344CB8AC3E}">
        <p14:creationId xmlns:p14="http://schemas.microsoft.com/office/powerpoint/2010/main" val="186511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224F32-29BE-AAC8-A9EF-426395CC3A6E}"/>
              </a:ext>
            </a:extLst>
          </p:cNvPr>
          <p:cNvGraphicFramePr>
            <a:graphicFrameLocks noGrp="1"/>
          </p:cNvGraphicFramePr>
          <p:nvPr>
            <p:extLst>
              <p:ext uri="{D42A27DB-BD31-4B8C-83A1-F6EECF244321}">
                <p14:modId xmlns:p14="http://schemas.microsoft.com/office/powerpoint/2010/main" val="1704040556"/>
              </p:ext>
            </p:extLst>
          </p:nvPr>
        </p:nvGraphicFramePr>
        <p:xfrm>
          <a:off x="249382" y="824162"/>
          <a:ext cx="11671070" cy="5792769"/>
        </p:xfrm>
        <a:graphic>
          <a:graphicData uri="http://schemas.openxmlformats.org/drawingml/2006/table">
            <a:tbl>
              <a:tblPr firstRow="1" firstCol="1" bandRow="1">
                <a:tableStyleId>{5C22544A-7EE6-4342-B048-85BDC9FD1C3A}</a:tableStyleId>
              </a:tblPr>
              <a:tblGrid>
                <a:gridCol w="854520">
                  <a:extLst>
                    <a:ext uri="{9D8B030D-6E8A-4147-A177-3AD203B41FA5}">
                      <a16:colId xmlns:a16="http://schemas.microsoft.com/office/drawing/2014/main" val="558048984"/>
                    </a:ext>
                  </a:extLst>
                </a:gridCol>
                <a:gridCol w="2766316">
                  <a:extLst>
                    <a:ext uri="{9D8B030D-6E8A-4147-A177-3AD203B41FA5}">
                      <a16:colId xmlns:a16="http://schemas.microsoft.com/office/drawing/2014/main" val="92190824"/>
                    </a:ext>
                  </a:extLst>
                </a:gridCol>
                <a:gridCol w="1927393">
                  <a:extLst>
                    <a:ext uri="{9D8B030D-6E8A-4147-A177-3AD203B41FA5}">
                      <a16:colId xmlns:a16="http://schemas.microsoft.com/office/drawing/2014/main" val="745147237"/>
                    </a:ext>
                  </a:extLst>
                </a:gridCol>
                <a:gridCol w="1887173">
                  <a:extLst>
                    <a:ext uri="{9D8B030D-6E8A-4147-A177-3AD203B41FA5}">
                      <a16:colId xmlns:a16="http://schemas.microsoft.com/office/drawing/2014/main" val="3060297727"/>
                    </a:ext>
                  </a:extLst>
                </a:gridCol>
                <a:gridCol w="2290215">
                  <a:extLst>
                    <a:ext uri="{9D8B030D-6E8A-4147-A177-3AD203B41FA5}">
                      <a16:colId xmlns:a16="http://schemas.microsoft.com/office/drawing/2014/main" val="3788436936"/>
                    </a:ext>
                  </a:extLst>
                </a:gridCol>
                <a:gridCol w="1945453">
                  <a:extLst>
                    <a:ext uri="{9D8B030D-6E8A-4147-A177-3AD203B41FA5}">
                      <a16:colId xmlns:a16="http://schemas.microsoft.com/office/drawing/2014/main" val="3690376791"/>
                    </a:ext>
                  </a:extLst>
                </a:gridCol>
              </a:tblGrid>
              <a:tr h="966412">
                <a:tc>
                  <a:txBody>
                    <a:bodyPr/>
                    <a:lstStyle/>
                    <a:p>
                      <a:pPr algn="ctr"/>
                      <a:r>
                        <a:rPr dirty="0" err="1">
                          <a:latin typeface="Times New Roman" pitchFamily="18" charset="0"/>
                          <a:cs typeface="Times New Roman" pitchFamily="18" charset="0"/>
                        </a:rPr>
                        <a:t>S.No</a:t>
                      </a:r>
                      <a:endParaRPr dirty="0">
                        <a:latin typeface="Times New Roman" pitchFamily="18" charset="0"/>
                        <a:cs typeface="Times New Roman" pitchFamily="18" charset="0"/>
                      </a:endParaRPr>
                    </a:p>
                  </a:txBody>
                  <a:tcPr/>
                </a:tc>
                <a:tc>
                  <a:txBody>
                    <a:bodyPr/>
                    <a:lstStyle/>
                    <a:p>
                      <a:pPr algn="l"/>
                      <a:r>
                        <a:rPr dirty="0">
                          <a:latin typeface="Times New Roman" pitchFamily="18" charset="0"/>
                          <a:cs typeface="Times New Roman" pitchFamily="18" charset="0"/>
                        </a:rPr>
                        <a:t>Paper Title</a:t>
                      </a:r>
                    </a:p>
                  </a:txBody>
                  <a:tcPr/>
                </a:tc>
                <a:tc>
                  <a:txBody>
                    <a:bodyPr/>
                    <a:lstStyle/>
                    <a:p>
                      <a:pPr algn="l"/>
                      <a:r>
                        <a:rPr>
                          <a:latin typeface="Times New Roman" pitchFamily="18" charset="0"/>
                          <a:cs typeface="Times New Roman" pitchFamily="18" charset="0"/>
                        </a:rPr>
                        <a:t>Author Name</a:t>
                      </a:r>
                    </a:p>
                  </a:txBody>
                  <a:tcPr/>
                </a:tc>
                <a:tc>
                  <a:txBody>
                    <a:bodyPr/>
                    <a:lstStyle/>
                    <a:p>
                      <a:pPr algn="ctr"/>
                      <a:r>
                        <a:rPr>
                          <a:latin typeface="Times New Roman" pitchFamily="18" charset="0"/>
                          <a:cs typeface="Times New Roman" pitchFamily="18" charset="0"/>
                        </a:rPr>
                        <a:t>Year</a:t>
                      </a:r>
                    </a:p>
                  </a:txBody>
                  <a:tcPr/>
                </a:tc>
                <a:tc>
                  <a:txBody>
                    <a:bodyPr/>
                    <a:lstStyle/>
                    <a:p>
                      <a:pPr algn="l"/>
                      <a:r>
                        <a:rPr>
                          <a:latin typeface="Times New Roman" pitchFamily="18" charset="0"/>
                          <a:cs typeface="Times New Roman" pitchFamily="18" charset="0"/>
                        </a:rPr>
                        <a:t>Techniques</a:t>
                      </a:r>
                    </a:p>
                  </a:txBody>
                  <a:tcPr/>
                </a:tc>
                <a:tc>
                  <a:txBody>
                    <a:bodyPr/>
                    <a:lstStyle/>
                    <a:p>
                      <a:pPr algn="l"/>
                      <a:r>
                        <a:rPr>
                          <a:latin typeface="Times New Roman" pitchFamily="18" charset="0"/>
                          <a:cs typeface="Times New Roman" pitchFamily="18" charset="0"/>
                        </a:rPr>
                        <a:t>Merits</a:t>
                      </a:r>
                    </a:p>
                  </a:txBody>
                  <a:tcPr/>
                </a:tc>
                <a:extLst>
                  <a:ext uri="{0D108BD9-81ED-4DB2-BD59-A6C34878D82A}">
                    <a16:rowId xmlns:a16="http://schemas.microsoft.com/office/drawing/2014/main" val="2498302437"/>
                  </a:ext>
                </a:extLst>
              </a:tr>
              <a:tr h="2596310">
                <a:tc>
                  <a:txBody>
                    <a:bodyPr/>
                    <a:lstStyle/>
                    <a:p>
                      <a:pPr algn="ctr"/>
                      <a:r>
                        <a:rPr>
                          <a:latin typeface="Times New Roman" pitchFamily="18" charset="0"/>
                          <a:cs typeface="Times New Roman" pitchFamily="18" charset="0"/>
                        </a:rPr>
                        <a:t>1</a:t>
                      </a:r>
                    </a:p>
                  </a:txBody>
                  <a:tcPr/>
                </a:tc>
                <a:tc>
                  <a:txBody>
                    <a:bodyPr/>
                    <a:lstStyle/>
                    <a:p>
                      <a:pPr algn="l"/>
                      <a:r>
                        <a:rPr dirty="0">
                          <a:latin typeface="Times New Roman" pitchFamily="18" charset="0"/>
                          <a:cs typeface="Times New Roman" pitchFamily="18" charset="0"/>
                        </a:rPr>
                        <a:t>Waste management using machine learning and deep learning algorithms</a:t>
                      </a:r>
                    </a:p>
                  </a:txBody>
                  <a:tcPr/>
                </a:tc>
                <a:tc>
                  <a:txBody>
                    <a:bodyPr/>
                    <a:lstStyle/>
                    <a:p>
                      <a:pPr algn="l"/>
                      <a:r>
                        <a:rPr dirty="0">
                          <a:latin typeface="Times New Roman" pitchFamily="18" charset="0"/>
                          <a:cs typeface="Times New Roman" pitchFamily="18" charset="0"/>
                        </a:rPr>
                        <a:t>Sami</a:t>
                      </a:r>
                    </a:p>
                  </a:txBody>
                  <a:tcPr/>
                </a:tc>
                <a:tc>
                  <a:txBody>
                    <a:bodyPr/>
                    <a:lstStyle/>
                    <a:p>
                      <a:pPr algn="ctr"/>
                      <a:r>
                        <a:rPr dirty="0">
                          <a:latin typeface="Times New Roman" pitchFamily="18" charset="0"/>
                          <a:cs typeface="Times New Roman" pitchFamily="18" charset="0"/>
                        </a:rPr>
                        <a:t>202</a:t>
                      </a:r>
                      <a:r>
                        <a:rPr lang="en-IN" dirty="0">
                          <a:latin typeface="Times New Roman" pitchFamily="18" charset="0"/>
                          <a:cs typeface="Times New Roman" pitchFamily="18" charset="0"/>
                        </a:rPr>
                        <a:t>3</a:t>
                      </a:r>
                      <a:endParaRPr dirty="0">
                        <a:latin typeface="Times New Roman" pitchFamily="18" charset="0"/>
                        <a:cs typeface="Times New Roman" pitchFamily="18" charset="0"/>
                      </a:endParaRPr>
                    </a:p>
                  </a:txBody>
                  <a:tcPr/>
                </a:tc>
                <a:tc>
                  <a:txBody>
                    <a:bodyPr/>
                    <a:lstStyle/>
                    <a:p>
                      <a:pPr algn="l"/>
                      <a:r>
                        <a:rPr dirty="0">
                          <a:latin typeface="Times New Roman" pitchFamily="18" charset="0"/>
                          <a:cs typeface="Times New Roman" pitchFamily="18" charset="0"/>
                        </a:rPr>
                        <a:t>Machine Learning, Deep Learning</a:t>
                      </a:r>
                    </a:p>
                  </a:txBody>
                  <a:tcPr/>
                </a:tc>
                <a:tc>
                  <a:txBody>
                    <a:bodyPr/>
                    <a:lstStyle/>
                    <a:p>
                      <a:pPr algn="l"/>
                      <a:r>
                        <a:rPr>
                          <a:latin typeface="Times New Roman" pitchFamily="18" charset="0"/>
                          <a:cs typeface="Times New Roman" pitchFamily="18" charset="0"/>
                        </a:rPr>
                        <a:t>Effective waste classification and prediction</a:t>
                      </a:r>
                    </a:p>
                  </a:txBody>
                  <a:tcPr/>
                </a:tc>
                <a:extLst>
                  <a:ext uri="{0D108BD9-81ED-4DB2-BD59-A6C34878D82A}">
                    <a16:rowId xmlns:a16="http://schemas.microsoft.com/office/drawing/2014/main" val="3091287841"/>
                  </a:ext>
                </a:extLst>
              </a:tr>
              <a:tr h="2230047">
                <a:tc>
                  <a:txBody>
                    <a:bodyPr/>
                    <a:lstStyle/>
                    <a:p>
                      <a:pPr algn="ctr"/>
                      <a:r>
                        <a:rPr>
                          <a:latin typeface="Times New Roman" pitchFamily="18" charset="0"/>
                          <a:cs typeface="Times New Roman" pitchFamily="18" charset="0"/>
                        </a:rPr>
                        <a:t>2</a:t>
                      </a:r>
                    </a:p>
                  </a:txBody>
                  <a:tcPr/>
                </a:tc>
                <a:tc>
                  <a:txBody>
                    <a:bodyPr/>
                    <a:lstStyle/>
                    <a:p>
                      <a:pPr algn="l"/>
                      <a:r>
                        <a:rPr>
                          <a:latin typeface="Times New Roman" pitchFamily="18" charset="0"/>
                          <a:cs typeface="Times New Roman" pitchFamily="18" charset="0"/>
                        </a:rPr>
                        <a:t>Illegal trash thrower detection based on hogsvm for a real-time monitoring system</a:t>
                      </a:r>
                    </a:p>
                  </a:txBody>
                  <a:tcPr/>
                </a:tc>
                <a:tc>
                  <a:txBody>
                    <a:bodyPr/>
                    <a:lstStyle/>
                    <a:p>
                      <a:pPr algn="l"/>
                      <a:r>
                        <a:rPr>
                          <a:latin typeface="Times New Roman" pitchFamily="18" charset="0"/>
                          <a:cs typeface="Times New Roman" pitchFamily="18" charset="0"/>
                        </a:rPr>
                        <a:t>Sarker</a:t>
                      </a:r>
                    </a:p>
                  </a:txBody>
                  <a:tcPr/>
                </a:tc>
                <a:tc>
                  <a:txBody>
                    <a:bodyPr/>
                    <a:lstStyle/>
                    <a:p>
                      <a:pPr algn="ctr"/>
                      <a:r>
                        <a:rPr dirty="0">
                          <a:latin typeface="Times New Roman" pitchFamily="18" charset="0"/>
                          <a:cs typeface="Times New Roman" pitchFamily="18" charset="0"/>
                        </a:rPr>
                        <a:t>202</a:t>
                      </a:r>
                      <a:r>
                        <a:rPr lang="en-IN" dirty="0">
                          <a:latin typeface="Times New Roman" pitchFamily="18" charset="0"/>
                          <a:cs typeface="Times New Roman" pitchFamily="18" charset="0"/>
                        </a:rPr>
                        <a:t>2</a:t>
                      </a:r>
                      <a:endParaRPr dirty="0">
                        <a:latin typeface="Times New Roman" pitchFamily="18" charset="0"/>
                        <a:cs typeface="Times New Roman" pitchFamily="18" charset="0"/>
                      </a:endParaRPr>
                    </a:p>
                  </a:txBody>
                  <a:tcPr/>
                </a:tc>
                <a:tc>
                  <a:txBody>
                    <a:bodyPr/>
                    <a:lstStyle/>
                    <a:p>
                      <a:pPr algn="l"/>
                      <a:r>
                        <a:rPr dirty="0">
                          <a:latin typeface="Times New Roman" pitchFamily="18" charset="0"/>
                          <a:cs typeface="Times New Roman" pitchFamily="18" charset="0"/>
                        </a:rPr>
                        <a:t>HOG-SVM (Histogram of Oriented Gradients - Support Vector Machine)</a:t>
                      </a:r>
                    </a:p>
                  </a:txBody>
                  <a:tcPr/>
                </a:tc>
                <a:tc>
                  <a:txBody>
                    <a:bodyPr/>
                    <a:lstStyle/>
                    <a:p>
                      <a:pPr algn="l"/>
                      <a:r>
                        <a:rPr dirty="0">
                          <a:latin typeface="Times New Roman" pitchFamily="18" charset="0"/>
                          <a:cs typeface="Times New Roman" pitchFamily="18" charset="0"/>
                        </a:rPr>
                        <a:t>Real-time detection of illegal trash dumping</a:t>
                      </a:r>
                    </a:p>
                  </a:txBody>
                  <a:tcPr/>
                </a:tc>
                <a:extLst>
                  <a:ext uri="{0D108BD9-81ED-4DB2-BD59-A6C34878D82A}">
                    <a16:rowId xmlns:a16="http://schemas.microsoft.com/office/drawing/2014/main" val="1520320775"/>
                  </a:ext>
                </a:extLst>
              </a:tr>
            </a:tbl>
          </a:graphicData>
        </a:graphic>
      </p:graphicFrame>
      <p:sp>
        <p:nvSpPr>
          <p:cNvPr id="4" name="TextBox 3">
            <a:extLst>
              <a:ext uri="{FF2B5EF4-FFF2-40B4-BE49-F238E27FC236}">
                <a16:creationId xmlns:a16="http://schemas.microsoft.com/office/drawing/2014/main" id="{F7E86305-CB27-577A-9CAC-9AE749481024}"/>
              </a:ext>
            </a:extLst>
          </p:cNvPr>
          <p:cNvSpPr txBox="1"/>
          <p:nvPr/>
        </p:nvSpPr>
        <p:spPr>
          <a:xfrm>
            <a:off x="108066" y="300942"/>
            <a:ext cx="6883043" cy="523220"/>
          </a:xfrm>
          <a:prstGeom prst="rect">
            <a:avLst/>
          </a:prstGeom>
          <a:noFill/>
        </p:spPr>
        <p:txBody>
          <a:bodyPr wrap="square" rtlCol="0">
            <a:spAutoFit/>
          </a:bodyPr>
          <a:lstStyle/>
          <a:p>
            <a:r>
              <a:rPr lang="en-IN" sz="2800" b="1" dirty="0"/>
              <a:t> </a:t>
            </a:r>
            <a:r>
              <a:rPr lang="en-IN" sz="2800" b="1" dirty="0">
                <a:latin typeface="Times New Roman" panose="02020603050405020304" pitchFamily="18" charset="0"/>
                <a:cs typeface="Times New Roman" panose="02020603050405020304" pitchFamily="18" charset="0"/>
              </a:rPr>
              <a:t>LITERATURE</a:t>
            </a:r>
            <a:r>
              <a:rPr lang="en-IN" sz="2800" b="1" dirty="0"/>
              <a:t> </a:t>
            </a:r>
            <a:r>
              <a:rPr lang="en-IN" sz="2800" b="1" dirty="0">
                <a:latin typeface="Times New Roman" panose="02020603050405020304" pitchFamily="18" charset="0"/>
                <a:cs typeface="Times New Roman" panose="02020603050405020304" pitchFamily="18" charset="0"/>
              </a:rPr>
              <a:t>SURVEY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76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6944B7-8271-D2E2-17BE-5F1D506740D7}"/>
              </a:ext>
            </a:extLst>
          </p:cNvPr>
          <p:cNvSpPr txBox="1"/>
          <p:nvPr/>
        </p:nvSpPr>
        <p:spPr>
          <a:xfrm>
            <a:off x="3047036" y="3247516"/>
            <a:ext cx="6094070" cy="368755"/>
          </a:xfrm>
          <a:prstGeom prst="rect">
            <a:avLst/>
          </a:prstGeom>
          <a:noFill/>
        </p:spPr>
        <p:txBody>
          <a:bodyPr wrap="square">
            <a:spAutoFit/>
          </a:bodyPr>
          <a:lstStyle/>
          <a:p>
            <a:pPr marL="59753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8A6ECA7-731B-3844-B8B8-D3CF971D7823}"/>
              </a:ext>
            </a:extLst>
          </p:cNvPr>
          <p:cNvGraphicFramePr>
            <a:graphicFrameLocks noGrp="1"/>
          </p:cNvGraphicFramePr>
          <p:nvPr>
            <p:extLst>
              <p:ext uri="{D42A27DB-BD31-4B8C-83A1-F6EECF244321}">
                <p14:modId xmlns:p14="http://schemas.microsoft.com/office/powerpoint/2010/main" val="1332128677"/>
              </p:ext>
            </p:extLst>
          </p:nvPr>
        </p:nvGraphicFramePr>
        <p:xfrm>
          <a:off x="315884" y="399011"/>
          <a:ext cx="11587941" cy="6251170"/>
        </p:xfrm>
        <a:graphic>
          <a:graphicData uri="http://schemas.openxmlformats.org/drawingml/2006/table">
            <a:tbl>
              <a:tblPr firstRow="1" firstCol="1" bandRow="1">
                <a:tableStyleId>{5C22544A-7EE6-4342-B048-85BDC9FD1C3A}</a:tableStyleId>
              </a:tblPr>
              <a:tblGrid>
                <a:gridCol w="599332">
                  <a:extLst>
                    <a:ext uri="{9D8B030D-6E8A-4147-A177-3AD203B41FA5}">
                      <a16:colId xmlns:a16="http://schemas.microsoft.com/office/drawing/2014/main" val="4031615949"/>
                    </a:ext>
                  </a:extLst>
                </a:gridCol>
                <a:gridCol w="2381912">
                  <a:extLst>
                    <a:ext uri="{9D8B030D-6E8A-4147-A177-3AD203B41FA5}">
                      <a16:colId xmlns:a16="http://schemas.microsoft.com/office/drawing/2014/main" val="98168805"/>
                    </a:ext>
                  </a:extLst>
                </a:gridCol>
                <a:gridCol w="1659563">
                  <a:extLst>
                    <a:ext uri="{9D8B030D-6E8A-4147-A177-3AD203B41FA5}">
                      <a16:colId xmlns:a16="http://schemas.microsoft.com/office/drawing/2014/main" val="1311922269"/>
                    </a:ext>
                  </a:extLst>
                </a:gridCol>
                <a:gridCol w="1626556">
                  <a:extLst>
                    <a:ext uri="{9D8B030D-6E8A-4147-A177-3AD203B41FA5}">
                      <a16:colId xmlns:a16="http://schemas.microsoft.com/office/drawing/2014/main" val="1171569932"/>
                    </a:ext>
                  </a:extLst>
                </a:gridCol>
                <a:gridCol w="1970348">
                  <a:extLst>
                    <a:ext uri="{9D8B030D-6E8A-4147-A177-3AD203B41FA5}">
                      <a16:colId xmlns:a16="http://schemas.microsoft.com/office/drawing/2014/main" val="3965157760"/>
                    </a:ext>
                  </a:extLst>
                </a:gridCol>
                <a:gridCol w="1675115">
                  <a:extLst>
                    <a:ext uri="{9D8B030D-6E8A-4147-A177-3AD203B41FA5}">
                      <a16:colId xmlns:a16="http://schemas.microsoft.com/office/drawing/2014/main" val="1368059580"/>
                    </a:ext>
                  </a:extLst>
                </a:gridCol>
                <a:gridCol w="1675115">
                  <a:extLst>
                    <a:ext uri="{9D8B030D-6E8A-4147-A177-3AD203B41FA5}">
                      <a16:colId xmlns:a16="http://schemas.microsoft.com/office/drawing/2014/main" val="154531133"/>
                    </a:ext>
                  </a:extLst>
                </a:gridCol>
              </a:tblGrid>
              <a:tr h="846063">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760788786"/>
                  </a:ext>
                </a:extLst>
              </a:tr>
              <a:tr h="2582325">
                <a:tc>
                  <a:txBody>
                    <a:bodyPr/>
                    <a:lstStyle/>
                    <a:p>
                      <a:pPr algn="ctr"/>
                      <a:r>
                        <a:rPr dirty="0">
                          <a:latin typeface="Times New Roman" pitchFamily="18" charset="0"/>
                          <a:cs typeface="Times New Roman" pitchFamily="18" charset="0"/>
                        </a:rPr>
                        <a:t>3</a:t>
                      </a:r>
                    </a:p>
                  </a:txBody>
                  <a:tcPr/>
                </a:tc>
                <a:tc>
                  <a:txBody>
                    <a:bodyPr/>
                    <a:lstStyle/>
                    <a:p>
                      <a:pPr algn="l"/>
                      <a:r>
                        <a:rPr dirty="0">
                          <a:latin typeface="Times New Roman" pitchFamily="18" charset="0"/>
                          <a:cs typeface="Times New Roman" pitchFamily="18" charset="0"/>
                        </a:rPr>
                        <a:t>Deep learning-based waste detection in natural and urban environments</a:t>
                      </a:r>
                    </a:p>
                  </a:txBody>
                  <a:tcPr/>
                </a:tc>
                <a:tc>
                  <a:txBody>
                    <a:bodyPr/>
                    <a:lstStyle/>
                    <a:p>
                      <a:pPr algn="l"/>
                      <a:r>
                        <a:rPr dirty="0" err="1">
                          <a:latin typeface="Times New Roman" pitchFamily="18" charset="0"/>
                          <a:cs typeface="Times New Roman" pitchFamily="18" charset="0"/>
                        </a:rPr>
                        <a:t>Majchrowska</a:t>
                      </a:r>
                      <a:endParaRPr dirty="0">
                        <a:latin typeface="Times New Roman" pitchFamily="18" charset="0"/>
                        <a:cs typeface="Times New Roman" pitchFamily="18" charset="0"/>
                      </a:endParaRPr>
                    </a:p>
                  </a:txBody>
                  <a:tcPr/>
                </a:tc>
                <a:tc>
                  <a:txBody>
                    <a:bodyPr/>
                    <a:lstStyle/>
                    <a:p>
                      <a:pPr algn="ctr"/>
                      <a:r>
                        <a:rPr dirty="0">
                          <a:latin typeface="Times New Roman" pitchFamily="18" charset="0"/>
                          <a:cs typeface="Times New Roman" pitchFamily="18" charset="0"/>
                        </a:rPr>
                        <a:t>2022</a:t>
                      </a:r>
                    </a:p>
                  </a:txBody>
                  <a:tcPr/>
                </a:tc>
                <a:tc>
                  <a:txBody>
                    <a:bodyPr/>
                    <a:lstStyle/>
                    <a:p>
                      <a:pPr algn="l"/>
                      <a:r>
                        <a:rPr dirty="0">
                          <a:latin typeface="Times New Roman" pitchFamily="18" charset="0"/>
                          <a:cs typeface="Times New Roman" pitchFamily="18" charset="0"/>
                        </a:rPr>
                        <a:t>Deep Learning</a:t>
                      </a:r>
                    </a:p>
                  </a:txBody>
                  <a:tcPr/>
                </a:tc>
                <a:tc>
                  <a:txBody>
                    <a:bodyPr/>
                    <a:lstStyle/>
                    <a:p>
                      <a:pPr algn="l"/>
                      <a:r>
                        <a:rPr>
                          <a:latin typeface="Times New Roman" pitchFamily="18" charset="0"/>
                          <a:cs typeface="Times New Roman" pitchFamily="18" charset="0"/>
                        </a:rPr>
                        <a:t>High accuracy in waste detection across different environments</a:t>
                      </a:r>
                    </a:p>
                  </a:txBody>
                  <a:tcPr/>
                </a:tc>
                <a:tc>
                  <a:txBody>
                    <a:bodyPr/>
                    <a:lstStyle/>
                    <a:p>
                      <a:pPr algn="l"/>
                      <a:r>
                        <a:rPr>
                          <a:latin typeface="Times New Roman" pitchFamily="18" charset="0"/>
                          <a:cs typeface="Times New Roman" pitchFamily="18" charset="0"/>
                        </a:rPr>
                        <a:t>Requires large datasets for effective training</a:t>
                      </a:r>
                    </a:p>
                  </a:txBody>
                  <a:tcPr/>
                </a:tc>
                <a:extLst>
                  <a:ext uri="{0D108BD9-81ED-4DB2-BD59-A6C34878D82A}">
                    <a16:rowId xmlns:a16="http://schemas.microsoft.com/office/drawing/2014/main" val="1025127467"/>
                  </a:ext>
                </a:extLst>
              </a:tr>
              <a:tr h="2822782">
                <a:tc>
                  <a:txBody>
                    <a:bodyPr/>
                    <a:lstStyle/>
                    <a:p>
                      <a:pPr algn="ctr"/>
                      <a:r>
                        <a:rPr>
                          <a:latin typeface="Times New Roman" pitchFamily="18" charset="0"/>
                          <a:cs typeface="Times New Roman" pitchFamily="18" charset="0"/>
                        </a:rPr>
                        <a:t>4</a:t>
                      </a:r>
                    </a:p>
                  </a:txBody>
                  <a:tcPr/>
                </a:tc>
                <a:tc>
                  <a:txBody>
                    <a:bodyPr/>
                    <a:lstStyle/>
                    <a:p>
                      <a:pPr algn="l"/>
                      <a:r>
                        <a:rPr>
                          <a:latin typeface="Times New Roman" pitchFamily="18" charset="0"/>
                          <a:cs typeface="Times New Roman" pitchFamily="18" charset="0"/>
                        </a:rPr>
                        <a:t>Solid waste image classification using deep convolutional neural network</a:t>
                      </a:r>
                    </a:p>
                  </a:txBody>
                  <a:tcPr/>
                </a:tc>
                <a:tc>
                  <a:txBody>
                    <a:bodyPr/>
                    <a:lstStyle/>
                    <a:p>
                      <a:pPr algn="l"/>
                      <a:r>
                        <a:rPr>
                          <a:latin typeface="Times New Roman" pitchFamily="18" charset="0"/>
                          <a:cs typeface="Times New Roman" pitchFamily="18" charset="0"/>
                        </a:rPr>
                        <a:t>Nnamoko</a:t>
                      </a:r>
                    </a:p>
                  </a:txBody>
                  <a:tcPr/>
                </a:tc>
                <a:tc>
                  <a:txBody>
                    <a:bodyPr/>
                    <a:lstStyle/>
                    <a:p>
                      <a:pPr algn="ctr"/>
                      <a:r>
                        <a:rPr dirty="0">
                          <a:latin typeface="Times New Roman" pitchFamily="18" charset="0"/>
                          <a:cs typeface="Times New Roman" pitchFamily="18" charset="0"/>
                        </a:rPr>
                        <a:t>2022</a:t>
                      </a:r>
                    </a:p>
                  </a:txBody>
                  <a:tcPr/>
                </a:tc>
                <a:tc>
                  <a:txBody>
                    <a:bodyPr/>
                    <a:lstStyle/>
                    <a:p>
                      <a:pPr algn="l"/>
                      <a:r>
                        <a:rPr dirty="0">
                          <a:latin typeface="Times New Roman" pitchFamily="18" charset="0"/>
                          <a:cs typeface="Times New Roman" pitchFamily="18" charset="0"/>
                        </a:rPr>
                        <a:t>Deep Convolutional Neural Network (CNN)</a:t>
                      </a:r>
                    </a:p>
                  </a:txBody>
                  <a:tcPr/>
                </a:tc>
                <a:tc>
                  <a:txBody>
                    <a:bodyPr/>
                    <a:lstStyle/>
                    <a:p>
                      <a:pPr algn="l"/>
                      <a:r>
                        <a:rPr dirty="0">
                          <a:latin typeface="Times New Roman" pitchFamily="18" charset="0"/>
                          <a:cs typeface="Times New Roman" pitchFamily="18" charset="0"/>
                        </a:rPr>
                        <a:t>Improved image classification accuracy for solid waste</a:t>
                      </a:r>
                    </a:p>
                  </a:txBody>
                  <a:tcPr/>
                </a:tc>
                <a:tc>
                  <a:txBody>
                    <a:bodyPr/>
                    <a:lstStyle/>
                    <a:p>
                      <a:pPr algn="l"/>
                      <a:r>
                        <a:rPr dirty="0">
                          <a:latin typeface="Times New Roman" pitchFamily="18" charset="0"/>
                          <a:cs typeface="Times New Roman" pitchFamily="18" charset="0"/>
                        </a:rPr>
                        <a:t>Model complexity can lead to slower processing speeds</a:t>
                      </a:r>
                    </a:p>
                  </a:txBody>
                  <a:tcPr/>
                </a:tc>
                <a:extLst>
                  <a:ext uri="{0D108BD9-81ED-4DB2-BD59-A6C34878D82A}">
                    <a16:rowId xmlns:a16="http://schemas.microsoft.com/office/drawing/2014/main" val="4164608411"/>
                  </a:ext>
                </a:extLst>
              </a:tr>
            </a:tbl>
          </a:graphicData>
        </a:graphic>
      </p:graphicFrame>
    </p:spTree>
    <p:extLst>
      <p:ext uri="{BB962C8B-B14F-4D97-AF65-F5344CB8AC3E}">
        <p14:creationId xmlns:p14="http://schemas.microsoft.com/office/powerpoint/2010/main" val="114692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1B1125-6818-C163-229A-B204AFB10312}"/>
              </a:ext>
            </a:extLst>
          </p:cNvPr>
          <p:cNvGraphicFramePr>
            <a:graphicFrameLocks noGrp="1"/>
          </p:cNvGraphicFramePr>
          <p:nvPr>
            <p:extLst>
              <p:ext uri="{D42A27DB-BD31-4B8C-83A1-F6EECF244321}">
                <p14:modId xmlns:p14="http://schemas.microsoft.com/office/powerpoint/2010/main" val="885581063"/>
              </p:ext>
            </p:extLst>
          </p:nvPr>
        </p:nvGraphicFramePr>
        <p:xfrm>
          <a:off x="340467" y="554477"/>
          <a:ext cx="11527275" cy="4241259"/>
        </p:xfrm>
        <a:graphic>
          <a:graphicData uri="http://schemas.openxmlformats.org/drawingml/2006/table">
            <a:tbl>
              <a:tblPr firstRow="1" firstCol="1" bandRow="1">
                <a:tableStyleId>{5C22544A-7EE6-4342-B048-85BDC9FD1C3A}</a:tableStyleId>
              </a:tblPr>
              <a:tblGrid>
                <a:gridCol w="723406">
                  <a:extLst>
                    <a:ext uri="{9D8B030D-6E8A-4147-A177-3AD203B41FA5}">
                      <a16:colId xmlns:a16="http://schemas.microsoft.com/office/drawing/2014/main" val="124589228"/>
                    </a:ext>
                  </a:extLst>
                </a:gridCol>
                <a:gridCol w="2341865">
                  <a:extLst>
                    <a:ext uri="{9D8B030D-6E8A-4147-A177-3AD203B41FA5}">
                      <a16:colId xmlns:a16="http://schemas.microsoft.com/office/drawing/2014/main" val="1652267319"/>
                    </a:ext>
                  </a:extLst>
                </a:gridCol>
                <a:gridCol w="1631664">
                  <a:extLst>
                    <a:ext uri="{9D8B030D-6E8A-4147-A177-3AD203B41FA5}">
                      <a16:colId xmlns:a16="http://schemas.microsoft.com/office/drawing/2014/main" val="414317190"/>
                    </a:ext>
                  </a:extLst>
                </a:gridCol>
                <a:gridCol w="1597617">
                  <a:extLst>
                    <a:ext uri="{9D8B030D-6E8A-4147-A177-3AD203B41FA5}">
                      <a16:colId xmlns:a16="http://schemas.microsoft.com/office/drawing/2014/main" val="3971709000"/>
                    </a:ext>
                  </a:extLst>
                </a:gridCol>
                <a:gridCol w="1938817">
                  <a:extLst>
                    <a:ext uri="{9D8B030D-6E8A-4147-A177-3AD203B41FA5}">
                      <a16:colId xmlns:a16="http://schemas.microsoft.com/office/drawing/2014/main" val="4043255881"/>
                    </a:ext>
                  </a:extLst>
                </a:gridCol>
                <a:gridCol w="1646953">
                  <a:extLst>
                    <a:ext uri="{9D8B030D-6E8A-4147-A177-3AD203B41FA5}">
                      <a16:colId xmlns:a16="http://schemas.microsoft.com/office/drawing/2014/main" val="322027110"/>
                    </a:ext>
                  </a:extLst>
                </a:gridCol>
                <a:gridCol w="1646953">
                  <a:extLst>
                    <a:ext uri="{9D8B030D-6E8A-4147-A177-3AD203B41FA5}">
                      <a16:colId xmlns:a16="http://schemas.microsoft.com/office/drawing/2014/main" val="2981084415"/>
                    </a:ext>
                  </a:extLst>
                </a:gridCol>
              </a:tblGrid>
              <a:tr h="724843">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693026778"/>
                  </a:ext>
                </a:extLst>
              </a:tr>
              <a:tr h="3516416">
                <a:tc>
                  <a:txBody>
                    <a:bodyPr/>
                    <a:lstStyle/>
                    <a:p>
                      <a:pPr algn="ctr"/>
                      <a:r>
                        <a:rPr dirty="0">
                          <a:latin typeface="Times New Roman" pitchFamily="18" charset="0"/>
                          <a:cs typeface="Times New Roman" pitchFamily="18" charset="0"/>
                        </a:rPr>
                        <a:t>5</a:t>
                      </a:r>
                    </a:p>
                  </a:txBody>
                  <a:tcPr/>
                </a:tc>
                <a:tc>
                  <a:txBody>
                    <a:bodyPr/>
                    <a:lstStyle/>
                    <a:p>
                      <a:pPr algn="l"/>
                      <a:r>
                        <a:rPr dirty="0">
                          <a:latin typeface="Times New Roman" pitchFamily="18" charset="0"/>
                          <a:cs typeface="Times New Roman" pitchFamily="18" charset="0"/>
                        </a:rPr>
                        <a:t>Deep convolutional neural networks object detector for real-time waste identification</a:t>
                      </a:r>
                    </a:p>
                  </a:txBody>
                  <a:tcPr/>
                </a:tc>
                <a:tc>
                  <a:txBody>
                    <a:bodyPr/>
                    <a:lstStyle/>
                    <a:p>
                      <a:pPr algn="l"/>
                      <a:r>
                        <a:rPr dirty="0" err="1">
                          <a:latin typeface="Times New Roman" pitchFamily="18" charset="0"/>
                          <a:cs typeface="Times New Roman" pitchFamily="18" charset="0"/>
                        </a:rPr>
                        <a:t>Melinte</a:t>
                      </a:r>
                      <a:endParaRPr dirty="0">
                        <a:latin typeface="Times New Roman" pitchFamily="18" charset="0"/>
                        <a:cs typeface="Times New Roman" pitchFamily="18" charset="0"/>
                      </a:endParaRPr>
                    </a:p>
                  </a:txBody>
                  <a:tcPr/>
                </a:tc>
                <a:tc>
                  <a:txBody>
                    <a:bodyPr/>
                    <a:lstStyle/>
                    <a:p>
                      <a:pPr algn="ctr"/>
                      <a:r>
                        <a:rPr dirty="0">
                          <a:latin typeface="Times New Roman" pitchFamily="18" charset="0"/>
                          <a:cs typeface="Times New Roman" pitchFamily="18" charset="0"/>
                        </a:rPr>
                        <a:t>202</a:t>
                      </a:r>
                      <a:r>
                        <a:rPr lang="en-IN" dirty="0">
                          <a:latin typeface="Times New Roman" pitchFamily="18" charset="0"/>
                          <a:cs typeface="Times New Roman" pitchFamily="18" charset="0"/>
                        </a:rPr>
                        <a:t>3</a:t>
                      </a:r>
                      <a:endParaRPr dirty="0">
                        <a:latin typeface="Times New Roman" pitchFamily="18" charset="0"/>
                        <a:cs typeface="Times New Roman" pitchFamily="18" charset="0"/>
                      </a:endParaRPr>
                    </a:p>
                  </a:txBody>
                  <a:tcPr/>
                </a:tc>
                <a:tc>
                  <a:txBody>
                    <a:bodyPr/>
                    <a:lstStyle/>
                    <a:p>
                      <a:pPr algn="l"/>
                      <a:r>
                        <a:rPr dirty="0">
                          <a:latin typeface="Times New Roman" pitchFamily="18" charset="0"/>
                          <a:cs typeface="Times New Roman" pitchFamily="18" charset="0"/>
                        </a:rPr>
                        <a:t>Deep Convolutional Neural Network (CNN)</a:t>
                      </a:r>
                    </a:p>
                  </a:txBody>
                  <a:tcPr/>
                </a:tc>
                <a:tc>
                  <a:txBody>
                    <a:bodyPr/>
                    <a:lstStyle/>
                    <a:p>
                      <a:pPr algn="l"/>
                      <a:r>
                        <a:rPr dirty="0">
                          <a:latin typeface="Times New Roman" pitchFamily="18" charset="0"/>
                          <a:cs typeface="Times New Roman" pitchFamily="18" charset="0"/>
                        </a:rPr>
                        <a:t>Real-time waste identification capability</a:t>
                      </a:r>
                    </a:p>
                  </a:txBody>
                  <a:tcPr/>
                </a:tc>
                <a:tc>
                  <a:txBody>
                    <a:bodyPr/>
                    <a:lstStyle/>
                    <a:p>
                      <a:pPr algn="l"/>
                      <a:r>
                        <a:rPr dirty="0">
                          <a:latin typeface="Times New Roman" pitchFamily="18" charset="0"/>
                          <a:cs typeface="Times New Roman" pitchFamily="18" charset="0"/>
                        </a:rPr>
                        <a:t>Requires significant computational resources for real-time performance</a:t>
                      </a:r>
                    </a:p>
                  </a:txBody>
                  <a:tcPr/>
                </a:tc>
                <a:extLst>
                  <a:ext uri="{0D108BD9-81ED-4DB2-BD59-A6C34878D82A}">
                    <a16:rowId xmlns:a16="http://schemas.microsoft.com/office/drawing/2014/main" val="233426799"/>
                  </a:ext>
                </a:extLst>
              </a:tr>
            </a:tbl>
          </a:graphicData>
        </a:graphic>
      </p:graphicFrame>
    </p:spTree>
    <p:extLst>
      <p:ext uri="{BB962C8B-B14F-4D97-AF65-F5344CB8AC3E}">
        <p14:creationId xmlns:p14="http://schemas.microsoft.com/office/powerpoint/2010/main" val="367686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8C7BB-C8EE-5F63-ABE8-BFB54F02EE40}"/>
              </a:ext>
            </a:extLst>
          </p:cNvPr>
          <p:cNvSpPr txBox="1"/>
          <p:nvPr/>
        </p:nvSpPr>
        <p:spPr>
          <a:xfrm>
            <a:off x="66501" y="182880"/>
            <a:ext cx="7005508" cy="58477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 ARCHITECTURE</a:t>
            </a:r>
          </a:p>
        </p:txBody>
      </p:sp>
      <p:pic>
        <p:nvPicPr>
          <p:cNvPr id="5" name="Content Placeholder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52855" y="1260098"/>
            <a:ext cx="10394303" cy="5328961"/>
          </a:xfrm>
          <a:prstGeom prst="rect">
            <a:avLst/>
          </a:prstGeom>
        </p:spPr>
      </p:pic>
    </p:spTree>
    <p:extLst>
      <p:ext uri="{BB962C8B-B14F-4D97-AF65-F5344CB8AC3E}">
        <p14:creationId xmlns:p14="http://schemas.microsoft.com/office/powerpoint/2010/main" val="225495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D675E-BAB5-1B83-42C9-3BC36FB5A4DB}"/>
              </a:ext>
            </a:extLst>
          </p:cNvPr>
          <p:cNvSpPr txBox="1"/>
          <p:nvPr/>
        </p:nvSpPr>
        <p:spPr>
          <a:xfrm>
            <a:off x="372823" y="165582"/>
            <a:ext cx="9773126" cy="58477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 AND SOFTWARE SPECIFICATIONS</a:t>
            </a:r>
          </a:p>
        </p:txBody>
      </p:sp>
      <p:sp>
        <p:nvSpPr>
          <p:cNvPr id="3" name="TextBox 2">
            <a:extLst>
              <a:ext uri="{FF2B5EF4-FFF2-40B4-BE49-F238E27FC236}">
                <a16:creationId xmlns:a16="http://schemas.microsoft.com/office/drawing/2014/main" id="{57E03258-EC89-4A22-B724-F7BD75C4B215}"/>
              </a:ext>
            </a:extLst>
          </p:cNvPr>
          <p:cNvSpPr txBox="1"/>
          <p:nvPr/>
        </p:nvSpPr>
        <p:spPr>
          <a:xfrm>
            <a:off x="1033670" y="1033670"/>
            <a:ext cx="10843591" cy="5909310"/>
          </a:xfrm>
          <a:prstGeom prst="rect">
            <a:avLst/>
          </a:prstGeom>
          <a:noFill/>
        </p:spPr>
        <p:txBody>
          <a:bodyPr wrap="square" rtlCol="0">
            <a:spAutoFit/>
          </a:bodyPr>
          <a:lstStyle/>
          <a:p>
            <a:pPr algn="just">
              <a:lnSpc>
                <a:spcPct val="150000"/>
              </a:lnSpc>
            </a:pPr>
            <a:r>
              <a:rPr lang="en-US" altLang="en-US" sz="3200" b="1" dirty="0">
                <a:latin typeface="Times New Roman" pitchFamily="18" charset="0"/>
                <a:cs typeface="Times New Roman" pitchFamily="18" charset="0"/>
              </a:rPr>
              <a:t>SYSTEM REQUIREMENTS</a:t>
            </a:r>
          </a:p>
          <a:p>
            <a:pPr algn="just">
              <a:lnSpc>
                <a:spcPct val="150000"/>
              </a:lnSpc>
            </a:pPr>
            <a:r>
              <a:rPr lang="en-US" altLang="en-US" sz="3200" dirty="0">
                <a:latin typeface="Times New Roman" pitchFamily="18" charset="0"/>
                <a:cs typeface="Times New Roman" pitchFamily="18" charset="0"/>
              </a:rPr>
              <a:t>Processor        		: Intel processor</a:t>
            </a:r>
          </a:p>
          <a:p>
            <a:pPr algn="just">
              <a:lnSpc>
                <a:spcPct val="150000"/>
              </a:lnSpc>
            </a:pPr>
            <a:r>
              <a:rPr lang="en-US" altLang="en-US" sz="3200" dirty="0">
                <a:latin typeface="Times New Roman" pitchFamily="18" charset="0"/>
                <a:cs typeface="Times New Roman" pitchFamily="18" charset="0"/>
              </a:rPr>
              <a:t>RAM  	           	: 1GB</a:t>
            </a:r>
          </a:p>
          <a:p>
            <a:pPr algn="just">
              <a:lnSpc>
                <a:spcPct val="150000"/>
              </a:lnSpc>
            </a:pPr>
            <a:r>
              <a:rPr lang="en-US" altLang="en-US" sz="3200" dirty="0">
                <a:latin typeface="Times New Roman" pitchFamily="18" charset="0"/>
                <a:cs typeface="Times New Roman" pitchFamily="18" charset="0"/>
              </a:rPr>
              <a:t>Hard disk        		: 160 GB</a:t>
            </a:r>
          </a:p>
          <a:p>
            <a:pPr algn="just">
              <a:lnSpc>
                <a:spcPct val="150000"/>
              </a:lnSpc>
            </a:pPr>
            <a:r>
              <a:rPr lang="en-US" altLang="en-US" sz="3200" dirty="0">
                <a:latin typeface="Times New Roman" pitchFamily="18" charset="0"/>
                <a:cs typeface="Times New Roman" pitchFamily="18" charset="0"/>
              </a:rPr>
              <a:t>Compact Disk 		: 650 Mb</a:t>
            </a:r>
          </a:p>
          <a:p>
            <a:pPr algn="just">
              <a:lnSpc>
                <a:spcPct val="150000"/>
              </a:lnSpc>
            </a:pPr>
            <a:r>
              <a:rPr lang="en-US" altLang="en-US" sz="3200" dirty="0">
                <a:latin typeface="Times New Roman" pitchFamily="18" charset="0"/>
                <a:cs typeface="Times New Roman" pitchFamily="18" charset="0"/>
              </a:rPr>
              <a:t>Keyboard        		: Standard keyboard</a:t>
            </a:r>
          </a:p>
          <a:p>
            <a:pPr algn="just">
              <a:lnSpc>
                <a:spcPct val="150000"/>
              </a:lnSpc>
            </a:pPr>
            <a:r>
              <a:rPr lang="en-US" altLang="en-US" sz="3200" dirty="0">
                <a:latin typeface="Times New Roman" pitchFamily="18" charset="0"/>
                <a:cs typeface="Times New Roman" pitchFamily="18" charset="0"/>
              </a:rPr>
              <a:t>Monitor           	          :  15 inch color monitor</a:t>
            </a:r>
          </a:p>
          <a:p>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587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3300</TotalTime>
  <Words>1373</Words>
  <Application>Microsoft Office PowerPoint</Application>
  <PresentationFormat>Widescreen</PresentationFormat>
  <Paragraphs>167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COMPONENTS</vt:lpstr>
      <vt:lpstr>PowerPoint Presentation</vt:lpstr>
      <vt:lpstr>KEY COMPONENTS</vt:lpstr>
      <vt:lpstr>PowerPoint Presentation</vt:lpstr>
      <vt:lpstr>KEY COMPONENTS</vt:lpstr>
      <vt:lpstr>PowerPoint Presentation</vt:lpstr>
      <vt:lpstr>KEY COMPONENTS</vt:lpstr>
      <vt:lpstr>PowerPoint Presentation</vt:lpstr>
      <vt:lpstr>KEY COMPONENTS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ArumaDurai</dc:creator>
  <cp:lastModifiedBy>DELL</cp:lastModifiedBy>
  <cp:revision>83</cp:revision>
  <dcterms:created xsi:type="dcterms:W3CDTF">2023-03-11T06:43:01Z</dcterms:created>
  <dcterms:modified xsi:type="dcterms:W3CDTF">2024-11-20T05:20:03Z</dcterms:modified>
</cp:coreProperties>
</file>