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2"/>
    <p:sldId id="257"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 id="270" r:id="rId5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elleza" charset="1" panose="02000503050000020003"/>
      <p:regular r:id="rId10"/>
    </p:embeddedFont>
    <p:embeddedFont>
      <p:font typeface="Days" charset="1" panose="02000505050000020004"/>
      <p:regular r:id="rId11"/>
    </p:embeddedFont>
    <p:embeddedFont>
      <p:font typeface="Agrandir Narrow" charset="1" panose="00000506000000000000"/>
      <p:regular r:id="rId12"/>
    </p:embeddedFont>
    <p:embeddedFont>
      <p:font typeface="Agrandir Narrow Bold" charset="1" panose="00000806000000000000"/>
      <p:regular r:id="rId13"/>
    </p:embeddedFont>
    <p:embeddedFont>
      <p:font typeface="Agrandir Narrow Italics" charset="1" panose="00000506000000000000"/>
      <p:regular r:id="rId14"/>
    </p:embeddedFont>
    <p:embeddedFont>
      <p:font typeface="Agrandir Narrow Bold Italics" charset="1" panose="00000806000000000000"/>
      <p:regular r:id="rId15"/>
    </p:embeddedFont>
    <p:embeddedFont>
      <p:font typeface="Agrandir Narrow Thin" charset="1" panose="00000206000000000000"/>
      <p:regular r:id="rId16"/>
    </p:embeddedFont>
    <p:embeddedFont>
      <p:font typeface="Agrandir Narrow Thin Italics" charset="1" panose="00000206000000000000"/>
      <p:regular r:id="rId17"/>
    </p:embeddedFont>
    <p:embeddedFont>
      <p:font typeface="Agrandir Narrow Medium" charset="1" panose="00000606000000000000"/>
      <p:regular r:id="rId18"/>
    </p:embeddedFont>
    <p:embeddedFont>
      <p:font typeface="Agrandir Narrow Medium Italics" charset="1" panose="00000606000000000000"/>
      <p:regular r:id="rId19"/>
    </p:embeddedFont>
    <p:embeddedFont>
      <p:font typeface="Agrandir Narrow Ultra-Bold" charset="1" panose="00000906000000000000"/>
      <p:regular r:id="rId20"/>
    </p:embeddedFont>
    <p:embeddedFont>
      <p:font typeface="Agrandir Narrow Ultra-Bold Italics" charset="1" panose="00000906000000000000"/>
      <p:regular r:id="rId21"/>
    </p:embeddedFont>
    <p:embeddedFont>
      <p:font typeface="Agrandir Narrow Heavy" charset="1" panose="00000A06000000000000"/>
      <p:regular r:id="rId22"/>
    </p:embeddedFont>
    <p:embeddedFont>
      <p:font typeface="Agrandir Narrow Heavy Italics" charset="1" panose="00000A06000000000000"/>
      <p:regular r:id="rId23"/>
    </p:embeddedFont>
    <p:embeddedFont>
      <p:font typeface="Canva Sans" charset="1" panose="020B0503030501040103"/>
      <p:regular r:id="rId24"/>
    </p:embeddedFont>
    <p:embeddedFont>
      <p:font typeface="Canva Sans Bold" charset="1" panose="020B0803030501040103"/>
      <p:regular r:id="rId25"/>
    </p:embeddedFont>
    <p:embeddedFont>
      <p:font typeface="Canva Sans Italics" charset="1" panose="020B0503030501040103"/>
      <p:regular r:id="rId26"/>
    </p:embeddedFont>
    <p:embeddedFont>
      <p:font typeface="Canva Sans Bold Italics" charset="1" panose="020B0803030501040103"/>
      <p:regular r:id="rId27"/>
    </p:embeddedFont>
    <p:embeddedFont>
      <p:font typeface="Canva Sans Medium" charset="1" panose="020B0603030501040103"/>
      <p:regular r:id="rId28"/>
    </p:embeddedFont>
    <p:embeddedFont>
      <p:font typeface="Canva Sans Medium Italics" charset="1" panose="020B0603030501040103"/>
      <p:regular r:id="rId29"/>
    </p:embeddedFont>
    <p:embeddedFont>
      <p:font typeface="Open Sauce" charset="1" panose="00000500000000000000"/>
      <p:regular r:id="rId30"/>
    </p:embeddedFont>
    <p:embeddedFont>
      <p:font typeface="Open Sauce Bold" charset="1" panose="00000800000000000000"/>
      <p:regular r:id="rId31"/>
    </p:embeddedFont>
    <p:embeddedFont>
      <p:font typeface="Open Sauce Italics" charset="1" panose="00000500000000000000"/>
      <p:regular r:id="rId32"/>
    </p:embeddedFont>
    <p:embeddedFont>
      <p:font typeface="Open Sauce Bold Italics" charset="1" panose="00000800000000000000"/>
      <p:regular r:id="rId33"/>
    </p:embeddedFont>
    <p:embeddedFont>
      <p:font typeface="Open Sauce Light" charset="1" panose="00000400000000000000"/>
      <p:regular r:id="rId34"/>
    </p:embeddedFont>
    <p:embeddedFont>
      <p:font typeface="Open Sauce Light Italics" charset="1" panose="00000400000000000000"/>
      <p:regular r:id="rId35"/>
    </p:embeddedFont>
    <p:embeddedFont>
      <p:font typeface="Open Sauce Medium" charset="1" panose="00000600000000000000"/>
      <p:regular r:id="rId36"/>
    </p:embeddedFont>
    <p:embeddedFont>
      <p:font typeface="Open Sauce Medium Italics" charset="1" panose="00000600000000000000"/>
      <p:regular r:id="rId37"/>
    </p:embeddedFont>
    <p:embeddedFont>
      <p:font typeface="Open Sauce Semi-Bold" charset="1" panose="00000700000000000000"/>
      <p:regular r:id="rId38"/>
    </p:embeddedFont>
    <p:embeddedFont>
      <p:font typeface="Open Sauce Semi-Bold Italics" charset="1" panose="00000700000000000000"/>
      <p:regular r:id="rId39"/>
    </p:embeddedFont>
    <p:embeddedFont>
      <p:font typeface="Open Sauce Heavy" charset="1" panose="00000A00000000000000"/>
      <p:regular r:id="rId40"/>
    </p:embeddedFont>
    <p:embeddedFont>
      <p:font typeface="Open Sauce Heavy Italics" charset="1" panose="00000A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slides/slide1.xml" Type="http://schemas.openxmlformats.org/officeDocument/2006/relationships/slide"/><Relationship Id="rId43" Target="slides/slide2.xml" Type="http://schemas.openxmlformats.org/officeDocument/2006/relationships/slide"/><Relationship Id="rId44" Target="slides/slide3.xml" Type="http://schemas.openxmlformats.org/officeDocument/2006/relationships/slide"/><Relationship Id="rId45" Target="slides/slide4.xml" Type="http://schemas.openxmlformats.org/officeDocument/2006/relationships/slide"/><Relationship Id="rId46" Target="slides/slide5.xml" Type="http://schemas.openxmlformats.org/officeDocument/2006/relationships/slide"/><Relationship Id="rId47" Target="slides/slide6.xml" Type="http://schemas.openxmlformats.org/officeDocument/2006/relationships/slide"/><Relationship Id="rId48" Target="slides/slide7.xml" Type="http://schemas.openxmlformats.org/officeDocument/2006/relationships/slide"/><Relationship Id="rId49" Target="slides/slide8.xml" Type="http://schemas.openxmlformats.org/officeDocument/2006/relationships/slide"/><Relationship Id="rId5" Target="tableStyles.xml" Type="http://schemas.openxmlformats.org/officeDocument/2006/relationships/tableStyles"/><Relationship Id="rId50" Target="slides/slide9.xml" Type="http://schemas.openxmlformats.org/officeDocument/2006/relationships/slide"/><Relationship Id="rId51" Target="slides/slide10.xml" Type="http://schemas.openxmlformats.org/officeDocument/2006/relationships/slide"/><Relationship Id="rId52" Target="slides/slide11.xml" Type="http://schemas.openxmlformats.org/officeDocument/2006/relationships/slide"/><Relationship Id="rId53" Target="slides/slide12.xml" Type="http://schemas.openxmlformats.org/officeDocument/2006/relationships/slide"/><Relationship Id="rId54" Target="slides/slide13.xml" Type="http://schemas.openxmlformats.org/officeDocument/2006/relationships/slide"/><Relationship Id="rId55" Target="slides/slide14.xml" Type="http://schemas.openxmlformats.org/officeDocument/2006/relationships/slide"/><Relationship Id="rId56" Target="slides/slide15.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jpe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6" t="0" r="-36" b="0"/>
            </a:stretch>
          </a:blipFill>
        </p:spPr>
      </p:sp>
      <p:sp>
        <p:nvSpPr>
          <p:cNvPr name="AutoShape 3" id="3"/>
          <p:cNvSpPr/>
          <p:nvPr/>
        </p:nvSpPr>
        <p:spPr>
          <a:xfrm>
            <a:off x="1564160" y="6931968"/>
            <a:ext cx="14635883" cy="0"/>
          </a:xfrm>
          <a:prstGeom prst="line">
            <a:avLst/>
          </a:prstGeom>
          <a:ln cap="rnd" w="76200">
            <a:solidFill>
              <a:srgbClr val="F5F5F5"/>
            </a:solidFill>
            <a:prstDash val="solid"/>
            <a:headEnd type="none" len="sm" w="sm"/>
            <a:tailEnd type="none" len="sm" w="sm"/>
          </a:ln>
        </p:spPr>
      </p:sp>
      <p:sp>
        <p:nvSpPr>
          <p:cNvPr name="TextBox 4" id="4"/>
          <p:cNvSpPr txBox="true"/>
          <p:nvPr/>
        </p:nvSpPr>
        <p:spPr>
          <a:xfrm rot="0">
            <a:off x="1188573" y="3658888"/>
            <a:ext cx="15910854" cy="3273080"/>
          </a:xfrm>
          <a:prstGeom prst="rect">
            <a:avLst/>
          </a:prstGeom>
        </p:spPr>
        <p:txBody>
          <a:bodyPr anchor="t" rtlCol="false" tIns="0" lIns="0" bIns="0" rIns="0">
            <a:spAutoFit/>
          </a:bodyPr>
          <a:lstStyle/>
          <a:p>
            <a:pPr algn="just">
              <a:lnSpc>
                <a:spcPts val="15840"/>
              </a:lnSpc>
            </a:pPr>
            <a:r>
              <a:rPr lang="en-US" sz="14400" spc="532">
                <a:solidFill>
                  <a:srgbClr val="FFFFFF"/>
                </a:solidFill>
                <a:latin typeface="Days"/>
              </a:rPr>
              <a:t>Unveiling FIFA</a:t>
            </a:r>
          </a:p>
          <a:p>
            <a:pPr algn="just">
              <a:lnSpc>
                <a:spcPts val="9950"/>
              </a:lnSpc>
            </a:pPr>
          </a:p>
        </p:txBody>
      </p:sp>
      <p:sp>
        <p:nvSpPr>
          <p:cNvPr name="TextBox 5" id="5"/>
          <p:cNvSpPr txBox="true"/>
          <p:nvPr/>
        </p:nvSpPr>
        <p:spPr>
          <a:xfrm rot="0">
            <a:off x="1619281" y="6022013"/>
            <a:ext cx="17965679" cy="909955"/>
          </a:xfrm>
          <a:prstGeom prst="rect">
            <a:avLst/>
          </a:prstGeom>
        </p:spPr>
        <p:txBody>
          <a:bodyPr anchor="t" rtlCol="false" tIns="0" lIns="0" bIns="0" rIns="0">
            <a:spAutoFit/>
          </a:bodyPr>
          <a:lstStyle/>
          <a:p>
            <a:pPr algn="just">
              <a:lnSpc>
                <a:spcPts val="7039"/>
              </a:lnSpc>
            </a:pPr>
            <a:r>
              <a:rPr lang="en-US" sz="6399" spc="460">
                <a:solidFill>
                  <a:srgbClr val="FFFFFF"/>
                </a:solidFill>
                <a:latin typeface="Open Sauce Medium"/>
              </a:rPr>
              <a:t>A DEEP DIVE INTO PLAYER DATA</a:t>
            </a:r>
          </a:p>
        </p:txBody>
      </p:sp>
      <p:sp>
        <p:nvSpPr>
          <p:cNvPr name="TextBox 6" id="6"/>
          <p:cNvSpPr txBox="true"/>
          <p:nvPr/>
        </p:nvSpPr>
        <p:spPr>
          <a:xfrm rot="0">
            <a:off x="14247554" y="9600915"/>
            <a:ext cx="4040446" cy="479111"/>
          </a:xfrm>
          <a:prstGeom prst="rect">
            <a:avLst/>
          </a:prstGeom>
        </p:spPr>
        <p:txBody>
          <a:bodyPr anchor="t" rtlCol="false" tIns="0" lIns="0" bIns="0" rIns="0">
            <a:spAutoFit/>
          </a:bodyPr>
          <a:lstStyle/>
          <a:p>
            <a:pPr>
              <a:lnSpc>
                <a:spcPts val="3068"/>
              </a:lnSpc>
            </a:pPr>
            <a:r>
              <a:rPr lang="en-US" sz="2789" spc="209">
                <a:solidFill>
                  <a:srgbClr val="FFFFFF"/>
                </a:solidFill>
                <a:latin typeface="Agrandir Narrow Bold"/>
              </a:rPr>
              <a:t>DESIGN  DREAMERS</a:t>
            </a:r>
          </a:p>
        </p:txBody>
      </p:sp>
      <p:sp>
        <p:nvSpPr>
          <p:cNvPr name="TextBox 7" id="7"/>
          <p:cNvSpPr txBox="true"/>
          <p:nvPr/>
        </p:nvSpPr>
        <p:spPr>
          <a:xfrm rot="0">
            <a:off x="2720863" y="7177464"/>
            <a:ext cx="12846274" cy="586980"/>
          </a:xfrm>
          <a:prstGeom prst="rect">
            <a:avLst/>
          </a:prstGeom>
        </p:spPr>
        <p:txBody>
          <a:bodyPr anchor="t" rtlCol="false" tIns="0" lIns="0" bIns="0" rIns="0">
            <a:spAutoFit/>
          </a:bodyPr>
          <a:lstStyle/>
          <a:p>
            <a:pPr>
              <a:lnSpc>
                <a:spcPts val="3815"/>
              </a:lnSpc>
            </a:pPr>
            <a:r>
              <a:rPr lang="en-US" sz="3468" spc="294">
                <a:solidFill>
                  <a:srgbClr val="FFFFFF"/>
                </a:solidFill>
                <a:latin typeface="Agrandir Narrow Bold"/>
              </a:rPr>
              <a:t>Exploring Insights and Trends within the FIFA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574" r="0" b="-9574"/>
            </a:stretch>
          </a:blipFill>
        </p:spPr>
      </p:sp>
      <p:grpSp>
        <p:nvGrpSpPr>
          <p:cNvPr name="Group 3" id="3"/>
          <p:cNvGrpSpPr/>
          <p:nvPr/>
        </p:nvGrpSpPr>
        <p:grpSpPr>
          <a:xfrm rot="0">
            <a:off x="514524" y="1879862"/>
            <a:ext cx="5864373" cy="5016697"/>
            <a:chOff x="0" y="0"/>
            <a:chExt cx="1216298" cy="1040486"/>
          </a:xfrm>
        </p:grpSpPr>
        <p:sp>
          <p:nvSpPr>
            <p:cNvPr name="Freeform 4" id="4"/>
            <p:cNvSpPr/>
            <p:nvPr/>
          </p:nvSpPr>
          <p:spPr>
            <a:xfrm flipH="false" flipV="false" rot="0">
              <a:off x="0" y="0"/>
              <a:ext cx="1216298" cy="1040486"/>
            </a:xfrm>
            <a:custGeom>
              <a:avLst/>
              <a:gdLst/>
              <a:ahLst/>
              <a:cxnLst/>
              <a:rect r="r" b="b" t="t" l="l"/>
              <a:pathLst>
                <a:path h="1040486" w="1216298">
                  <a:moveTo>
                    <a:pt x="0" y="0"/>
                  </a:moveTo>
                  <a:lnTo>
                    <a:pt x="1216298" y="0"/>
                  </a:lnTo>
                  <a:lnTo>
                    <a:pt x="1216298" y="1040486"/>
                  </a:lnTo>
                  <a:lnTo>
                    <a:pt x="0" y="1040486"/>
                  </a:lnTo>
                  <a:close/>
                </a:path>
              </a:pathLst>
            </a:custGeom>
            <a:solidFill>
              <a:srgbClr val="F5F5F5"/>
            </a:solidFill>
            <a:ln cap="sq">
              <a:noFill/>
              <a:prstDash val="solid"/>
              <a:miter/>
            </a:ln>
          </p:spPr>
        </p:sp>
        <p:sp>
          <p:nvSpPr>
            <p:cNvPr name="TextBox 5" id="5"/>
            <p:cNvSpPr txBox="true"/>
            <p:nvPr/>
          </p:nvSpPr>
          <p:spPr>
            <a:xfrm>
              <a:off x="0" y="-28575"/>
              <a:ext cx="1216298" cy="1069061"/>
            </a:xfrm>
            <a:prstGeom prst="rect">
              <a:avLst/>
            </a:prstGeom>
          </p:spPr>
          <p:txBody>
            <a:bodyPr anchor="ctr" rtlCol="false" tIns="50800" lIns="50800" bIns="50800" rIns="50800"/>
            <a:lstStyle/>
            <a:p>
              <a:pPr algn="ctr">
                <a:lnSpc>
                  <a:spcPts val="1869"/>
                </a:lnSpc>
              </a:pPr>
            </a:p>
          </p:txBody>
        </p:sp>
      </p:grpSp>
      <p:grpSp>
        <p:nvGrpSpPr>
          <p:cNvPr name="Group 6" id="6"/>
          <p:cNvGrpSpPr/>
          <p:nvPr/>
        </p:nvGrpSpPr>
        <p:grpSpPr>
          <a:xfrm rot="0">
            <a:off x="6883234" y="4388210"/>
            <a:ext cx="5332042" cy="5573474"/>
            <a:chOff x="0" y="0"/>
            <a:chExt cx="1105890" cy="1155964"/>
          </a:xfrm>
        </p:grpSpPr>
        <p:sp>
          <p:nvSpPr>
            <p:cNvPr name="Freeform 7" id="7"/>
            <p:cNvSpPr/>
            <p:nvPr/>
          </p:nvSpPr>
          <p:spPr>
            <a:xfrm flipH="false" flipV="false" rot="0">
              <a:off x="0" y="0"/>
              <a:ext cx="1105890" cy="1155964"/>
            </a:xfrm>
            <a:custGeom>
              <a:avLst/>
              <a:gdLst/>
              <a:ahLst/>
              <a:cxnLst/>
              <a:rect r="r" b="b" t="t" l="l"/>
              <a:pathLst>
                <a:path h="1155964" w="1105890">
                  <a:moveTo>
                    <a:pt x="0" y="0"/>
                  </a:moveTo>
                  <a:lnTo>
                    <a:pt x="1105890" y="0"/>
                  </a:lnTo>
                  <a:lnTo>
                    <a:pt x="1105890" y="1155964"/>
                  </a:lnTo>
                  <a:lnTo>
                    <a:pt x="0" y="1155964"/>
                  </a:lnTo>
                  <a:close/>
                </a:path>
              </a:pathLst>
            </a:custGeom>
            <a:solidFill>
              <a:srgbClr val="F5F5F5"/>
            </a:solidFill>
            <a:ln cap="sq">
              <a:noFill/>
              <a:prstDash val="solid"/>
              <a:miter/>
            </a:ln>
          </p:spPr>
        </p:sp>
        <p:sp>
          <p:nvSpPr>
            <p:cNvPr name="TextBox 8" id="8"/>
            <p:cNvSpPr txBox="true"/>
            <p:nvPr/>
          </p:nvSpPr>
          <p:spPr>
            <a:xfrm>
              <a:off x="0" y="-28575"/>
              <a:ext cx="1105890" cy="1184539"/>
            </a:xfrm>
            <a:prstGeom prst="rect">
              <a:avLst/>
            </a:prstGeom>
          </p:spPr>
          <p:txBody>
            <a:bodyPr anchor="ctr" rtlCol="false" tIns="50800" lIns="50800" bIns="50800" rIns="50800"/>
            <a:lstStyle/>
            <a:p>
              <a:pPr algn="ctr">
                <a:lnSpc>
                  <a:spcPts val="1869"/>
                </a:lnSpc>
              </a:pPr>
            </a:p>
          </p:txBody>
        </p:sp>
      </p:grpSp>
      <p:sp>
        <p:nvSpPr>
          <p:cNvPr name="Freeform 9" id="9"/>
          <p:cNvSpPr/>
          <p:nvPr/>
        </p:nvSpPr>
        <p:spPr>
          <a:xfrm flipH="false" flipV="false" rot="0">
            <a:off x="561964" y="3563547"/>
            <a:ext cx="5616419" cy="3344609"/>
          </a:xfrm>
          <a:custGeom>
            <a:avLst/>
            <a:gdLst/>
            <a:ahLst/>
            <a:cxnLst/>
            <a:rect r="r" b="b" t="t" l="l"/>
            <a:pathLst>
              <a:path h="3344609" w="5616419">
                <a:moveTo>
                  <a:pt x="0" y="0"/>
                </a:moveTo>
                <a:lnTo>
                  <a:pt x="5616420" y="0"/>
                </a:lnTo>
                <a:lnTo>
                  <a:pt x="5616420" y="3344609"/>
                </a:lnTo>
                <a:lnTo>
                  <a:pt x="0" y="3344609"/>
                </a:lnTo>
                <a:lnTo>
                  <a:pt x="0" y="0"/>
                </a:lnTo>
                <a:close/>
              </a:path>
            </a:pathLst>
          </a:custGeom>
          <a:blipFill>
            <a:blip r:embed="rId3"/>
            <a:stretch>
              <a:fillRect l="0" t="0" r="0" b="0"/>
            </a:stretch>
          </a:blipFill>
        </p:spPr>
      </p:sp>
      <p:sp>
        <p:nvSpPr>
          <p:cNvPr name="Freeform 10" id="10"/>
          <p:cNvSpPr/>
          <p:nvPr/>
        </p:nvSpPr>
        <p:spPr>
          <a:xfrm flipH="false" flipV="false" rot="0">
            <a:off x="7127097" y="6117311"/>
            <a:ext cx="4931016" cy="3140989"/>
          </a:xfrm>
          <a:custGeom>
            <a:avLst/>
            <a:gdLst/>
            <a:ahLst/>
            <a:cxnLst/>
            <a:rect r="r" b="b" t="t" l="l"/>
            <a:pathLst>
              <a:path h="3140989" w="4931016">
                <a:moveTo>
                  <a:pt x="0" y="0"/>
                </a:moveTo>
                <a:lnTo>
                  <a:pt x="4931016" y="0"/>
                </a:lnTo>
                <a:lnTo>
                  <a:pt x="4931016" y="3140989"/>
                </a:lnTo>
                <a:lnTo>
                  <a:pt x="0" y="3140989"/>
                </a:lnTo>
                <a:lnTo>
                  <a:pt x="0" y="0"/>
                </a:lnTo>
                <a:close/>
              </a:path>
            </a:pathLst>
          </a:custGeom>
          <a:blipFill>
            <a:blip r:embed="rId4"/>
            <a:stretch>
              <a:fillRect l="0" t="0" r="0" b="0"/>
            </a:stretch>
          </a:blipFill>
        </p:spPr>
      </p:sp>
      <p:grpSp>
        <p:nvGrpSpPr>
          <p:cNvPr name="Group 11" id="11"/>
          <p:cNvGrpSpPr/>
          <p:nvPr/>
        </p:nvGrpSpPr>
        <p:grpSpPr>
          <a:xfrm rot="0">
            <a:off x="12806314" y="2452442"/>
            <a:ext cx="5332042" cy="4444117"/>
            <a:chOff x="0" y="0"/>
            <a:chExt cx="1105890" cy="921731"/>
          </a:xfrm>
        </p:grpSpPr>
        <p:sp>
          <p:nvSpPr>
            <p:cNvPr name="Freeform 12" id="12"/>
            <p:cNvSpPr/>
            <p:nvPr/>
          </p:nvSpPr>
          <p:spPr>
            <a:xfrm flipH="false" flipV="false" rot="0">
              <a:off x="0" y="0"/>
              <a:ext cx="1105890" cy="921731"/>
            </a:xfrm>
            <a:custGeom>
              <a:avLst/>
              <a:gdLst/>
              <a:ahLst/>
              <a:cxnLst/>
              <a:rect r="r" b="b" t="t" l="l"/>
              <a:pathLst>
                <a:path h="921731" w="1105890">
                  <a:moveTo>
                    <a:pt x="0" y="0"/>
                  </a:moveTo>
                  <a:lnTo>
                    <a:pt x="1105890" y="0"/>
                  </a:lnTo>
                  <a:lnTo>
                    <a:pt x="1105890" y="921731"/>
                  </a:lnTo>
                  <a:lnTo>
                    <a:pt x="0" y="921731"/>
                  </a:lnTo>
                  <a:close/>
                </a:path>
              </a:pathLst>
            </a:custGeom>
            <a:solidFill>
              <a:srgbClr val="F5F5F5"/>
            </a:solidFill>
            <a:ln cap="sq">
              <a:noFill/>
              <a:prstDash val="solid"/>
              <a:miter/>
            </a:ln>
          </p:spPr>
        </p:sp>
        <p:sp>
          <p:nvSpPr>
            <p:cNvPr name="TextBox 13" id="13"/>
            <p:cNvSpPr txBox="true"/>
            <p:nvPr/>
          </p:nvSpPr>
          <p:spPr>
            <a:xfrm>
              <a:off x="0" y="-28575"/>
              <a:ext cx="1105890" cy="950306"/>
            </a:xfrm>
            <a:prstGeom prst="rect">
              <a:avLst/>
            </a:prstGeom>
          </p:spPr>
          <p:txBody>
            <a:bodyPr anchor="ctr" rtlCol="false" tIns="50800" lIns="50800" bIns="50800" rIns="50800"/>
            <a:lstStyle/>
            <a:p>
              <a:pPr algn="ctr">
                <a:lnSpc>
                  <a:spcPts val="1869"/>
                </a:lnSpc>
              </a:pPr>
            </a:p>
          </p:txBody>
        </p:sp>
      </p:grpSp>
      <p:sp>
        <p:nvSpPr>
          <p:cNvPr name="Freeform 14" id="14"/>
          <p:cNvSpPr/>
          <p:nvPr/>
        </p:nvSpPr>
        <p:spPr>
          <a:xfrm flipH="false" flipV="false" rot="0">
            <a:off x="12921786" y="3747843"/>
            <a:ext cx="5216569" cy="2734017"/>
          </a:xfrm>
          <a:custGeom>
            <a:avLst/>
            <a:gdLst/>
            <a:ahLst/>
            <a:cxnLst/>
            <a:rect r="r" b="b" t="t" l="l"/>
            <a:pathLst>
              <a:path h="2734017" w="5216569">
                <a:moveTo>
                  <a:pt x="0" y="0"/>
                </a:moveTo>
                <a:lnTo>
                  <a:pt x="5216570" y="0"/>
                </a:lnTo>
                <a:lnTo>
                  <a:pt x="5216570" y="2734017"/>
                </a:lnTo>
                <a:lnTo>
                  <a:pt x="0" y="2734017"/>
                </a:lnTo>
                <a:lnTo>
                  <a:pt x="0" y="0"/>
                </a:lnTo>
                <a:close/>
              </a:path>
            </a:pathLst>
          </a:custGeom>
          <a:blipFill>
            <a:blip r:embed="rId5"/>
            <a:stretch>
              <a:fillRect l="0" t="0" r="0" b="0"/>
            </a:stretch>
          </a:blipFill>
        </p:spPr>
      </p:sp>
      <p:sp>
        <p:nvSpPr>
          <p:cNvPr name="TextBox 15" id="15"/>
          <p:cNvSpPr txBox="true"/>
          <p:nvPr/>
        </p:nvSpPr>
        <p:spPr>
          <a:xfrm rot="0">
            <a:off x="4029435" y="429636"/>
            <a:ext cx="11442900" cy="1009650"/>
          </a:xfrm>
          <a:prstGeom prst="rect">
            <a:avLst/>
          </a:prstGeom>
        </p:spPr>
        <p:txBody>
          <a:bodyPr anchor="t" rtlCol="false" tIns="0" lIns="0" bIns="0" rIns="0">
            <a:spAutoFit/>
          </a:bodyPr>
          <a:lstStyle/>
          <a:p>
            <a:pPr algn="ctr">
              <a:lnSpc>
                <a:spcPts val="7920"/>
              </a:lnSpc>
            </a:pPr>
            <a:r>
              <a:rPr lang="en-US" sz="6600" spc="666">
                <a:solidFill>
                  <a:srgbClr val="FFFFFF"/>
                </a:solidFill>
                <a:latin typeface="Open Sauce Medium"/>
              </a:rPr>
              <a:t>PENALTY HOTSPOTS</a:t>
            </a:r>
          </a:p>
        </p:txBody>
      </p:sp>
      <p:sp>
        <p:nvSpPr>
          <p:cNvPr name="TextBox 16" id="16"/>
          <p:cNvSpPr txBox="true"/>
          <p:nvPr/>
        </p:nvSpPr>
        <p:spPr>
          <a:xfrm rot="0">
            <a:off x="7192198" y="4769751"/>
            <a:ext cx="4676838" cy="1027452"/>
          </a:xfrm>
          <a:prstGeom prst="rect">
            <a:avLst/>
          </a:prstGeom>
        </p:spPr>
        <p:txBody>
          <a:bodyPr anchor="t" rtlCol="false" tIns="0" lIns="0" bIns="0" rIns="0">
            <a:spAutoFit/>
          </a:bodyPr>
          <a:lstStyle/>
          <a:p>
            <a:pPr algn="ctr">
              <a:lnSpc>
                <a:spcPts val="3952"/>
              </a:lnSpc>
            </a:pPr>
            <a:r>
              <a:rPr lang="en-US" sz="4160">
                <a:solidFill>
                  <a:srgbClr val="010101"/>
                </a:solidFill>
                <a:latin typeface="Belleza"/>
              </a:rPr>
              <a:t>Best PenaltyTaker Player   </a:t>
            </a:r>
          </a:p>
        </p:txBody>
      </p:sp>
      <p:sp>
        <p:nvSpPr>
          <p:cNvPr name="TextBox 17" id="17"/>
          <p:cNvSpPr txBox="true"/>
          <p:nvPr/>
        </p:nvSpPr>
        <p:spPr>
          <a:xfrm rot="0">
            <a:off x="257601" y="2243517"/>
            <a:ext cx="6511495" cy="1190625"/>
          </a:xfrm>
          <a:prstGeom prst="rect">
            <a:avLst/>
          </a:prstGeom>
        </p:spPr>
        <p:txBody>
          <a:bodyPr anchor="t" rtlCol="false" tIns="0" lIns="0" bIns="0" rIns="0">
            <a:spAutoFit/>
          </a:bodyPr>
          <a:lstStyle/>
          <a:p>
            <a:pPr algn="ctr">
              <a:lnSpc>
                <a:spcPts val="4560"/>
              </a:lnSpc>
            </a:pPr>
            <a:r>
              <a:rPr lang="en-US" sz="4800">
                <a:solidFill>
                  <a:srgbClr val="010101"/>
                </a:solidFill>
                <a:latin typeface="Belleza"/>
              </a:rPr>
              <a:t>Number of Goals Per Clubs</a:t>
            </a:r>
          </a:p>
        </p:txBody>
      </p:sp>
      <p:sp>
        <p:nvSpPr>
          <p:cNvPr name="TextBox 18" id="18"/>
          <p:cNvSpPr txBox="true"/>
          <p:nvPr/>
        </p:nvSpPr>
        <p:spPr>
          <a:xfrm rot="0">
            <a:off x="13133916" y="2881692"/>
            <a:ext cx="4676838" cy="532152"/>
          </a:xfrm>
          <a:prstGeom prst="rect">
            <a:avLst/>
          </a:prstGeom>
        </p:spPr>
        <p:txBody>
          <a:bodyPr anchor="t" rtlCol="false" tIns="0" lIns="0" bIns="0" rIns="0">
            <a:spAutoFit/>
          </a:bodyPr>
          <a:lstStyle/>
          <a:p>
            <a:pPr algn="ctr">
              <a:lnSpc>
                <a:spcPts val="3952"/>
              </a:lnSpc>
            </a:pPr>
            <a:r>
              <a:rPr lang="en-US" sz="4160">
                <a:solidFill>
                  <a:srgbClr val="010101"/>
                </a:solidFill>
                <a:latin typeface="Belleza"/>
              </a:rPr>
              <a:t>Best GoalKeeper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6" t="0" r="-36" b="0"/>
            </a:stretch>
          </a:blipFill>
        </p:spPr>
      </p:sp>
      <p:sp>
        <p:nvSpPr>
          <p:cNvPr name="AutoShape 3" id="3"/>
          <p:cNvSpPr/>
          <p:nvPr/>
        </p:nvSpPr>
        <p:spPr>
          <a:xfrm flipH="true" flipV="true">
            <a:off x="-7863420" y="4240249"/>
            <a:ext cx="15156557" cy="0"/>
          </a:xfrm>
          <a:prstGeom prst="line">
            <a:avLst/>
          </a:prstGeom>
          <a:ln cap="flat" w="76200">
            <a:solidFill>
              <a:srgbClr val="A19088"/>
            </a:solidFill>
            <a:prstDash val="solid"/>
            <a:headEnd type="none" len="sm" w="sm"/>
            <a:tailEnd type="none" len="sm" w="sm"/>
          </a:ln>
        </p:spPr>
      </p:sp>
      <p:grpSp>
        <p:nvGrpSpPr>
          <p:cNvPr name="Group 4" id="4"/>
          <p:cNvGrpSpPr/>
          <p:nvPr/>
        </p:nvGrpSpPr>
        <p:grpSpPr>
          <a:xfrm rot="0">
            <a:off x="1104300" y="-942360"/>
            <a:ext cx="7112569" cy="12171720"/>
            <a:chOff x="0" y="0"/>
            <a:chExt cx="1475180" cy="2524471"/>
          </a:xfrm>
        </p:grpSpPr>
        <p:sp>
          <p:nvSpPr>
            <p:cNvPr name="Freeform 5" id="5"/>
            <p:cNvSpPr/>
            <p:nvPr/>
          </p:nvSpPr>
          <p:spPr>
            <a:xfrm flipH="false" flipV="false" rot="0">
              <a:off x="0" y="0"/>
              <a:ext cx="1475180" cy="2524471"/>
            </a:xfrm>
            <a:custGeom>
              <a:avLst/>
              <a:gdLst/>
              <a:ahLst/>
              <a:cxnLst/>
              <a:rect r="r" b="b" t="t" l="l"/>
              <a:pathLst>
                <a:path h="2524471" w="1475180">
                  <a:moveTo>
                    <a:pt x="0" y="0"/>
                  </a:moveTo>
                  <a:lnTo>
                    <a:pt x="1475180" y="0"/>
                  </a:lnTo>
                  <a:lnTo>
                    <a:pt x="1475180" y="2524471"/>
                  </a:lnTo>
                  <a:lnTo>
                    <a:pt x="0" y="2524471"/>
                  </a:lnTo>
                  <a:close/>
                </a:path>
              </a:pathLst>
            </a:custGeom>
            <a:solidFill>
              <a:srgbClr val="E1E3E6"/>
            </a:solidFill>
            <a:ln cap="sq">
              <a:noFill/>
              <a:prstDash val="solid"/>
              <a:miter/>
            </a:ln>
          </p:spPr>
        </p:sp>
        <p:sp>
          <p:nvSpPr>
            <p:cNvPr name="TextBox 6" id="6"/>
            <p:cNvSpPr txBox="true"/>
            <p:nvPr/>
          </p:nvSpPr>
          <p:spPr>
            <a:xfrm>
              <a:off x="0" y="-28575"/>
              <a:ext cx="1475180" cy="2553046"/>
            </a:xfrm>
            <a:prstGeom prst="rect">
              <a:avLst/>
            </a:prstGeom>
          </p:spPr>
          <p:txBody>
            <a:bodyPr anchor="ctr" rtlCol="false" tIns="50800" lIns="50800" bIns="50800" rIns="50800"/>
            <a:lstStyle/>
            <a:p>
              <a:pPr algn="ctr">
                <a:lnSpc>
                  <a:spcPts val="1869"/>
                </a:lnSpc>
              </a:pPr>
            </a:p>
          </p:txBody>
        </p:sp>
      </p:grpSp>
      <p:sp>
        <p:nvSpPr>
          <p:cNvPr name="Freeform 7" id="7"/>
          <p:cNvSpPr/>
          <p:nvPr/>
        </p:nvSpPr>
        <p:spPr>
          <a:xfrm flipH="false" flipV="false" rot="0">
            <a:off x="1104300" y="5605531"/>
            <a:ext cx="7112569" cy="4116022"/>
          </a:xfrm>
          <a:custGeom>
            <a:avLst/>
            <a:gdLst/>
            <a:ahLst/>
            <a:cxnLst/>
            <a:rect r="r" b="b" t="t" l="l"/>
            <a:pathLst>
              <a:path h="4116022" w="7112569">
                <a:moveTo>
                  <a:pt x="0" y="0"/>
                </a:moveTo>
                <a:lnTo>
                  <a:pt x="7112569" y="0"/>
                </a:lnTo>
                <a:lnTo>
                  <a:pt x="7112569" y="4116021"/>
                </a:lnTo>
                <a:lnTo>
                  <a:pt x="0" y="4116021"/>
                </a:lnTo>
                <a:lnTo>
                  <a:pt x="0" y="0"/>
                </a:lnTo>
                <a:close/>
              </a:path>
            </a:pathLst>
          </a:custGeom>
          <a:blipFill>
            <a:blip r:embed="rId3"/>
            <a:stretch>
              <a:fillRect l="-1556" t="-423" r="0" b="0"/>
            </a:stretch>
          </a:blipFill>
        </p:spPr>
      </p:sp>
      <p:grpSp>
        <p:nvGrpSpPr>
          <p:cNvPr name="Group 8" id="8"/>
          <p:cNvGrpSpPr/>
          <p:nvPr/>
        </p:nvGrpSpPr>
        <p:grpSpPr>
          <a:xfrm rot="0">
            <a:off x="10146731" y="-802869"/>
            <a:ext cx="7112569" cy="12171720"/>
            <a:chOff x="0" y="0"/>
            <a:chExt cx="1475180" cy="2524471"/>
          </a:xfrm>
        </p:grpSpPr>
        <p:sp>
          <p:nvSpPr>
            <p:cNvPr name="Freeform 9" id="9"/>
            <p:cNvSpPr/>
            <p:nvPr/>
          </p:nvSpPr>
          <p:spPr>
            <a:xfrm flipH="false" flipV="false" rot="0">
              <a:off x="0" y="0"/>
              <a:ext cx="1475180" cy="2524471"/>
            </a:xfrm>
            <a:custGeom>
              <a:avLst/>
              <a:gdLst/>
              <a:ahLst/>
              <a:cxnLst/>
              <a:rect r="r" b="b" t="t" l="l"/>
              <a:pathLst>
                <a:path h="2524471" w="1475180">
                  <a:moveTo>
                    <a:pt x="0" y="0"/>
                  </a:moveTo>
                  <a:lnTo>
                    <a:pt x="1475180" y="0"/>
                  </a:lnTo>
                  <a:lnTo>
                    <a:pt x="1475180" y="2524471"/>
                  </a:lnTo>
                  <a:lnTo>
                    <a:pt x="0" y="2524471"/>
                  </a:lnTo>
                  <a:close/>
                </a:path>
              </a:pathLst>
            </a:custGeom>
            <a:solidFill>
              <a:srgbClr val="E1E3E6"/>
            </a:solidFill>
            <a:ln cap="sq">
              <a:noFill/>
              <a:prstDash val="solid"/>
              <a:miter/>
            </a:ln>
          </p:spPr>
        </p:sp>
        <p:sp>
          <p:nvSpPr>
            <p:cNvPr name="TextBox 10" id="10"/>
            <p:cNvSpPr txBox="true"/>
            <p:nvPr/>
          </p:nvSpPr>
          <p:spPr>
            <a:xfrm>
              <a:off x="0" y="-28575"/>
              <a:ext cx="1475180" cy="2553046"/>
            </a:xfrm>
            <a:prstGeom prst="rect">
              <a:avLst/>
            </a:prstGeom>
          </p:spPr>
          <p:txBody>
            <a:bodyPr anchor="ctr" rtlCol="false" tIns="50800" lIns="50800" bIns="50800" rIns="50800"/>
            <a:lstStyle/>
            <a:p>
              <a:pPr algn="ctr">
                <a:lnSpc>
                  <a:spcPts val="1869"/>
                </a:lnSpc>
              </a:pPr>
            </a:p>
          </p:txBody>
        </p:sp>
      </p:grpSp>
      <p:sp>
        <p:nvSpPr>
          <p:cNvPr name="Freeform 11" id="11"/>
          <p:cNvSpPr/>
          <p:nvPr/>
        </p:nvSpPr>
        <p:spPr>
          <a:xfrm flipH="false" flipV="false" rot="0">
            <a:off x="10273302" y="5921166"/>
            <a:ext cx="6859428" cy="3307224"/>
          </a:xfrm>
          <a:custGeom>
            <a:avLst/>
            <a:gdLst/>
            <a:ahLst/>
            <a:cxnLst/>
            <a:rect r="r" b="b" t="t" l="l"/>
            <a:pathLst>
              <a:path h="3307224" w="6859428">
                <a:moveTo>
                  <a:pt x="0" y="0"/>
                </a:moveTo>
                <a:lnTo>
                  <a:pt x="6859427" y="0"/>
                </a:lnTo>
                <a:lnTo>
                  <a:pt x="6859427" y="3307224"/>
                </a:lnTo>
                <a:lnTo>
                  <a:pt x="0" y="3307224"/>
                </a:lnTo>
                <a:lnTo>
                  <a:pt x="0" y="0"/>
                </a:lnTo>
                <a:close/>
              </a:path>
            </a:pathLst>
          </a:custGeom>
          <a:blipFill>
            <a:blip r:embed="rId4"/>
            <a:stretch>
              <a:fillRect l="0" t="0" r="0" b="0"/>
            </a:stretch>
          </a:blipFill>
        </p:spPr>
      </p:sp>
      <p:sp>
        <p:nvSpPr>
          <p:cNvPr name="TextBox 12" id="12"/>
          <p:cNvSpPr txBox="true"/>
          <p:nvPr/>
        </p:nvSpPr>
        <p:spPr>
          <a:xfrm rot="0">
            <a:off x="1849417" y="1146160"/>
            <a:ext cx="6005229" cy="1536700"/>
          </a:xfrm>
          <a:prstGeom prst="rect">
            <a:avLst/>
          </a:prstGeom>
        </p:spPr>
        <p:txBody>
          <a:bodyPr anchor="t" rtlCol="false" tIns="0" lIns="0" bIns="0" rIns="0">
            <a:spAutoFit/>
          </a:bodyPr>
          <a:lstStyle/>
          <a:p>
            <a:pPr>
              <a:lnSpc>
                <a:spcPts val="6049"/>
              </a:lnSpc>
            </a:pPr>
            <a:r>
              <a:rPr lang="en-US" sz="5499" spc="175">
                <a:solidFill>
                  <a:srgbClr val="103404"/>
                </a:solidFill>
                <a:latin typeface="Days"/>
              </a:rPr>
              <a:t>Best Player At Each Positon </a:t>
            </a:r>
          </a:p>
        </p:txBody>
      </p:sp>
      <p:sp>
        <p:nvSpPr>
          <p:cNvPr name="TextBox 13" id="13"/>
          <p:cNvSpPr txBox="true"/>
          <p:nvPr/>
        </p:nvSpPr>
        <p:spPr>
          <a:xfrm rot="0">
            <a:off x="1849417" y="3206186"/>
            <a:ext cx="5823456" cy="2076805"/>
          </a:xfrm>
          <a:prstGeom prst="rect">
            <a:avLst/>
          </a:prstGeom>
        </p:spPr>
        <p:txBody>
          <a:bodyPr anchor="t" rtlCol="false" tIns="0" lIns="0" bIns="0" rIns="0">
            <a:spAutoFit/>
          </a:bodyPr>
          <a:lstStyle/>
          <a:p>
            <a:pPr>
              <a:lnSpc>
                <a:spcPts val="3329"/>
              </a:lnSpc>
            </a:pPr>
            <a:r>
              <a:rPr lang="en-US" sz="2264">
                <a:solidFill>
                  <a:srgbClr val="696C71"/>
                </a:solidFill>
                <a:latin typeface="Open Sauce Light"/>
              </a:rPr>
              <a:t>Our analysis reveals the top performers across the pitch! Dive into the data and discover the elite players who dominate as Goalkeepers, Defenders, Midfielders, and Forwards.</a:t>
            </a:r>
          </a:p>
        </p:txBody>
      </p:sp>
      <p:sp>
        <p:nvSpPr>
          <p:cNvPr name="TextBox 14" id="14"/>
          <p:cNvSpPr txBox="true"/>
          <p:nvPr/>
        </p:nvSpPr>
        <p:spPr>
          <a:xfrm rot="0">
            <a:off x="10700401" y="1085850"/>
            <a:ext cx="6005229" cy="1536700"/>
          </a:xfrm>
          <a:prstGeom prst="rect">
            <a:avLst/>
          </a:prstGeom>
        </p:spPr>
        <p:txBody>
          <a:bodyPr anchor="t" rtlCol="false" tIns="0" lIns="0" bIns="0" rIns="0">
            <a:spAutoFit/>
          </a:bodyPr>
          <a:lstStyle/>
          <a:p>
            <a:pPr>
              <a:lnSpc>
                <a:spcPts val="6049"/>
              </a:lnSpc>
            </a:pPr>
            <a:r>
              <a:rPr lang="en-US" sz="5499" spc="175">
                <a:solidFill>
                  <a:srgbClr val="103404"/>
                </a:solidFill>
                <a:latin typeface="Days"/>
              </a:rPr>
              <a:t>Under Valued PLayer</a:t>
            </a:r>
          </a:p>
        </p:txBody>
      </p:sp>
      <p:sp>
        <p:nvSpPr>
          <p:cNvPr name="TextBox 15" id="15"/>
          <p:cNvSpPr txBox="true"/>
          <p:nvPr/>
        </p:nvSpPr>
        <p:spPr>
          <a:xfrm rot="0">
            <a:off x="10791288" y="3206186"/>
            <a:ext cx="5823456" cy="2076805"/>
          </a:xfrm>
          <a:prstGeom prst="rect">
            <a:avLst/>
          </a:prstGeom>
        </p:spPr>
        <p:txBody>
          <a:bodyPr anchor="t" rtlCol="false" tIns="0" lIns="0" bIns="0" rIns="0">
            <a:spAutoFit/>
          </a:bodyPr>
          <a:lstStyle/>
          <a:p>
            <a:pPr>
              <a:lnSpc>
                <a:spcPts val="3329"/>
              </a:lnSpc>
            </a:pPr>
            <a:r>
              <a:rPr lang="en-US" sz="2264">
                <a:solidFill>
                  <a:srgbClr val="696C71"/>
                </a:solidFill>
                <a:latin typeface="Open Sauce Light"/>
              </a:rPr>
              <a:t>The data suggests the presence of potentially undervalued players. These are players with a high average rating but a relatively low value.</a:t>
            </a:r>
          </a:p>
          <a:p>
            <a:pPr>
              <a:lnSpc>
                <a:spcPts val="332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TextBox 2" id="2"/>
          <p:cNvSpPr txBox="true"/>
          <p:nvPr/>
        </p:nvSpPr>
        <p:spPr>
          <a:xfrm rot="0">
            <a:off x="733851" y="4860673"/>
            <a:ext cx="7189373" cy="3481485"/>
          </a:xfrm>
          <a:prstGeom prst="rect">
            <a:avLst/>
          </a:prstGeom>
        </p:spPr>
        <p:txBody>
          <a:bodyPr anchor="t" rtlCol="false" tIns="0" lIns="0" bIns="0" rIns="0">
            <a:spAutoFit/>
          </a:bodyPr>
          <a:lstStyle/>
          <a:p>
            <a:pPr>
              <a:lnSpc>
                <a:spcPts val="3466"/>
              </a:lnSpc>
            </a:pPr>
            <a:r>
              <a:rPr lang="en-US" sz="2358">
                <a:solidFill>
                  <a:srgbClr val="000000"/>
                </a:solidFill>
                <a:latin typeface="Open Sauce Bold"/>
              </a:rPr>
              <a:t>The data reveals a clear correlation between transfer spending and player value. Clubs like </a:t>
            </a:r>
            <a:r>
              <a:rPr lang="en-US" sz="2358">
                <a:solidFill>
                  <a:srgbClr val="446523"/>
                </a:solidFill>
                <a:latin typeface="Open Sauce Bold"/>
              </a:rPr>
              <a:t>FC Barcelona and Real Madrid</a:t>
            </a:r>
            <a:r>
              <a:rPr lang="en-US" sz="2358">
                <a:solidFill>
                  <a:srgbClr val="000000"/>
                </a:solidFill>
                <a:latin typeface="Open Sauce Bold"/>
              </a:rPr>
              <a:t>, known for their high spending, boast some of the most valuable players in the league. Conversely, teams with lower overall spending, such as </a:t>
            </a:r>
            <a:r>
              <a:rPr lang="en-US" sz="2358">
                <a:solidFill>
                  <a:srgbClr val="446523"/>
                </a:solidFill>
                <a:latin typeface="Open Sauce Bold"/>
              </a:rPr>
              <a:t>Bray</a:t>
            </a:r>
            <a:r>
              <a:rPr lang="en-US" sz="2358">
                <a:solidFill>
                  <a:srgbClr val="000000"/>
                </a:solidFill>
                <a:latin typeface="Open Sauce Bold"/>
              </a:rPr>
              <a:t> </a:t>
            </a:r>
            <a:r>
              <a:rPr lang="en-US" sz="2358">
                <a:solidFill>
                  <a:srgbClr val="446523"/>
                </a:solidFill>
                <a:latin typeface="Open Sauce Bold"/>
              </a:rPr>
              <a:t>Wanderers and Limerick FC</a:t>
            </a:r>
            <a:r>
              <a:rPr lang="en-US" sz="2358">
                <a:solidFill>
                  <a:srgbClr val="000000"/>
                </a:solidFill>
                <a:latin typeface="Open Sauce Bold"/>
              </a:rPr>
              <a:t>, have players with lower valuations.</a:t>
            </a:r>
          </a:p>
        </p:txBody>
      </p:sp>
      <p:sp>
        <p:nvSpPr>
          <p:cNvPr name="AutoShape 3" id="3"/>
          <p:cNvSpPr/>
          <p:nvPr/>
        </p:nvSpPr>
        <p:spPr>
          <a:xfrm flipH="true" flipV="true">
            <a:off x="10709722" y="3389452"/>
            <a:ext cx="15156557" cy="0"/>
          </a:xfrm>
          <a:prstGeom prst="line">
            <a:avLst/>
          </a:prstGeom>
          <a:ln cap="flat" w="76200">
            <a:solidFill>
              <a:srgbClr val="245512"/>
            </a:solidFill>
            <a:prstDash val="solid"/>
            <a:headEnd type="none" len="sm" w="sm"/>
            <a:tailEnd type="none" len="sm" w="sm"/>
          </a:ln>
        </p:spPr>
      </p:sp>
      <p:sp>
        <p:nvSpPr>
          <p:cNvPr name="Freeform 4" id="4"/>
          <p:cNvSpPr/>
          <p:nvPr/>
        </p:nvSpPr>
        <p:spPr>
          <a:xfrm flipH="false" flipV="false" rot="0">
            <a:off x="555594" y="819859"/>
            <a:ext cx="9384173" cy="3714341"/>
          </a:xfrm>
          <a:custGeom>
            <a:avLst/>
            <a:gdLst/>
            <a:ahLst/>
            <a:cxnLst/>
            <a:rect r="r" b="b" t="t" l="l"/>
            <a:pathLst>
              <a:path h="3714341" w="9384173">
                <a:moveTo>
                  <a:pt x="0" y="0"/>
                </a:moveTo>
                <a:lnTo>
                  <a:pt x="9384173" y="0"/>
                </a:lnTo>
                <a:lnTo>
                  <a:pt x="9384173" y="3714341"/>
                </a:lnTo>
                <a:lnTo>
                  <a:pt x="0" y="3714341"/>
                </a:lnTo>
                <a:lnTo>
                  <a:pt x="0" y="0"/>
                </a:lnTo>
                <a:close/>
              </a:path>
            </a:pathLst>
          </a:custGeom>
          <a:blipFill>
            <a:blip r:embed="rId2"/>
            <a:stretch>
              <a:fillRect l="0" t="0" r="0" b="0"/>
            </a:stretch>
          </a:blipFill>
          <a:ln w="38100" cap="sq">
            <a:solidFill>
              <a:srgbClr val="446523"/>
            </a:solidFill>
            <a:prstDash val="solid"/>
            <a:miter/>
          </a:ln>
        </p:spPr>
      </p:sp>
      <p:sp>
        <p:nvSpPr>
          <p:cNvPr name="Freeform 5" id="5"/>
          <p:cNvSpPr/>
          <p:nvPr/>
        </p:nvSpPr>
        <p:spPr>
          <a:xfrm flipH="false" flipV="false" rot="0">
            <a:off x="8613146" y="4781678"/>
            <a:ext cx="9337329" cy="3696625"/>
          </a:xfrm>
          <a:custGeom>
            <a:avLst/>
            <a:gdLst/>
            <a:ahLst/>
            <a:cxnLst/>
            <a:rect r="r" b="b" t="t" l="l"/>
            <a:pathLst>
              <a:path h="3696625" w="9337329">
                <a:moveTo>
                  <a:pt x="0" y="0"/>
                </a:moveTo>
                <a:lnTo>
                  <a:pt x="9337329" y="0"/>
                </a:lnTo>
                <a:lnTo>
                  <a:pt x="9337329" y="3696625"/>
                </a:lnTo>
                <a:lnTo>
                  <a:pt x="0" y="3696625"/>
                </a:lnTo>
                <a:lnTo>
                  <a:pt x="0" y="0"/>
                </a:lnTo>
                <a:close/>
              </a:path>
            </a:pathLst>
          </a:custGeom>
          <a:blipFill>
            <a:blip r:embed="rId3"/>
            <a:stretch>
              <a:fillRect l="0" t="0" r="0" b="0"/>
            </a:stretch>
          </a:blipFill>
          <a:ln w="38100" cap="sq">
            <a:solidFill>
              <a:srgbClr val="468722"/>
            </a:solidFill>
            <a:prstDash val="solid"/>
            <a:miter/>
          </a:ln>
        </p:spPr>
      </p:sp>
      <p:sp>
        <p:nvSpPr>
          <p:cNvPr name="TextBox 6" id="6"/>
          <p:cNvSpPr txBox="true"/>
          <p:nvPr/>
        </p:nvSpPr>
        <p:spPr>
          <a:xfrm rot="0">
            <a:off x="11579055" y="1349171"/>
            <a:ext cx="5473970" cy="1536700"/>
          </a:xfrm>
          <a:prstGeom prst="rect">
            <a:avLst/>
          </a:prstGeom>
        </p:spPr>
        <p:txBody>
          <a:bodyPr anchor="t" rtlCol="false" tIns="0" lIns="0" bIns="0" rIns="0">
            <a:spAutoFit/>
          </a:bodyPr>
          <a:lstStyle/>
          <a:p>
            <a:pPr algn="ctr">
              <a:lnSpc>
                <a:spcPts val="6049"/>
              </a:lnSpc>
            </a:pPr>
            <a:r>
              <a:rPr lang="en-US" sz="5499" spc="175">
                <a:solidFill>
                  <a:srgbClr val="000000"/>
                </a:solidFill>
                <a:latin typeface="Days"/>
              </a:rPr>
              <a:t>CLUB VALUATION </a:t>
            </a:r>
          </a:p>
        </p:txBody>
      </p:sp>
      <p:sp>
        <p:nvSpPr>
          <p:cNvPr name="Freeform 7" id="7"/>
          <p:cNvSpPr/>
          <p:nvPr/>
        </p:nvSpPr>
        <p:spPr>
          <a:xfrm flipH="false" flipV="false" rot="0">
            <a:off x="16621965" y="-631057"/>
            <a:ext cx="1975289" cy="1925009"/>
          </a:xfrm>
          <a:custGeom>
            <a:avLst/>
            <a:gdLst/>
            <a:ahLst/>
            <a:cxnLst/>
            <a:rect r="r" b="b" t="t" l="l"/>
            <a:pathLst>
              <a:path h="1925009" w="1975289">
                <a:moveTo>
                  <a:pt x="0" y="0"/>
                </a:moveTo>
                <a:lnTo>
                  <a:pt x="1975289" y="0"/>
                </a:lnTo>
                <a:lnTo>
                  <a:pt x="1975289" y="1925009"/>
                </a:lnTo>
                <a:lnTo>
                  <a:pt x="0" y="1925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67139">
            <a:off x="-3125753" y="7360483"/>
            <a:ext cx="20843800" cy="12430485"/>
          </a:xfrm>
          <a:custGeom>
            <a:avLst/>
            <a:gdLst/>
            <a:ahLst/>
            <a:cxnLst/>
            <a:rect r="r" b="b" t="t" l="l"/>
            <a:pathLst>
              <a:path h="12430485" w="20843800">
                <a:moveTo>
                  <a:pt x="0" y="0"/>
                </a:moveTo>
                <a:lnTo>
                  <a:pt x="20843800" y="0"/>
                </a:lnTo>
                <a:lnTo>
                  <a:pt x="20843800" y="12430485"/>
                </a:lnTo>
                <a:lnTo>
                  <a:pt x="0" y="124304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2922568" y="4799647"/>
            <a:ext cx="184785" cy="189548"/>
            <a:chOff x="0" y="0"/>
            <a:chExt cx="246380" cy="252730"/>
          </a:xfrm>
        </p:grpSpPr>
        <p:sp>
          <p:nvSpPr>
            <p:cNvPr name="Freeform 10" id="10"/>
            <p:cNvSpPr/>
            <p:nvPr/>
          </p:nvSpPr>
          <p:spPr>
            <a:xfrm flipH="false" flipV="false" rot="0">
              <a:off x="44450" y="49530"/>
              <a:ext cx="148590" cy="153670"/>
            </a:xfrm>
            <a:custGeom>
              <a:avLst/>
              <a:gdLst/>
              <a:ahLst/>
              <a:cxnLst/>
              <a:rect r="r" b="b" t="t" l="l"/>
              <a:pathLst>
                <a:path h="153670" w="148590">
                  <a:moveTo>
                    <a:pt x="148590" y="53340"/>
                  </a:moveTo>
                  <a:cubicBezTo>
                    <a:pt x="144780" y="106680"/>
                    <a:pt x="121920" y="135890"/>
                    <a:pt x="106680" y="144780"/>
                  </a:cubicBezTo>
                  <a:cubicBezTo>
                    <a:pt x="95250" y="152400"/>
                    <a:pt x="83820" y="153670"/>
                    <a:pt x="71120" y="152400"/>
                  </a:cubicBezTo>
                  <a:cubicBezTo>
                    <a:pt x="52070" y="148590"/>
                    <a:pt x="21590" y="133350"/>
                    <a:pt x="10160" y="115570"/>
                  </a:cubicBezTo>
                  <a:cubicBezTo>
                    <a:pt x="0" y="97790"/>
                    <a:pt x="0" y="62230"/>
                    <a:pt x="6350" y="44450"/>
                  </a:cubicBezTo>
                  <a:cubicBezTo>
                    <a:pt x="10160" y="31750"/>
                    <a:pt x="19050" y="22860"/>
                    <a:pt x="27940" y="15240"/>
                  </a:cubicBezTo>
                  <a:cubicBezTo>
                    <a:pt x="38100" y="8890"/>
                    <a:pt x="48260" y="1270"/>
                    <a:pt x="62230" y="1270"/>
                  </a:cubicBezTo>
                  <a:cubicBezTo>
                    <a:pt x="80010" y="0"/>
                    <a:pt x="129540" y="21590"/>
                    <a:pt x="129540" y="21590"/>
                  </a:cubicBezTo>
                </a:path>
              </a:pathLst>
            </a:custGeom>
            <a:solidFill>
              <a:srgbClr val="F5F5F5"/>
            </a:solidFill>
            <a:ln cap="sq">
              <a:noFill/>
              <a:prstDash val="solid"/>
              <a:miter/>
            </a:ln>
          </p:spPr>
        </p:sp>
      </p:grpSp>
      <p:grpSp>
        <p:nvGrpSpPr>
          <p:cNvPr name="Group 11" id="11"/>
          <p:cNvGrpSpPr/>
          <p:nvPr/>
        </p:nvGrpSpPr>
        <p:grpSpPr>
          <a:xfrm rot="0">
            <a:off x="13028295" y="4786312"/>
            <a:ext cx="184785" cy="189548"/>
            <a:chOff x="0" y="0"/>
            <a:chExt cx="246380" cy="252730"/>
          </a:xfrm>
        </p:grpSpPr>
        <p:sp>
          <p:nvSpPr>
            <p:cNvPr name="Freeform 12" id="12"/>
            <p:cNvSpPr/>
            <p:nvPr/>
          </p:nvSpPr>
          <p:spPr>
            <a:xfrm flipH="false" flipV="false" rot="0">
              <a:off x="44450" y="49530"/>
              <a:ext cx="148590" cy="154940"/>
            </a:xfrm>
            <a:custGeom>
              <a:avLst/>
              <a:gdLst/>
              <a:ahLst/>
              <a:cxnLst/>
              <a:rect r="r" b="b" t="t" l="l"/>
              <a:pathLst>
                <a:path h="154940" w="148590">
                  <a:moveTo>
                    <a:pt x="148590" y="54610"/>
                  </a:moveTo>
                  <a:cubicBezTo>
                    <a:pt x="146050" y="107950"/>
                    <a:pt x="123190" y="137160"/>
                    <a:pt x="106680" y="146050"/>
                  </a:cubicBezTo>
                  <a:cubicBezTo>
                    <a:pt x="96520" y="152400"/>
                    <a:pt x="83820" y="154940"/>
                    <a:pt x="71120" y="152400"/>
                  </a:cubicBezTo>
                  <a:cubicBezTo>
                    <a:pt x="53340" y="149860"/>
                    <a:pt x="21590" y="133350"/>
                    <a:pt x="11430" y="115570"/>
                  </a:cubicBezTo>
                  <a:cubicBezTo>
                    <a:pt x="0" y="97790"/>
                    <a:pt x="1270" y="63500"/>
                    <a:pt x="6350" y="45720"/>
                  </a:cubicBezTo>
                  <a:cubicBezTo>
                    <a:pt x="10160" y="33020"/>
                    <a:pt x="20320" y="24130"/>
                    <a:pt x="29210" y="16510"/>
                  </a:cubicBezTo>
                  <a:cubicBezTo>
                    <a:pt x="38100" y="8890"/>
                    <a:pt x="49530" y="2540"/>
                    <a:pt x="62230" y="1270"/>
                  </a:cubicBezTo>
                  <a:cubicBezTo>
                    <a:pt x="81280" y="0"/>
                    <a:pt x="129540" y="22860"/>
                    <a:pt x="129540" y="22860"/>
                  </a:cubicBezTo>
                </a:path>
              </a:pathLst>
            </a:custGeom>
            <a:solidFill>
              <a:srgbClr val="F5F5F5"/>
            </a:solidFill>
            <a:ln cap="sq">
              <a:noFill/>
              <a:prstDash val="solid"/>
              <a:miter/>
            </a:ln>
          </p:spPr>
        </p:sp>
      </p:grpSp>
      <p:grpSp>
        <p:nvGrpSpPr>
          <p:cNvPr name="Group 13" id="13"/>
          <p:cNvGrpSpPr/>
          <p:nvPr/>
        </p:nvGrpSpPr>
        <p:grpSpPr>
          <a:xfrm rot="0">
            <a:off x="13096875" y="4789170"/>
            <a:ext cx="184785" cy="189548"/>
            <a:chOff x="0" y="0"/>
            <a:chExt cx="246380" cy="252730"/>
          </a:xfrm>
        </p:grpSpPr>
        <p:sp>
          <p:nvSpPr>
            <p:cNvPr name="Freeform 14" id="14"/>
            <p:cNvSpPr/>
            <p:nvPr/>
          </p:nvSpPr>
          <p:spPr>
            <a:xfrm flipH="false" flipV="false" rot="0">
              <a:off x="44450" y="49530"/>
              <a:ext cx="148590" cy="154940"/>
            </a:xfrm>
            <a:custGeom>
              <a:avLst/>
              <a:gdLst/>
              <a:ahLst/>
              <a:cxnLst/>
              <a:rect r="r" b="b" t="t" l="l"/>
              <a:pathLst>
                <a:path h="154940" w="148590">
                  <a:moveTo>
                    <a:pt x="148590" y="53340"/>
                  </a:moveTo>
                  <a:cubicBezTo>
                    <a:pt x="144780" y="107950"/>
                    <a:pt x="123190" y="135890"/>
                    <a:pt x="106680" y="146050"/>
                  </a:cubicBezTo>
                  <a:cubicBezTo>
                    <a:pt x="95250" y="152400"/>
                    <a:pt x="83820" y="154940"/>
                    <a:pt x="71120" y="152400"/>
                  </a:cubicBezTo>
                  <a:cubicBezTo>
                    <a:pt x="53340" y="148590"/>
                    <a:pt x="21590" y="133350"/>
                    <a:pt x="10160" y="115570"/>
                  </a:cubicBezTo>
                  <a:cubicBezTo>
                    <a:pt x="0" y="97790"/>
                    <a:pt x="0" y="62230"/>
                    <a:pt x="6350" y="44450"/>
                  </a:cubicBezTo>
                  <a:cubicBezTo>
                    <a:pt x="10160" y="31750"/>
                    <a:pt x="19050" y="24130"/>
                    <a:pt x="29210" y="16510"/>
                  </a:cubicBezTo>
                  <a:cubicBezTo>
                    <a:pt x="38100" y="8890"/>
                    <a:pt x="48260" y="2540"/>
                    <a:pt x="62230" y="1270"/>
                  </a:cubicBezTo>
                  <a:cubicBezTo>
                    <a:pt x="80010" y="0"/>
                    <a:pt x="129540" y="22860"/>
                    <a:pt x="129540" y="22860"/>
                  </a:cubicBezTo>
                </a:path>
              </a:pathLst>
            </a:custGeom>
            <a:solidFill>
              <a:srgbClr val="F5F5F5"/>
            </a:solidFill>
            <a:ln cap="sq">
              <a:noFill/>
              <a:prstDash val="solid"/>
              <a:miter/>
            </a:ln>
          </p:spPr>
        </p:sp>
      </p:grpSp>
      <p:grpSp>
        <p:nvGrpSpPr>
          <p:cNvPr name="Group 15" id="15"/>
          <p:cNvGrpSpPr/>
          <p:nvPr/>
        </p:nvGrpSpPr>
        <p:grpSpPr>
          <a:xfrm rot="0">
            <a:off x="13187362" y="4793932"/>
            <a:ext cx="184785" cy="189548"/>
            <a:chOff x="0" y="0"/>
            <a:chExt cx="246380" cy="252730"/>
          </a:xfrm>
        </p:grpSpPr>
        <p:sp>
          <p:nvSpPr>
            <p:cNvPr name="Freeform 16" id="16"/>
            <p:cNvSpPr/>
            <p:nvPr/>
          </p:nvSpPr>
          <p:spPr>
            <a:xfrm flipH="false" flipV="false" rot="0">
              <a:off x="44450" y="49530"/>
              <a:ext cx="148590" cy="154940"/>
            </a:xfrm>
            <a:custGeom>
              <a:avLst/>
              <a:gdLst/>
              <a:ahLst/>
              <a:cxnLst/>
              <a:rect r="r" b="b" t="t" l="l"/>
              <a:pathLst>
                <a:path h="154940" w="148590">
                  <a:moveTo>
                    <a:pt x="148590" y="53340"/>
                  </a:moveTo>
                  <a:cubicBezTo>
                    <a:pt x="146050" y="107950"/>
                    <a:pt x="123190" y="137160"/>
                    <a:pt x="107950" y="146050"/>
                  </a:cubicBezTo>
                  <a:cubicBezTo>
                    <a:pt x="96520" y="152400"/>
                    <a:pt x="85090" y="154940"/>
                    <a:pt x="71120" y="152400"/>
                  </a:cubicBezTo>
                  <a:cubicBezTo>
                    <a:pt x="53340" y="149860"/>
                    <a:pt x="21590" y="133350"/>
                    <a:pt x="11430" y="115570"/>
                  </a:cubicBezTo>
                  <a:cubicBezTo>
                    <a:pt x="0" y="97790"/>
                    <a:pt x="1270" y="63500"/>
                    <a:pt x="6350" y="45720"/>
                  </a:cubicBezTo>
                  <a:cubicBezTo>
                    <a:pt x="10160" y="33020"/>
                    <a:pt x="20320" y="24130"/>
                    <a:pt x="29210" y="16510"/>
                  </a:cubicBezTo>
                  <a:cubicBezTo>
                    <a:pt x="38100" y="8890"/>
                    <a:pt x="49530" y="2540"/>
                    <a:pt x="62230" y="1270"/>
                  </a:cubicBezTo>
                  <a:cubicBezTo>
                    <a:pt x="81280" y="0"/>
                    <a:pt x="129540" y="22860"/>
                    <a:pt x="129540" y="22860"/>
                  </a:cubicBezTo>
                </a:path>
              </a:pathLst>
            </a:custGeom>
            <a:solidFill>
              <a:srgbClr val="F5F5F5"/>
            </a:solidFill>
            <a:ln cap="sq">
              <a:noFill/>
              <a:prstDash val="solid"/>
              <a:miter/>
            </a:ln>
          </p:spPr>
        </p:sp>
      </p:grpSp>
      <p:grpSp>
        <p:nvGrpSpPr>
          <p:cNvPr name="Group 17" id="17"/>
          <p:cNvGrpSpPr/>
          <p:nvPr/>
        </p:nvGrpSpPr>
        <p:grpSpPr>
          <a:xfrm rot="0">
            <a:off x="13298805" y="4796790"/>
            <a:ext cx="184785" cy="189548"/>
            <a:chOff x="0" y="0"/>
            <a:chExt cx="246380" cy="252730"/>
          </a:xfrm>
        </p:grpSpPr>
        <p:sp>
          <p:nvSpPr>
            <p:cNvPr name="Freeform 18" id="18"/>
            <p:cNvSpPr/>
            <p:nvPr/>
          </p:nvSpPr>
          <p:spPr>
            <a:xfrm flipH="false" flipV="false" rot="0">
              <a:off x="44450" y="49530"/>
              <a:ext cx="148590" cy="154940"/>
            </a:xfrm>
            <a:custGeom>
              <a:avLst/>
              <a:gdLst/>
              <a:ahLst/>
              <a:cxnLst/>
              <a:rect r="r" b="b" t="t" l="l"/>
              <a:pathLst>
                <a:path h="154940" w="148590">
                  <a:moveTo>
                    <a:pt x="148590" y="53340"/>
                  </a:moveTo>
                  <a:cubicBezTo>
                    <a:pt x="146050" y="107950"/>
                    <a:pt x="123190" y="135890"/>
                    <a:pt x="106680" y="146050"/>
                  </a:cubicBezTo>
                  <a:cubicBezTo>
                    <a:pt x="96520" y="152400"/>
                    <a:pt x="83820" y="154940"/>
                    <a:pt x="71120" y="152400"/>
                  </a:cubicBezTo>
                  <a:cubicBezTo>
                    <a:pt x="53340" y="148590"/>
                    <a:pt x="21590" y="133350"/>
                    <a:pt x="10160" y="115570"/>
                  </a:cubicBezTo>
                  <a:cubicBezTo>
                    <a:pt x="0" y="97790"/>
                    <a:pt x="1270" y="62230"/>
                    <a:pt x="6350" y="44450"/>
                  </a:cubicBezTo>
                  <a:cubicBezTo>
                    <a:pt x="10160" y="31750"/>
                    <a:pt x="20320" y="22860"/>
                    <a:pt x="29210" y="16510"/>
                  </a:cubicBezTo>
                  <a:cubicBezTo>
                    <a:pt x="38100" y="8890"/>
                    <a:pt x="49530" y="2540"/>
                    <a:pt x="62230" y="1270"/>
                  </a:cubicBezTo>
                  <a:cubicBezTo>
                    <a:pt x="81280" y="0"/>
                    <a:pt x="129540" y="22860"/>
                    <a:pt x="129540" y="22860"/>
                  </a:cubicBezTo>
                </a:path>
              </a:pathLst>
            </a:custGeom>
            <a:solidFill>
              <a:srgbClr val="F5F5F5"/>
            </a:solidFill>
            <a:ln cap="sq">
              <a:noFill/>
              <a:prstDash val="solid"/>
              <a:miter/>
            </a:ln>
          </p:spPr>
        </p:sp>
      </p:grpSp>
      <p:grpSp>
        <p:nvGrpSpPr>
          <p:cNvPr name="Group 19" id="19"/>
          <p:cNvGrpSpPr/>
          <p:nvPr/>
        </p:nvGrpSpPr>
        <p:grpSpPr>
          <a:xfrm rot="0">
            <a:off x="12949238" y="4773930"/>
            <a:ext cx="539115" cy="236220"/>
            <a:chOff x="0" y="0"/>
            <a:chExt cx="718820" cy="314960"/>
          </a:xfrm>
        </p:grpSpPr>
        <p:sp>
          <p:nvSpPr>
            <p:cNvPr name="Freeform 20" id="20"/>
            <p:cNvSpPr/>
            <p:nvPr/>
          </p:nvSpPr>
          <p:spPr>
            <a:xfrm flipH="false" flipV="false" rot="0">
              <a:off x="41910" y="46990"/>
              <a:ext cx="632460" cy="238760"/>
            </a:xfrm>
            <a:custGeom>
              <a:avLst/>
              <a:gdLst/>
              <a:ahLst/>
              <a:cxnLst/>
              <a:rect r="r" b="b" t="t" l="l"/>
              <a:pathLst>
                <a:path h="238760" w="632460">
                  <a:moveTo>
                    <a:pt x="551180" y="186690"/>
                  </a:moveTo>
                  <a:cubicBezTo>
                    <a:pt x="147320" y="204470"/>
                    <a:pt x="76200" y="222250"/>
                    <a:pt x="43180" y="196850"/>
                  </a:cubicBezTo>
                  <a:cubicBezTo>
                    <a:pt x="13970" y="173990"/>
                    <a:pt x="0" y="107950"/>
                    <a:pt x="8890" y="76200"/>
                  </a:cubicBezTo>
                  <a:cubicBezTo>
                    <a:pt x="15240" y="50800"/>
                    <a:pt x="43180" y="30480"/>
                    <a:pt x="66040" y="17780"/>
                  </a:cubicBezTo>
                  <a:cubicBezTo>
                    <a:pt x="87630" y="6350"/>
                    <a:pt x="105410" y="6350"/>
                    <a:pt x="140970" y="3810"/>
                  </a:cubicBezTo>
                  <a:cubicBezTo>
                    <a:pt x="220980" y="0"/>
                    <a:pt x="466090" y="20320"/>
                    <a:pt x="538480" y="35560"/>
                  </a:cubicBezTo>
                  <a:cubicBezTo>
                    <a:pt x="565150" y="40640"/>
                    <a:pt x="577850" y="43180"/>
                    <a:pt x="593090" y="53340"/>
                  </a:cubicBezTo>
                  <a:cubicBezTo>
                    <a:pt x="607060" y="64770"/>
                    <a:pt x="621030" y="83820"/>
                    <a:pt x="626110" y="101600"/>
                  </a:cubicBezTo>
                  <a:cubicBezTo>
                    <a:pt x="629920" y="119380"/>
                    <a:pt x="628650" y="142240"/>
                    <a:pt x="622300" y="160020"/>
                  </a:cubicBezTo>
                  <a:cubicBezTo>
                    <a:pt x="615950" y="176530"/>
                    <a:pt x="600710" y="194310"/>
                    <a:pt x="584200" y="204470"/>
                  </a:cubicBezTo>
                  <a:cubicBezTo>
                    <a:pt x="568960" y="213360"/>
                    <a:pt x="547370" y="219710"/>
                    <a:pt x="528320" y="215900"/>
                  </a:cubicBezTo>
                  <a:cubicBezTo>
                    <a:pt x="504190" y="212090"/>
                    <a:pt x="468630" y="190500"/>
                    <a:pt x="457200" y="168910"/>
                  </a:cubicBezTo>
                  <a:cubicBezTo>
                    <a:pt x="445770" y="146050"/>
                    <a:pt x="445770" y="105410"/>
                    <a:pt x="457200" y="83820"/>
                  </a:cubicBezTo>
                  <a:cubicBezTo>
                    <a:pt x="469900" y="60960"/>
                    <a:pt x="505460" y="39370"/>
                    <a:pt x="528320" y="35560"/>
                  </a:cubicBezTo>
                  <a:cubicBezTo>
                    <a:pt x="547370" y="31750"/>
                    <a:pt x="568960" y="38100"/>
                    <a:pt x="585470" y="48260"/>
                  </a:cubicBezTo>
                  <a:cubicBezTo>
                    <a:pt x="600710" y="57150"/>
                    <a:pt x="615950" y="74930"/>
                    <a:pt x="622300" y="92710"/>
                  </a:cubicBezTo>
                  <a:cubicBezTo>
                    <a:pt x="628650" y="109220"/>
                    <a:pt x="632460" y="132080"/>
                    <a:pt x="626110" y="151130"/>
                  </a:cubicBezTo>
                  <a:cubicBezTo>
                    <a:pt x="617220" y="172720"/>
                    <a:pt x="599440" y="199390"/>
                    <a:pt x="566420" y="212090"/>
                  </a:cubicBezTo>
                  <a:cubicBezTo>
                    <a:pt x="500380" y="238760"/>
                    <a:pt x="280670" y="213360"/>
                    <a:pt x="209550" y="190500"/>
                  </a:cubicBezTo>
                  <a:cubicBezTo>
                    <a:pt x="173990" y="179070"/>
                    <a:pt x="156210" y="167640"/>
                    <a:pt x="138430" y="146050"/>
                  </a:cubicBezTo>
                  <a:cubicBezTo>
                    <a:pt x="116840" y="121920"/>
                    <a:pt x="83820" y="68580"/>
                    <a:pt x="97790" y="46990"/>
                  </a:cubicBezTo>
                  <a:cubicBezTo>
                    <a:pt x="119380" y="12700"/>
                    <a:pt x="283210" y="27940"/>
                    <a:pt x="368300" y="27940"/>
                  </a:cubicBezTo>
                  <a:cubicBezTo>
                    <a:pt x="445770" y="26670"/>
                    <a:pt x="547370" y="21590"/>
                    <a:pt x="586740" y="40640"/>
                  </a:cubicBezTo>
                  <a:cubicBezTo>
                    <a:pt x="607060" y="50800"/>
                    <a:pt x="617220" y="66040"/>
                    <a:pt x="623570" y="81280"/>
                  </a:cubicBezTo>
                  <a:cubicBezTo>
                    <a:pt x="629920" y="97790"/>
                    <a:pt x="629920" y="120650"/>
                    <a:pt x="623570" y="137160"/>
                  </a:cubicBezTo>
                  <a:cubicBezTo>
                    <a:pt x="617220" y="152400"/>
                    <a:pt x="600710" y="168910"/>
                    <a:pt x="586740" y="177800"/>
                  </a:cubicBezTo>
                  <a:cubicBezTo>
                    <a:pt x="576580" y="184150"/>
                    <a:pt x="551180" y="186690"/>
                    <a:pt x="551180" y="186690"/>
                  </a:cubicBezTo>
                </a:path>
              </a:pathLst>
            </a:custGeom>
            <a:solidFill>
              <a:srgbClr val="F5F5F5"/>
            </a:solidFill>
            <a:ln cap="sq">
              <a:noFill/>
              <a:prstDash val="solid"/>
              <a:miter/>
            </a:ln>
          </p:spPr>
        </p:sp>
      </p:grpSp>
      <p:sp>
        <p:nvSpPr>
          <p:cNvPr name="TextBox 21" id="21"/>
          <p:cNvSpPr txBox="true"/>
          <p:nvPr/>
        </p:nvSpPr>
        <p:spPr>
          <a:xfrm rot="0">
            <a:off x="13065264" y="4800125"/>
            <a:ext cx="244197" cy="148588"/>
          </a:xfrm>
          <a:prstGeom prst="rect">
            <a:avLst/>
          </a:prstGeom>
        </p:spPr>
        <p:txBody>
          <a:bodyPr anchor="t" rtlCol="false" tIns="0" lIns="0" bIns="0" rIns="0">
            <a:spAutoFit/>
          </a:bodyPr>
          <a:lstStyle/>
          <a:p>
            <a:pPr algn="ctr">
              <a:lnSpc>
                <a:spcPts val="1260"/>
              </a:lnSpc>
            </a:pPr>
            <a:r>
              <a:rPr lang="en-US" sz="900">
                <a:solidFill>
                  <a:srgbClr val="000000"/>
                </a:solidFill>
                <a:latin typeface="Canva Sans"/>
              </a:rPr>
              <a:t>Less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574" r="0" b="-9574"/>
            </a:stretch>
          </a:blipFill>
        </p:spPr>
      </p:sp>
      <p:grpSp>
        <p:nvGrpSpPr>
          <p:cNvPr name="Group 3" id="3"/>
          <p:cNvGrpSpPr/>
          <p:nvPr/>
        </p:nvGrpSpPr>
        <p:grpSpPr>
          <a:xfrm rot="0">
            <a:off x="792339" y="1285762"/>
            <a:ext cx="14528681" cy="6393812"/>
            <a:chOff x="0" y="0"/>
            <a:chExt cx="3013316" cy="1326106"/>
          </a:xfrm>
        </p:grpSpPr>
        <p:sp>
          <p:nvSpPr>
            <p:cNvPr name="Freeform 4" id="4"/>
            <p:cNvSpPr/>
            <p:nvPr/>
          </p:nvSpPr>
          <p:spPr>
            <a:xfrm flipH="false" flipV="false" rot="0">
              <a:off x="0" y="0"/>
              <a:ext cx="3013316" cy="1326106"/>
            </a:xfrm>
            <a:custGeom>
              <a:avLst/>
              <a:gdLst/>
              <a:ahLst/>
              <a:cxnLst/>
              <a:rect r="r" b="b" t="t" l="l"/>
              <a:pathLst>
                <a:path h="1326106" w="3013316">
                  <a:moveTo>
                    <a:pt x="0" y="0"/>
                  </a:moveTo>
                  <a:lnTo>
                    <a:pt x="3013316" y="0"/>
                  </a:lnTo>
                  <a:lnTo>
                    <a:pt x="3013316" y="1326106"/>
                  </a:lnTo>
                  <a:lnTo>
                    <a:pt x="0" y="1326106"/>
                  </a:lnTo>
                  <a:close/>
                </a:path>
              </a:pathLst>
            </a:custGeom>
            <a:solidFill>
              <a:srgbClr val="F5F5F5"/>
            </a:solidFill>
            <a:ln cap="sq">
              <a:noFill/>
              <a:prstDash val="solid"/>
              <a:miter/>
            </a:ln>
          </p:spPr>
        </p:sp>
        <p:sp>
          <p:nvSpPr>
            <p:cNvPr name="TextBox 5" id="5"/>
            <p:cNvSpPr txBox="true"/>
            <p:nvPr/>
          </p:nvSpPr>
          <p:spPr>
            <a:xfrm>
              <a:off x="0" y="-28575"/>
              <a:ext cx="3013316" cy="1354681"/>
            </a:xfrm>
            <a:prstGeom prst="rect">
              <a:avLst/>
            </a:prstGeom>
          </p:spPr>
          <p:txBody>
            <a:bodyPr anchor="ctr" rtlCol="false" tIns="50800" lIns="50800" bIns="50800" rIns="50800"/>
            <a:lstStyle/>
            <a:p>
              <a:pPr algn="ctr">
                <a:lnSpc>
                  <a:spcPts val="1869"/>
                </a:lnSpc>
              </a:pPr>
            </a:p>
          </p:txBody>
        </p:sp>
      </p:grpSp>
      <p:sp>
        <p:nvSpPr>
          <p:cNvPr name="Freeform 6" id="6"/>
          <p:cNvSpPr/>
          <p:nvPr/>
        </p:nvSpPr>
        <p:spPr>
          <a:xfrm flipH="false" flipV="false" rot="0">
            <a:off x="1028700" y="1553802"/>
            <a:ext cx="14018617" cy="5857732"/>
          </a:xfrm>
          <a:custGeom>
            <a:avLst/>
            <a:gdLst/>
            <a:ahLst/>
            <a:cxnLst/>
            <a:rect r="r" b="b" t="t" l="l"/>
            <a:pathLst>
              <a:path h="5857732" w="14018617">
                <a:moveTo>
                  <a:pt x="0" y="0"/>
                </a:moveTo>
                <a:lnTo>
                  <a:pt x="14018617" y="0"/>
                </a:lnTo>
                <a:lnTo>
                  <a:pt x="14018617" y="5857732"/>
                </a:lnTo>
                <a:lnTo>
                  <a:pt x="0" y="5857732"/>
                </a:lnTo>
                <a:lnTo>
                  <a:pt x="0" y="0"/>
                </a:lnTo>
                <a:close/>
              </a:path>
            </a:pathLst>
          </a:custGeom>
          <a:blipFill>
            <a:blip r:embed="rId3"/>
            <a:stretch>
              <a:fillRect l="0" t="0" r="0" b="0"/>
            </a:stretch>
          </a:blipFill>
        </p:spPr>
      </p:sp>
      <p:grpSp>
        <p:nvGrpSpPr>
          <p:cNvPr name="Group 7" id="7"/>
          <p:cNvGrpSpPr/>
          <p:nvPr/>
        </p:nvGrpSpPr>
        <p:grpSpPr>
          <a:xfrm rot="0">
            <a:off x="10731301" y="170834"/>
            <a:ext cx="7120943" cy="857866"/>
            <a:chOff x="0" y="0"/>
            <a:chExt cx="1875475" cy="225940"/>
          </a:xfrm>
        </p:grpSpPr>
        <p:sp>
          <p:nvSpPr>
            <p:cNvPr name="Freeform 8" id="8"/>
            <p:cNvSpPr/>
            <p:nvPr/>
          </p:nvSpPr>
          <p:spPr>
            <a:xfrm flipH="false" flipV="false" rot="0">
              <a:off x="0" y="0"/>
              <a:ext cx="1875475" cy="225940"/>
            </a:xfrm>
            <a:custGeom>
              <a:avLst/>
              <a:gdLst/>
              <a:ahLst/>
              <a:cxnLst/>
              <a:rect r="r" b="b" t="t" l="l"/>
              <a:pathLst>
                <a:path h="225940" w="1875475">
                  <a:moveTo>
                    <a:pt x="0" y="0"/>
                  </a:moveTo>
                  <a:lnTo>
                    <a:pt x="1875475" y="0"/>
                  </a:lnTo>
                  <a:lnTo>
                    <a:pt x="1875475" y="225940"/>
                  </a:lnTo>
                  <a:lnTo>
                    <a:pt x="0" y="225940"/>
                  </a:lnTo>
                  <a:close/>
                </a:path>
              </a:pathLst>
            </a:custGeom>
            <a:solidFill>
              <a:srgbClr val="F5F5F5"/>
            </a:solidFill>
            <a:ln w="38100" cap="sq">
              <a:solidFill>
                <a:srgbClr val="202354"/>
              </a:solidFill>
              <a:prstDash val="solid"/>
              <a:miter/>
            </a:ln>
          </p:spPr>
        </p:sp>
        <p:sp>
          <p:nvSpPr>
            <p:cNvPr name="TextBox 9" id="9"/>
            <p:cNvSpPr txBox="true"/>
            <p:nvPr/>
          </p:nvSpPr>
          <p:spPr>
            <a:xfrm>
              <a:off x="0" y="-28575"/>
              <a:ext cx="1875475" cy="254515"/>
            </a:xfrm>
            <a:prstGeom prst="rect">
              <a:avLst/>
            </a:prstGeom>
          </p:spPr>
          <p:txBody>
            <a:bodyPr anchor="ctr" rtlCol="false" tIns="50800" lIns="50800" bIns="50800" rIns="50800"/>
            <a:lstStyle/>
            <a:p>
              <a:pPr algn="ctr">
                <a:lnSpc>
                  <a:spcPts val="1869"/>
                </a:lnSpc>
              </a:pPr>
              <a:r>
                <a:rPr lang="en-US" sz="1699" spc="67">
                  <a:solidFill>
                    <a:srgbClr val="FFFFFF"/>
                  </a:solidFill>
                  <a:latin typeface="Agrandir Narrow Bold"/>
                </a:rPr>
                <a:t>S</a:t>
              </a:r>
            </a:p>
          </p:txBody>
        </p:sp>
      </p:grpSp>
      <p:sp>
        <p:nvSpPr>
          <p:cNvPr name="TextBox 10" id="10"/>
          <p:cNvSpPr txBox="true"/>
          <p:nvPr/>
        </p:nvSpPr>
        <p:spPr>
          <a:xfrm rot="0">
            <a:off x="12372842" y="108595"/>
            <a:ext cx="383786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BEST TEAM </a:t>
            </a:r>
          </a:p>
        </p:txBody>
      </p:sp>
      <p:sp>
        <p:nvSpPr>
          <p:cNvPr name="TextBox 11" id="11"/>
          <p:cNvSpPr txBox="true"/>
          <p:nvPr/>
        </p:nvSpPr>
        <p:spPr>
          <a:xfrm rot="0">
            <a:off x="792339" y="7993381"/>
            <a:ext cx="14528681" cy="1153793"/>
          </a:xfrm>
          <a:prstGeom prst="rect">
            <a:avLst/>
          </a:prstGeom>
        </p:spPr>
        <p:txBody>
          <a:bodyPr anchor="t" rtlCol="false" tIns="0" lIns="0" bIns="0" rIns="0">
            <a:spAutoFit/>
          </a:bodyPr>
          <a:lstStyle/>
          <a:p>
            <a:pPr algn="ctr">
              <a:lnSpc>
                <a:spcPts val="3080"/>
              </a:lnSpc>
            </a:pPr>
            <a:r>
              <a:rPr lang="en-US" sz="2200">
                <a:solidFill>
                  <a:srgbClr val="E1E3E6"/>
                </a:solidFill>
                <a:latin typeface="Canva Sans Bold"/>
              </a:rPr>
              <a:t>The best team under 30 with a budget of €598.1 million comprises players like De Gea, E. Hazard, and H. Kane, showcasing a blend of youth and experience from top European clubs like Manchester United, Chelsea, and Juventus, forming a formidable lineup capable of competing at the highest level.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6" t="0" r="-36" b="0"/>
            </a:stretch>
          </a:blipFill>
        </p:spPr>
      </p:sp>
      <p:grpSp>
        <p:nvGrpSpPr>
          <p:cNvPr name="Group 3" id="3"/>
          <p:cNvGrpSpPr/>
          <p:nvPr/>
        </p:nvGrpSpPr>
        <p:grpSpPr>
          <a:xfrm rot="0">
            <a:off x="1854249" y="1028700"/>
            <a:ext cx="14579503" cy="7666577"/>
            <a:chOff x="0" y="0"/>
            <a:chExt cx="3839869" cy="2019181"/>
          </a:xfrm>
        </p:grpSpPr>
        <p:sp>
          <p:nvSpPr>
            <p:cNvPr name="Freeform 4" id="4"/>
            <p:cNvSpPr/>
            <p:nvPr/>
          </p:nvSpPr>
          <p:spPr>
            <a:xfrm flipH="false" flipV="false" rot="0">
              <a:off x="0" y="0"/>
              <a:ext cx="3839869" cy="2019181"/>
            </a:xfrm>
            <a:custGeom>
              <a:avLst/>
              <a:gdLst/>
              <a:ahLst/>
              <a:cxnLst/>
              <a:rect r="r" b="b" t="t" l="l"/>
              <a:pathLst>
                <a:path h="2019181" w="3839869">
                  <a:moveTo>
                    <a:pt x="0" y="0"/>
                  </a:moveTo>
                  <a:lnTo>
                    <a:pt x="3839869" y="0"/>
                  </a:lnTo>
                  <a:lnTo>
                    <a:pt x="3839869" y="2019181"/>
                  </a:lnTo>
                  <a:lnTo>
                    <a:pt x="0" y="2019181"/>
                  </a:lnTo>
                  <a:close/>
                </a:path>
              </a:pathLst>
            </a:custGeom>
            <a:solidFill>
              <a:srgbClr val="F5F5F5"/>
            </a:solidFill>
          </p:spPr>
        </p:sp>
        <p:sp>
          <p:nvSpPr>
            <p:cNvPr name="TextBox 5" id="5"/>
            <p:cNvSpPr txBox="true"/>
            <p:nvPr/>
          </p:nvSpPr>
          <p:spPr>
            <a:xfrm>
              <a:off x="0" y="-28575"/>
              <a:ext cx="3839869" cy="2047756"/>
            </a:xfrm>
            <a:prstGeom prst="rect">
              <a:avLst/>
            </a:prstGeom>
          </p:spPr>
          <p:txBody>
            <a:bodyPr anchor="ctr" rtlCol="false" tIns="50800" lIns="50800" bIns="50800" rIns="50800"/>
            <a:lstStyle/>
            <a:p>
              <a:pPr algn="ctr">
                <a:lnSpc>
                  <a:spcPts val="1869"/>
                </a:lnSpc>
              </a:pPr>
            </a:p>
          </p:txBody>
        </p:sp>
      </p:grpSp>
      <p:grpSp>
        <p:nvGrpSpPr>
          <p:cNvPr name="Group 6" id="6"/>
          <p:cNvGrpSpPr/>
          <p:nvPr/>
        </p:nvGrpSpPr>
        <p:grpSpPr>
          <a:xfrm rot="0">
            <a:off x="3948916" y="3342343"/>
            <a:ext cx="1954753" cy="195475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1869"/>
                </a:lnSpc>
              </a:pPr>
            </a:p>
          </p:txBody>
        </p:sp>
      </p:grpSp>
      <p:grpSp>
        <p:nvGrpSpPr>
          <p:cNvPr name="Group 9" id="9"/>
          <p:cNvGrpSpPr/>
          <p:nvPr/>
        </p:nvGrpSpPr>
        <p:grpSpPr>
          <a:xfrm rot="0">
            <a:off x="7920437" y="3342343"/>
            <a:ext cx="1954753" cy="195475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1869"/>
                </a:lnSpc>
              </a:pPr>
            </a:p>
          </p:txBody>
        </p:sp>
      </p:grpSp>
      <p:grpSp>
        <p:nvGrpSpPr>
          <p:cNvPr name="Group 12" id="12"/>
          <p:cNvGrpSpPr/>
          <p:nvPr/>
        </p:nvGrpSpPr>
        <p:grpSpPr>
          <a:xfrm rot="0">
            <a:off x="11891958" y="3342343"/>
            <a:ext cx="1954753" cy="195475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1869"/>
                </a:lnSpc>
              </a:pPr>
            </a:p>
          </p:txBody>
        </p:sp>
      </p:grpSp>
      <p:sp>
        <p:nvSpPr>
          <p:cNvPr name="AutoShape 15" id="15"/>
          <p:cNvSpPr/>
          <p:nvPr/>
        </p:nvSpPr>
        <p:spPr>
          <a:xfrm flipH="true">
            <a:off x="1854191" y="2986426"/>
            <a:ext cx="14579503" cy="21934"/>
          </a:xfrm>
          <a:prstGeom prst="line">
            <a:avLst/>
          </a:prstGeom>
          <a:ln cap="flat" w="76200">
            <a:solidFill>
              <a:srgbClr val="245512"/>
            </a:solidFill>
            <a:prstDash val="solid"/>
            <a:headEnd type="none" len="sm" w="sm"/>
            <a:tailEnd type="none" len="sm" w="sm"/>
          </a:ln>
        </p:spPr>
      </p:sp>
      <p:sp>
        <p:nvSpPr>
          <p:cNvPr name="Freeform 16" id="16"/>
          <p:cNvSpPr/>
          <p:nvPr/>
        </p:nvSpPr>
        <p:spPr>
          <a:xfrm flipH="false" flipV="false" rot="0">
            <a:off x="4259203" y="3686737"/>
            <a:ext cx="1334179" cy="1325841"/>
          </a:xfrm>
          <a:custGeom>
            <a:avLst/>
            <a:gdLst/>
            <a:ahLst/>
            <a:cxnLst/>
            <a:rect r="r" b="b" t="t" l="l"/>
            <a:pathLst>
              <a:path h="1325841" w="1334179">
                <a:moveTo>
                  <a:pt x="0" y="0"/>
                </a:moveTo>
                <a:lnTo>
                  <a:pt x="1334179" y="0"/>
                </a:lnTo>
                <a:lnTo>
                  <a:pt x="1334179" y="1325841"/>
                </a:lnTo>
                <a:lnTo>
                  <a:pt x="0" y="13258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8141467" y="3597436"/>
            <a:ext cx="1512693" cy="1504442"/>
          </a:xfrm>
          <a:custGeom>
            <a:avLst/>
            <a:gdLst/>
            <a:ahLst/>
            <a:cxnLst/>
            <a:rect r="r" b="b" t="t" l="l"/>
            <a:pathLst>
              <a:path h="1504442" w="1512693">
                <a:moveTo>
                  <a:pt x="0" y="0"/>
                </a:moveTo>
                <a:lnTo>
                  <a:pt x="1512693" y="0"/>
                </a:lnTo>
                <a:lnTo>
                  <a:pt x="1512693" y="1504443"/>
                </a:lnTo>
                <a:lnTo>
                  <a:pt x="0" y="15044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2113565" y="3584953"/>
            <a:ext cx="1497921" cy="1459792"/>
          </a:xfrm>
          <a:custGeom>
            <a:avLst/>
            <a:gdLst/>
            <a:ahLst/>
            <a:cxnLst/>
            <a:rect r="r" b="b" t="t" l="l"/>
            <a:pathLst>
              <a:path h="1459792" w="1497921">
                <a:moveTo>
                  <a:pt x="0" y="0"/>
                </a:moveTo>
                <a:lnTo>
                  <a:pt x="1497921" y="0"/>
                </a:lnTo>
                <a:lnTo>
                  <a:pt x="1497921" y="1459792"/>
                </a:lnTo>
                <a:lnTo>
                  <a:pt x="0" y="14597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227377" y="1515766"/>
            <a:ext cx="9833245" cy="1137285"/>
          </a:xfrm>
          <a:prstGeom prst="rect">
            <a:avLst/>
          </a:prstGeom>
        </p:spPr>
        <p:txBody>
          <a:bodyPr anchor="t" rtlCol="false" tIns="0" lIns="0" bIns="0" rIns="0">
            <a:spAutoFit/>
          </a:bodyPr>
          <a:lstStyle/>
          <a:p>
            <a:pPr algn="ctr">
              <a:lnSpc>
                <a:spcPts val="9240"/>
              </a:lnSpc>
            </a:pPr>
            <a:r>
              <a:rPr lang="en-US" sz="6600">
                <a:solidFill>
                  <a:srgbClr val="000000"/>
                </a:solidFill>
                <a:latin typeface="Open Sauce Medium"/>
              </a:rPr>
              <a:t>CHALLENGES FACED</a:t>
            </a:r>
          </a:p>
        </p:txBody>
      </p:sp>
      <p:sp>
        <p:nvSpPr>
          <p:cNvPr name="TextBox 20" id="20"/>
          <p:cNvSpPr txBox="true"/>
          <p:nvPr/>
        </p:nvSpPr>
        <p:spPr>
          <a:xfrm rot="0">
            <a:off x="3612234" y="5554662"/>
            <a:ext cx="3532316" cy="2642870"/>
          </a:xfrm>
          <a:prstGeom prst="rect">
            <a:avLst/>
          </a:prstGeom>
        </p:spPr>
        <p:txBody>
          <a:bodyPr anchor="t" rtlCol="false" tIns="0" lIns="0" bIns="0" rIns="0">
            <a:spAutoFit/>
          </a:bodyPr>
          <a:lstStyle/>
          <a:p>
            <a:pPr>
              <a:lnSpc>
                <a:spcPts val="2380"/>
              </a:lnSpc>
            </a:pPr>
            <a:r>
              <a:rPr lang="en-US" sz="1700">
                <a:solidFill>
                  <a:srgbClr val="000000"/>
                </a:solidFill>
                <a:latin typeface="Open Sauce Light"/>
              </a:rPr>
              <a:t>Incomplete datasets present a significant challenge as certain players are not considered for analysis due to missing data, leading to potential biases and incomplete insights into the overall landscape of the subject matter.</a:t>
            </a:r>
          </a:p>
          <a:p>
            <a:pPr>
              <a:lnSpc>
                <a:spcPts val="2380"/>
              </a:lnSpc>
            </a:pPr>
          </a:p>
        </p:txBody>
      </p:sp>
      <p:sp>
        <p:nvSpPr>
          <p:cNvPr name="TextBox 21" id="21"/>
          <p:cNvSpPr txBox="true"/>
          <p:nvPr/>
        </p:nvSpPr>
        <p:spPr>
          <a:xfrm rot="0">
            <a:off x="7377842" y="5554662"/>
            <a:ext cx="3532316" cy="2642870"/>
          </a:xfrm>
          <a:prstGeom prst="rect">
            <a:avLst/>
          </a:prstGeom>
        </p:spPr>
        <p:txBody>
          <a:bodyPr anchor="t" rtlCol="false" tIns="0" lIns="0" bIns="0" rIns="0">
            <a:spAutoFit/>
          </a:bodyPr>
          <a:lstStyle/>
          <a:p>
            <a:pPr>
              <a:lnSpc>
                <a:spcPts val="2380"/>
              </a:lnSpc>
            </a:pPr>
            <a:r>
              <a:rPr lang="en-US" sz="1700">
                <a:solidFill>
                  <a:srgbClr val="000000"/>
                </a:solidFill>
                <a:latin typeface="Open Sauce Light"/>
              </a:rPr>
              <a:t>Handling multiple currencies (euros, millions, and thousands) for values such as wages and release clauses poses coding difficulties, adding complexity to the data processing and analysis stages, which may require additional effort to ensure accurate results.</a:t>
            </a:r>
          </a:p>
        </p:txBody>
      </p:sp>
      <p:sp>
        <p:nvSpPr>
          <p:cNvPr name="TextBox 22" id="22"/>
          <p:cNvSpPr txBox="true"/>
          <p:nvPr/>
        </p:nvSpPr>
        <p:spPr>
          <a:xfrm rot="0">
            <a:off x="11143450" y="5554662"/>
            <a:ext cx="3532316" cy="2642870"/>
          </a:xfrm>
          <a:prstGeom prst="rect">
            <a:avLst/>
          </a:prstGeom>
        </p:spPr>
        <p:txBody>
          <a:bodyPr anchor="t" rtlCol="false" tIns="0" lIns="0" bIns="0" rIns="0">
            <a:spAutoFit/>
          </a:bodyPr>
          <a:lstStyle/>
          <a:p>
            <a:pPr>
              <a:lnSpc>
                <a:spcPts val="2380"/>
              </a:lnSpc>
            </a:pPr>
            <a:r>
              <a:rPr lang="en-US" sz="1700">
                <a:solidFill>
                  <a:srgbClr val="000000"/>
                </a:solidFill>
                <a:latin typeface="Open Sauce Light"/>
              </a:rPr>
              <a:t>While the provided FIFA dataset holds valuable player information, translating my analytical goals into effective code to unlock deeper insights regarding player dynamics and team management strategies remains a challenge.</a:t>
            </a:r>
          </a:p>
          <a:p>
            <a:pPr>
              <a:lnSpc>
                <a:spcPts val="2380"/>
              </a:lnSpc>
            </a:pPr>
          </a:p>
          <a:p>
            <a:pPr>
              <a:lnSpc>
                <a:spcPts val="238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4" t="0" r="-24" b="0"/>
            </a:stretch>
          </a:blipFill>
        </p:spPr>
      </p:sp>
      <p:sp>
        <p:nvSpPr>
          <p:cNvPr name="AutoShape 3" id="3"/>
          <p:cNvSpPr/>
          <p:nvPr/>
        </p:nvSpPr>
        <p:spPr>
          <a:xfrm flipV="true">
            <a:off x="16571696" y="0"/>
            <a:ext cx="0" cy="11126024"/>
          </a:xfrm>
          <a:prstGeom prst="line">
            <a:avLst/>
          </a:prstGeom>
          <a:ln cap="flat" w="38100">
            <a:solidFill>
              <a:srgbClr val="F5F5F5"/>
            </a:solidFill>
            <a:prstDash val="solid"/>
            <a:headEnd type="none" len="sm" w="sm"/>
            <a:tailEnd type="none" len="sm" w="sm"/>
          </a:ln>
        </p:spPr>
      </p:sp>
      <p:sp>
        <p:nvSpPr>
          <p:cNvPr name="Freeform 4" id="4"/>
          <p:cNvSpPr/>
          <p:nvPr/>
        </p:nvSpPr>
        <p:spPr>
          <a:xfrm flipH="false" flipV="false" rot="0">
            <a:off x="419061" y="4668267"/>
            <a:ext cx="7315200" cy="1862051"/>
          </a:xfrm>
          <a:custGeom>
            <a:avLst/>
            <a:gdLst/>
            <a:ahLst/>
            <a:cxnLst/>
            <a:rect r="r" b="b" t="t" l="l"/>
            <a:pathLst>
              <a:path h="1862051" w="7315200">
                <a:moveTo>
                  <a:pt x="0" y="0"/>
                </a:moveTo>
                <a:lnTo>
                  <a:pt x="7315200" y="0"/>
                </a:lnTo>
                <a:lnTo>
                  <a:pt x="7315200" y="1862051"/>
                </a:lnTo>
                <a:lnTo>
                  <a:pt x="0" y="18620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056438" y="6869331"/>
            <a:ext cx="4040446" cy="479111"/>
          </a:xfrm>
          <a:prstGeom prst="rect">
            <a:avLst/>
          </a:prstGeom>
        </p:spPr>
        <p:txBody>
          <a:bodyPr anchor="t" rtlCol="false" tIns="0" lIns="0" bIns="0" rIns="0">
            <a:spAutoFit/>
          </a:bodyPr>
          <a:lstStyle/>
          <a:p>
            <a:pPr>
              <a:lnSpc>
                <a:spcPts val="3068"/>
              </a:lnSpc>
            </a:pPr>
            <a:r>
              <a:rPr lang="en-US" sz="2789" spc="209">
                <a:solidFill>
                  <a:srgbClr val="FFFFFF"/>
                </a:solidFill>
                <a:latin typeface="Agrandir Narrow Bold"/>
              </a:rPr>
              <a:t>-DESIGN  DREAMERS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6" t="0" r="-36" b="0"/>
            </a:stretch>
          </a:blipFill>
        </p:spPr>
      </p:sp>
      <p:grpSp>
        <p:nvGrpSpPr>
          <p:cNvPr name="Group 3" id="3"/>
          <p:cNvGrpSpPr/>
          <p:nvPr/>
        </p:nvGrpSpPr>
        <p:grpSpPr>
          <a:xfrm rot="0">
            <a:off x="6074634" y="1867655"/>
            <a:ext cx="6138732" cy="1844555"/>
            <a:chOff x="0" y="0"/>
            <a:chExt cx="8184976" cy="2459406"/>
          </a:xfrm>
        </p:grpSpPr>
        <p:sp>
          <p:nvSpPr>
            <p:cNvPr name="TextBox 4" id="4"/>
            <p:cNvSpPr txBox="true"/>
            <p:nvPr/>
          </p:nvSpPr>
          <p:spPr>
            <a:xfrm rot="0">
              <a:off x="0" y="1076536"/>
              <a:ext cx="8184976" cy="1382870"/>
            </a:xfrm>
            <a:prstGeom prst="rect">
              <a:avLst/>
            </a:prstGeom>
          </p:spPr>
          <p:txBody>
            <a:bodyPr anchor="t" rtlCol="false" tIns="0" lIns="0" bIns="0" rIns="0">
              <a:spAutoFit/>
            </a:bodyPr>
            <a:lstStyle/>
            <a:p>
              <a:pPr algn="ctr">
                <a:lnSpc>
                  <a:spcPts val="7551"/>
                </a:lnSpc>
              </a:pPr>
              <a:r>
                <a:rPr lang="en-US" sz="7551">
                  <a:solidFill>
                    <a:srgbClr val="F5F5F5"/>
                  </a:solidFill>
                  <a:latin typeface="Days"/>
                </a:rPr>
                <a:t>OUR TEAM</a:t>
              </a:r>
            </a:p>
          </p:txBody>
        </p:sp>
        <p:sp>
          <p:nvSpPr>
            <p:cNvPr name="TextBox 5" id="5"/>
            <p:cNvSpPr txBox="true"/>
            <p:nvPr/>
          </p:nvSpPr>
          <p:spPr>
            <a:xfrm rot="0">
              <a:off x="1758876" y="57150"/>
              <a:ext cx="5137683" cy="1300903"/>
            </a:xfrm>
            <a:prstGeom prst="rect">
              <a:avLst/>
            </a:prstGeom>
          </p:spPr>
          <p:txBody>
            <a:bodyPr anchor="t" rtlCol="false" tIns="0" lIns="0" bIns="0" rIns="0">
              <a:spAutoFit/>
            </a:bodyPr>
            <a:lstStyle/>
            <a:p>
              <a:pPr algn="ctr">
                <a:lnSpc>
                  <a:spcPts val="7369"/>
                </a:lnSpc>
              </a:pPr>
              <a:r>
                <a:rPr lang="en-US" sz="6699" spc="214">
                  <a:solidFill>
                    <a:srgbClr val="F5F5F5"/>
                  </a:solidFill>
                  <a:latin typeface="Days"/>
                </a:rPr>
                <a:t>Meet</a:t>
              </a:r>
            </a:p>
          </p:txBody>
        </p:sp>
      </p:grpSp>
      <p:grpSp>
        <p:nvGrpSpPr>
          <p:cNvPr name="Group 6" id="6"/>
          <p:cNvGrpSpPr/>
          <p:nvPr/>
        </p:nvGrpSpPr>
        <p:grpSpPr>
          <a:xfrm rot="0">
            <a:off x="981670" y="4702810"/>
            <a:ext cx="5700475" cy="1908809"/>
            <a:chOff x="0" y="0"/>
            <a:chExt cx="7600633" cy="2545079"/>
          </a:xfrm>
        </p:grpSpPr>
        <p:sp>
          <p:nvSpPr>
            <p:cNvPr name="TextBox 7" id="7"/>
            <p:cNvSpPr txBox="true"/>
            <p:nvPr/>
          </p:nvSpPr>
          <p:spPr>
            <a:xfrm rot="0">
              <a:off x="0" y="-171450"/>
              <a:ext cx="7600633" cy="2031576"/>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KHUSHAL</a:t>
              </a:r>
            </a:p>
          </p:txBody>
        </p:sp>
        <p:sp>
          <p:nvSpPr>
            <p:cNvPr name="TextBox 8" id="8"/>
            <p:cNvSpPr txBox="true"/>
            <p:nvPr/>
          </p:nvSpPr>
          <p:spPr>
            <a:xfrm rot="0">
              <a:off x="0" y="1793451"/>
              <a:ext cx="7600633" cy="751628"/>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22BTRAD019</a:t>
              </a:r>
            </a:p>
          </p:txBody>
        </p:sp>
      </p:grpSp>
      <p:grpSp>
        <p:nvGrpSpPr>
          <p:cNvPr name="Group 9" id="9"/>
          <p:cNvGrpSpPr/>
          <p:nvPr/>
        </p:nvGrpSpPr>
        <p:grpSpPr>
          <a:xfrm rot="0">
            <a:off x="11247053" y="4702810"/>
            <a:ext cx="6629317" cy="1908809"/>
            <a:chOff x="0" y="0"/>
            <a:chExt cx="8839089" cy="2545079"/>
          </a:xfrm>
        </p:grpSpPr>
        <p:sp>
          <p:nvSpPr>
            <p:cNvPr name="TextBox 10" id="10"/>
            <p:cNvSpPr txBox="true"/>
            <p:nvPr/>
          </p:nvSpPr>
          <p:spPr>
            <a:xfrm rot="0">
              <a:off x="0" y="-171450"/>
              <a:ext cx="8839089" cy="2031576"/>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SATHVIKA</a:t>
              </a:r>
            </a:p>
          </p:txBody>
        </p:sp>
        <p:sp>
          <p:nvSpPr>
            <p:cNvPr name="TextBox 11" id="11"/>
            <p:cNvSpPr txBox="true"/>
            <p:nvPr/>
          </p:nvSpPr>
          <p:spPr>
            <a:xfrm rot="0">
              <a:off x="0" y="1793451"/>
              <a:ext cx="8839089" cy="751628"/>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22BTRAD024</a:t>
              </a:r>
            </a:p>
          </p:txBody>
        </p:sp>
      </p:grpSp>
      <p:grpSp>
        <p:nvGrpSpPr>
          <p:cNvPr name="Group 12" id="12"/>
          <p:cNvGrpSpPr/>
          <p:nvPr/>
        </p:nvGrpSpPr>
        <p:grpSpPr>
          <a:xfrm rot="0">
            <a:off x="6423155" y="7606348"/>
            <a:ext cx="5794534" cy="1651952"/>
            <a:chOff x="0" y="0"/>
            <a:chExt cx="7726045" cy="2202603"/>
          </a:xfrm>
        </p:grpSpPr>
        <p:sp>
          <p:nvSpPr>
            <p:cNvPr name="TextBox 13" id="13"/>
            <p:cNvSpPr txBox="true"/>
            <p:nvPr/>
          </p:nvSpPr>
          <p:spPr>
            <a:xfrm rot="0">
              <a:off x="0" y="-171450"/>
              <a:ext cx="7726045" cy="2031576"/>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CHETHAN</a:t>
              </a:r>
            </a:p>
          </p:txBody>
        </p:sp>
        <p:sp>
          <p:nvSpPr>
            <p:cNvPr name="TextBox 14" id="14"/>
            <p:cNvSpPr txBox="true"/>
            <p:nvPr/>
          </p:nvSpPr>
          <p:spPr>
            <a:xfrm rot="0">
              <a:off x="0" y="1450974"/>
              <a:ext cx="7726045" cy="751628"/>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22BTRAD011</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6" t="0" r="-36" b="0"/>
            </a:stretch>
          </a:blipFill>
        </p:spPr>
      </p:sp>
      <p:sp>
        <p:nvSpPr>
          <p:cNvPr name="AutoShape 3" id="3"/>
          <p:cNvSpPr/>
          <p:nvPr/>
        </p:nvSpPr>
        <p:spPr>
          <a:xfrm flipH="true">
            <a:off x="3838745" y="4174609"/>
            <a:ext cx="10610668" cy="53684"/>
          </a:xfrm>
          <a:prstGeom prst="line">
            <a:avLst/>
          </a:prstGeom>
          <a:ln cap="flat" w="76200">
            <a:solidFill>
              <a:srgbClr val="F5F5F5"/>
            </a:solidFill>
            <a:prstDash val="solid"/>
            <a:headEnd type="none" len="sm" w="sm"/>
            <a:tailEnd type="none" len="sm" w="sm"/>
          </a:ln>
        </p:spPr>
      </p:sp>
      <p:sp>
        <p:nvSpPr>
          <p:cNvPr name="TextBox 4" id="4"/>
          <p:cNvSpPr txBox="true"/>
          <p:nvPr/>
        </p:nvSpPr>
        <p:spPr>
          <a:xfrm rot="0">
            <a:off x="3838649" y="1977800"/>
            <a:ext cx="10610702" cy="774700"/>
          </a:xfrm>
          <a:prstGeom prst="rect">
            <a:avLst/>
          </a:prstGeom>
        </p:spPr>
        <p:txBody>
          <a:bodyPr anchor="t" rtlCol="false" tIns="0" lIns="0" bIns="0" rIns="0">
            <a:spAutoFit/>
          </a:bodyPr>
          <a:lstStyle/>
          <a:p>
            <a:pPr algn="ctr">
              <a:lnSpc>
                <a:spcPts val="6049"/>
              </a:lnSpc>
            </a:pPr>
            <a:r>
              <a:rPr lang="en-US" sz="5499" spc="175">
                <a:solidFill>
                  <a:srgbClr val="FFFFFF"/>
                </a:solidFill>
                <a:latin typeface="Days"/>
              </a:rPr>
              <a:t>Table of</a:t>
            </a:r>
          </a:p>
        </p:txBody>
      </p:sp>
      <p:sp>
        <p:nvSpPr>
          <p:cNvPr name="TextBox 5" id="5"/>
          <p:cNvSpPr txBox="true"/>
          <p:nvPr/>
        </p:nvSpPr>
        <p:spPr>
          <a:xfrm rot="0">
            <a:off x="5361492" y="4775200"/>
            <a:ext cx="2265543" cy="784225"/>
          </a:xfrm>
          <a:prstGeom prst="rect">
            <a:avLst/>
          </a:prstGeom>
        </p:spPr>
        <p:txBody>
          <a:bodyPr anchor="t" rtlCol="false" tIns="0" lIns="0" bIns="0" rIns="0">
            <a:spAutoFit/>
          </a:bodyPr>
          <a:lstStyle/>
          <a:p>
            <a:pPr algn="ctr">
              <a:lnSpc>
                <a:spcPts val="6049"/>
              </a:lnSpc>
            </a:pPr>
            <a:r>
              <a:rPr lang="en-US" sz="5499" spc="175">
                <a:solidFill>
                  <a:srgbClr val="FFFFFF"/>
                </a:solidFill>
                <a:latin typeface="Open Sauce Medium"/>
              </a:rPr>
              <a:t>01</a:t>
            </a:r>
          </a:p>
        </p:txBody>
      </p:sp>
      <p:sp>
        <p:nvSpPr>
          <p:cNvPr name="TextBox 6" id="6"/>
          <p:cNvSpPr txBox="true"/>
          <p:nvPr/>
        </p:nvSpPr>
        <p:spPr>
          <a:xfrm rot="0">
            <a:off x="8011194" y="4835738"/>
            <a:ext cx="2265543" cy="784225"/>
          </a:xfrm>
          <a:prstGeom prst="rect">
            <a:avLst/>
          </a:prstGeom>
        </p:spPr>
        <p:txBody>
          <a:bodyPr anchor="t" rtlCol="false" tIns="0" lIns="0" bIns="0" rIns="0">
            <a:spAutoFit/>
          </a:bodyPr>
          <a:lstStyle/>
          <a:p>
            <a:pPr algn="ctr">
              <a:lnSpc>
                <a:spcPts val="6049"/>
              </a:lnSpc>
            </a:pPr>
            <a:r>
              <a:rPr lang="en-US" sz="5499" spc="175">
                <a:solidFill>
                  <a:srgbClr val="FFFFFF"/>
                </a:solidFill>
                <a:latin typeface="Open Sauce Medium"/>
              </a:rPr>
              <a:t>02</a:t>
            </a:r>
          </a:p>
        </p:txBody>
      </p:sp>
      <p:sp>
        <p:nvSpPr>
          <p:cNvPr name="TextBox 7" id="7"/>
          <p:cNvSpPr txBox="true"/>
          <p:nvPr/>
        </p:nvSpPr>
        <p:spPr>
          <a:xfrm rot="0">
            <a:off x="10883130" y="4775200"/>
            <a:ext cx="2265543" cy="784225"/>
          </a:xfrm>
          <a:prstGeom prst="rect">
            <a:avLst/>
          </a:prstGeom>
        </p:spPr>
        <p:txBody>
          <a:bodyPr anchor="t" rtlCol="false" tIns="0" lIns="0" bIns="0" rIns="0">
            <a:spAutoFit/>
          </a:bodyPr>
          <a:lstStyle/>
          <a:p>
            <a:pPr algn="ctr">
              <a:lnSpc>
                <a:spcPts val="6049"/>
              </a:lnSpc>
            </a:pPr>
            <a:r>
              <a:rPr lang="en-US" sz="5499" spc="175">
                <a:solidFill>
                  <a:srgbClr val="FFFFFF"/>
                </a:solidFill>
                <a:latin typeface="Open Sauce Medium"/>
              </a:rPr>
              <a:t>03</a:t>
            </a:r>
          </a:p>
        </p:txBody>
      </p:sp>
      <p:sp>
        <p:nvSpPr>
          <p:cNvPr name="TextBox 8" id="8"/>
          <p:cNvSpPr txBox="true"/>
          <p:nvPr/>
        </p:nvSpPr>
        <p:spPr>
          <a:xfrm rot="0">
            <a:off x="3713044" y="6736761"/>
            <a:ext cx="2265543" cy="784225"/>
          </a:xfrm>
          <a:prstGeom prst="rect">
            <a:avLst/>
          </a:prstGeom>
        </p:spPr>
        <p:txBody>
          <a:bodyPr anchor="t" rtlCol="false" tIns="0" lIns="0" bIns="0" rIns="0">
            <a:spAutoFit/>
          </a:bodyPr>
          <a:lstStyle/>
          <a:p>
            <a:pPr algn="ctr">
              <a:lnSpc>
                <a:spcPts val="6049"/>
              </a:lnSpc>
            </a:pPr>
            <a:r>
              <a:rPr lang="en-US" sz="5499" spc="175">
                <a:solidFill>
                  <a:srgbClr val="FFFFFF"/>
                </a:solidFill>
                <a:latin typeface="Open Sauce Medium"/>
              </a:rPr>
              <a:t>04</a:t>
            </a:r>
          </a:p>
        </p:txBody>
      </p:sp>
      <p:sp>
        <p:nvSpPr>
          <p:cNvPr name="TextBox 9" id="9"/>
          <p:cNvSpPr txBox="true"/>
          <p:nvPr/>
        </p:nvSpPr>
        <p:spPr>
          <a:xfrm rot="0">
            <a:off x="5445728" y="5572338"/>
            <a:ext cx="2097071" cy="319278"/>
          </a:xfrm>
          <a:prstGeom prst="rect">
            <a:avLst/>
          </a:prstGeom>
        </p:spPr>
        <p:txBody>
          <a:bodyPr anchor="t" rtlCol="false" tIns="0" lIns="0" bIns="0" rIns="0">
            <a:spAutoFit/>
          </a:bodyPr>
          <a:lstStyle/>
          <a:p>
            <a:pPr algn="ctr">
              <a:lnSpc>
                <a:spcPts val="2646"/>
              </a:lnSpc>
            </a:pPr>
            <a:r>
              <a:rPr lang="en-US" sz="1800">
                <a:solidFill>
                  <a:srgbClr val="FFFFFF"/>
                </a:solidFill>
                <a:latin typeface="Open Sauce Light"/>
              </a:rPr>
              <a:t>INTRODUCTION</a:t>
            </a:r>
          </a:p>
        </p:txBody>
      </p:sp>
      <p:sp>
        <p:nvSpPr>
          <p:cNvPr name="TextBox 10" id="10"/>
          <p:cNvSpPr txBox="true"/>
          <p:nvPr/>
        </p:nvSpPr>
        <p:spPr>
          <a:xfrm rot="0">
            <a:off x="8095465" y="5572338"/>
            <a:ext cx="2097071" cy="319278"/>
          </a:xfrm>
          <a:prstGeom prst="rect">
            <a:avLst/>
          </a:prstGeom>
        </p:spPr>
        <p:txBody>
          <a:bodyPr anchor="t" rtlCol="false" tIns="0" lIns="0" bIns="0" rIns="0">
            <a:spAutoFit/>
          </a:bodyPr>
          <a:lstStyle/>
          <a:p>
            <a:pPr algn="ctr">
              <a:lnSpc>
                <a:spcPts val="2646"/>
              </a:lnSpc>
            </a:pPr>
            <a:r>
              <a:rPr lang="en-US" sz="1800">
                <a:solidFill>
                  <a:srgbClr val="FFFFFF"/>
                </a:solidFill>
                <a:latin typeface="Open Sauce Light"/>
              </a:rPr>
              <a:t>OVERVIEW</a:t>
            </a:r>
          </a:p>
        </p:txBody>
      </p:sp>
      <p:sp>
        <p:nvSpPr>
          <p:cNvPr name="TextBox 11" id="11"/>
          <p:cNvSpPr txBox="true"/>
          <p:nvPr/>
        </p:nvSpPr>
        <p:spPr>
          <a:xfrm rot="0">
            <a:off x="10967367" y="5572338"/>
            <a:ext cx="2097071" cy="319278"/>
          </a:xfrm>
          <a:prstGeom prst="rect">
            <a:avLst/>
          </a:prstGeom>
        </p:spPr>
        <p:txBody>
          <a:bodyPr anchor="t" rtlCol="false" tIns="0" lIns="0" bIns="0" rIns="0">
            <a:spAutoFit/>
          </a:bodyPr>
          <a:lstStyle/>
          <a:p>
            <a:pPr algn="ctr">
              <a:lnSpc>
                <a:spcPts val="2646"/>
              </a:lnSpc>
            </a:pPr>
            <a:r>
              <a:rPr lang="en-US" sz="1800">
                <a:solidFill>
                  <a:srgbClr val="FFFFFF"/>
                </a:solidFill>
                <a:latin typeface="Open Sauce Light"/>
              </a:rPr>
              <a:t>APPROACH</a:t>
            </a:r>
          </a:p>
        </p:txBody>
      </p:sp>
      <p:sp>
        <p:nvSpPr>
          <p:cNvPr name="TextBox 12" id="12"/>
          <p:cNvSpPr txBox="true"/>
          <p:nvPr/>
        </p:nvSpPr>
        <p:spPr>
          <a:xfrm rot="0">
            <a:off x="3713044" y="7666072"/>
            <a:ext cx="2097071" cy="319278"/>
          </a:xfrm>
          <a:prstGeom prst="rect">
            <a:avLst/>
          </a:prstGeom>
        </p:spPr>
        <p:txBody>
          <a:bodyPr anchor="t" rtlCol="false" tIns="0" lIns="0" bIns="0" rIns="0">
            <a:spAutoFit/>
          </a:bodyPr>
          <a:lstStyle/>
          <a:p>
            <a:pPr algn="ctr">
              <a:lnSpc>
                <a:spcPts val="2646"/>
              </a:lnSpc>
            </a:pPr>
            <a:r>
              <a:rPr lang="en-US" sz="1800">
                <a:solidFill>
                  <a:srgbClr val="FFFFFF"/>
                </a:solidFill>
                <a:latin typeface="Open Sauce Light"/>
              </a:rPr>
              <a:t>INSIGHTS GAINED</a:t>
            </a:r>
          </a:p>
        </p:txBody>
      </p:sp>
      <p:sp>
        <p:nvSpPr>
          <p:cNvPr name="TextBox 13" id="13"/>
          <p:cNvSpPr txBox="true"/>
          <p:nvPr/>
        </p:nvSpPr>
        <p:spPr>
          <a:xfrm rot="0">
            <a:off x="6494264" y="6929472"/>
            <a:ext cx="2265543" cy="784225"/>
          </a:xfrm>
          <a:prstGeom prst="rect">
            <a:avLst/>
          </a:prstGeom>
        </p:spPr>
        <p:txBody>
          <a:bodyPr anchor="t" rtlCol="false" tIns="0" lIns="0" bIns="0" rIns="0">
            <a:spAutoFit/>
          </a:bodyPr>
          <a:lstStyle/>
          <a:p>
            <a:pPr algn="ctr">
              <a:lnSpc>
                <a:spcPts val="6049"/>
              </a:lnSpc>
            </a:pPr>
            <a:r>
              <a:rPr lang="en-US" sz="5499" spc="175">
                <a:solidFill>
                  <a:srgbClr val="FFFFFF"/>
                </a:solidFill>
                <a:latin typeface="Open Sauce Medium"/>
              </a:rPr>
              <a:t>05</a:t>
            </a:r>
          </a:p>
        </p:txBody>
      </p:sp>
      <p:sp>
        <p:nvSpPr>
          <p:cNvPr name="TextBox 14" id="14"/>
          <p:cNvSpPr txBox="true"/>
          <p:nvPr/>
        </p:nvSpPr>
        <p:spPr>
          <a:xfrm rot="0">
            <a:off x="9426884" y="6736761"/>
            <a:ext cx="2265543" cy="784225"/>
          </a:xfrm>
          <a:prstGeom prst="rect">
            <a:avLst/>
          </a:prstGeom>
        </p:spPr>
        <p:txBody>
          <a:bodyPr anchor="t" rtlCol="false" tIns="0" lIns="0" bIns="0" rIns="0">
            <a:spAutoFit/>
          </a:bodyPr>
          <a:lstStyle/>
          <a:p>
            <a:pPr algn="ctr">
              <a:lnSpc>
                <a:spcPts val="6049"/>
              </a:lnSpc>
            </a:pPr>
            <a:r>
              <a:rPr lang="en-US" sz="5499" spc="175">
                <a:solidFill>
                  <a:srgbClr val="FFFFFF"/>
                </a:solidFill>
                <a:latin typeface="Open Sauce Medium"/>
              </a:rPr>
              <a:t>06</a:t>
            </a:r>
          </a:p>
        </p:txBody>
      </p:sp>
      <p:sp>
        <p:nvSpPr>
          <p:cNvPr name="TextBox 15" id="15"/>
          <p:cNvSpPr txBox="true"/>
          <p:nvPr/>
        </p:nvSpPr>
        <p:spPr>
          <a:xfrm rot="0">
            <a:off x="12503592" y="6736761"/>
            <a:ext cx="2265543" cy="784225"/>
          </a:xfrm>
          <a:prstGeom prst="rect">
            <a:avLst/>
          </a:prstGeom>
        </p:spPr>
        <p:txBody>
          <a:bodyPr anchor="t" rtlCol="false" tIns="0" lIns="0" bIns="0" rIns="0">
            <a:spAutoFit/>
          </a:bodyPr>
          <a:lstStyle/>
          <a:p>
            <a:pPr algn="ctr">
              <a:lnSpc>
                <a:spcPts val="6049"/>
              </a:lnSpc>
            </a:pPr>
            <a:r>
              <a:rPr lang="en-US" sz="5499" spc="175">
                <a:solidFill>
                  <a:srgbClr val="FFFFFF"/>
                </a:solidFill>
                <a:latin typeface="Open Sauce Medium"/>
              </a:rPr>
              <a:t>07</a:t>
            </a:r>
          </a:p>
        </p:txBody>
      </p:sp>
      <p:sp>
        <p:nvSpPr>
          <p:cNvPr name="TextBox 16" id="16"/>
          <p:cNvSpPr txBox="true"/>
          <p:nvPr/>
        </p:nvSpPr>
        <p:spPr>
          <a:xfrm rot="0">
            <a:off x="6662736" y="7666072"/>
            <a:ext cx="2097071" cy="319278"/>
          </a:xfrm>
          <a:prstGeom prst="rect">
            <a:avLst/>
          </a:prstGeom>
        </p:spPr>
        <p:txBody>
          <a:bodyPr anchor="t" rtlCol="false" tIns="0" lIns="0" bIns="0" rIns="0">
            <a:spAutoFit/>
          </a:bodyPr>
          <a:lstStyle/>
          <a:p>
            <a:pPr algn="ctr">
              <a:lnSpc>
                <a:spcPts val="2646"/>
              </a:lnSpc>
            </a:pPr>
            <a:r>
              <a:rPr lang="en-US" sz="1800">
                <a:solidFill>
                  <a:srgbClr val="FFFFFF"/>
                </a:solidFill>
                <a:latin typeface="Open Sauce Light"/>
              </a:rPr>
              <a:t>ANALYSIS</a:t>
            </a:r>
          </a:p>
        </p:txBody>
      </p:sp>
      <p:sp>
        <p:nvSpPr>
          <p:cNvPr name="TextBox 17" id="17"/>
          <p:cNvSpPr txBox="true"/>
          <p:nvPr/>
        </p:nvSpPr>
        <p:spPr>
          <a:xfrm rot="0">
            <a:off x="9612429" y="7666072"/>
            <a:ext cx="2097071" cy="319278"/>
          </a:xfrm>
          <a:prstGeom prst="rect">
            <a:avLst/>
          </a:prstGeom>
        </p:spPr>
        <p:txBody>
          <a:bodyPr anchor="t" rtlCol="false" tIns="0" lIns="0" bIns="0" rIns="0">
            <a:spAutoFit/>
          </a:bodyPr>
          <a:lstStyle/>
          <a:p>
            <a:pPr algn="ctr">
              <a:lnSpc>
                <a:spcPts val="2646"/>
              </a:lnSpc>
            </a:pPr>
            <a:r>
              <a:rPr lang="en-US" sz="1800">
                <a:solidFill>
                  <a:srgbClr val="FFFFFF"/>
                </a:solidFill>
                <a:latin typeface="Open Sauce Light"/>
              </a:rPr>
              <a:t>PREDICTIONS</a:t>
            </a:r>
          </a:p>
        </p:txBody>
      </p:sp>
      <p:sp>
        <p:nvSpPr>
          <p:cNvPr name="TextBox 18" id="18"/>
          <p:cNvSpPr txBox="true"/>
          <p:nvPr/>
        </p:nvSpPr>
        <p:spPr>
          <a:xfrm rot="0">
            <a:off x="12452179" y="7666072"/>
            <a:ext cx="2316956" cy="319278"/>
          </a:xfrm>
          <a:prstGeom prst="rect">
            <a:avLst/>
          </a:prstGeom>
        </p:spPr>
        <p:txBody>
          <a:bodyPr anchor="t" rtlCol="false" tIns="0" lIns="0" bIns="0" rIns="0">
            <a:spAutoFit/>
          </a:bodyPr>
          <a:lstStyle/>
          <a:p>
            <a:pPr algn="ctr">
              <a:lnSpc>
                <a:spcPts val="2646"/>
              </a:lnSpc>
            </a:pPr>
            <a:r>
              <a:rPr lang="en-US" sz="1800">
                <a:solidFill>
                  <a:srgbClr val="FFFFFF"/>
                </a:solidFill>
                <a:latin typeface="Open Sauce Light"/>
              </a:rPr>
              <a:t>CHALLENGES FACED</a:t>
            </a:r>
          </a:p>
        </p:txBody>
      </p:sp>
      <p:sp>
        <p:nvSpPr>
          <p:cNvPr name="TextBox 19" id="19"/>
          <p:cNvSpPr txBox="true"/>
          <p:nvPr/>
        </p:nvSpPr>
        <p:spPr>
          <a:xfrm rot="0">
            <a:off x="3838615" y="2876325"/>
            <a:ext cx="10610702" cy="1088390"/>
          </a:xfrm>
          <a:prstGeom prst="rect">
            <a:avLst/>
          </a:prstGeom>
        </p:spPr>
        <p:txBody>
          <a:bodyPr anchor="t" rtlCol="false" tIns="0" lIns="0" bIns="0" rIns="0">
            <a:spAutoFit/>
          </a:bodyPr>
          <a:lstStyle/>
          <a:p>
            <a:pPr algn="ctr">
              <a:lnSpc>
                <a:spcPts val="8470"/>
              </a:lnSpc>
            </a:pPr>
            <a:r>
              <a:rPr lang="en-US" sz="7700" spc="2194">
                <a:solidFill>
                  <a:srgbClr val="FFFFFF"/>
                </a:solidFill>
                <a:latin typeface="Open Sauce Medium"/>
              </a:rPr>
              <a:t>CONTENTS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6" t="0" r="-36" b="0"/>
            </a:stretch>
          </a:blipFill>
        </p:spPr>
      </p:sp>
      <p:sp>
        <p:nvSpPr>
          <p:cNvPr name="Freeform 3" id="3"/>
          <p:cNvSpPr/>
          <p:nvPr/>
        </p:nvSpPr>
        <p:spPr>
          <a:xfrm flipH="false" flipV="false" rot="2923865">
            <a:off x="-2984685" y="1184351"/>
            <a:ext cx="15802157" cy="9423832"/>
          </a:xfrm>
          <a:custGeom>
            <a:avLst/>
            <a:gdLst/>
            <a:ahLst/>
            <a:cxnLst/>
            <a:rect r="r" b="b" t="t" l="l"/>
            <a:pathLst>
              <a:path h="9423832" w="15802157">
                <a:moveTo>
                  <a:pt x="0" y="0"/>
                </a:moveTo>
                <a:lnTo>
                  <a:pt x="15802157" y="0"/>
                </a:lnTo>
                <a:lnTo>
                  <a:pt x="15802157" y="9423832"/>
                </a:lnTo>
                <a:lnTo>
                  <a:pt x="0" y="94238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8046708" y="385825"/>
            <a:ext cx="11245538" cy="9778557"/>
            <a:chOff x="0" y="0"/>
            <a:chExt cx="2961788" cy="2575423"/>
          </a:xfrm>
        </p:grpSpPr>
        <p:sp>
          <p:nvSpPr>
            <p:cNvPr name="Freeform 5" id="5"/>
            <p:cNvSpPr/>
            <p:nvPr/>
          </p:nvSpPr>
          <p:spPr>
            <a:xfrm flipH="false" flipV="false" rot="0">
              <a:off x="0" y="0"/>
              <a:ext cx="2961788" cy="2575422"/>
            </a:xfrm>
            <a:custGeom>
              <a:avLst/>
              <a:gdLst/>
              <a:ahLst/>
              <a:cxnLst/>
              <a:rect r="r" b="b" t="t" l="l"/>
              <a:pathLst>
                <a:path h="2575422" w="2961788">
                  <a:moveTo>
                    <a:pt x="0" y="0"/>
                  </a:moveTo>
                  <a:lnTo>
                    <a:pt x="2961788" y="0"/>
                  </a:lnTo>
                  <a:lnTo>
                    <a:pt x="2961788" y="2575422"/>
                  </a:lnTo>
                  <a:lnTo>
                    <a:pt x="0" y="2575422"/>
                  </a:ln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sp>
          <p:nvSpPr>
            <p:cNvPr name="TextBox 6" id="6"/>
            <p:cNvSpPr txBox="true"/>
            <p:nvPr/>
          </p:nvSpPr>
          <p:spPr>
            <a:xfrm>
              <a:off x="0" y="-28575"/>
              <a:ext cx="2961788" cy="2603998"/>
            </a:xfrm>
            <a:prstGeom prst="rect">
              <a:avLst/>
            </a:prstGeom>
          </p:spPr>
          <p:txBody>
            <a:bodyPr anchor="ctr" rtlCol="false" tIns="50800" lIns="50800" bIns="50800" rIns="50800"/>
            <a:lstStyle/>
            <a:p>
              <a:pPr algn="ctr">
                <a:lnSpc>
                  <a:spcPts val="1869"/>
                </a:lnSpc>
              </a:pPr>
            </a:p>
          </p:txBody>
        </p:sp>
      </p:grpSp>
      <p:sp>
        <p:nvSpPr>
          <p:cNvPr name="AutoShape 7" id="7"/>
          <p:cNvSpPr/>
          <p:nvPr/>
        </p:nvSpPr>
        <p:spPr>
          <a:xfrm flipH="true" flipV="true">
            <a:off x="-488525" y="8289279"/>
            <a:ext cx="15156557" cy="0"/>
          </a:xfrm>
          <a:prstGeom prst="line">
            <a:avLst/>
          </a:prstGeom>
          <a:ln cap="flat" w="76200">
            <a:solidFill>
              <a:srgbClr val="446523"/>
            </a:solidFill>
            <a:prstDash val="solid"/>
            <a:headEnd type="none" len="sm" w="sm"/>
            <a:tailEnd type="none" len="sm" w="sm"/>
          </a:ln>
        </p:spPr>
      </p:sp>
      <p:sp>
        <p:nvSpPr>
          <p:cNvPr name="AutoShape 8" id="8"/>
          <p:cNvSpPr/>
          <p:nvPr/>
        </p:nvSpPr>
        <p:spPr>
          <a:xfrm flipH="true">
            <a:off x="10559239" y="2561194"/>
            <a:ext cx="8347436" cy="0"/>
          </a:xfrm>
          <a:prstGeom prst="line">
            <a:avLst/>
          </a:prstGeom>
          <a:ln cap="flat" w="76200">
            <a:solidFill>
              <a:srgbClr val="F5F5F5"/>
            </a:solidFill>
            <a:prstDash val="solid"/>
            <a:headEnd type="none" len="sm" w="sm"/>
            <a:tailEnd type="none" len="sm" w="sm"/>
          </a:ln>
        </p:spPr>
      </p:sp>
      <p:sp>
        <p:nvSpPr>
          <p:cNvPr name="Freeform 9" id="9"/>
          <p:cNvSpPr/>
          <p:nvPr/>
        </p:nvSpPr>
        <p:spPr>
          <a:xfrm flipH="false" flipV="false" rot="0">
            <a:off x="7272685" y="3217704"/>
            <a:ext cx="3015026" cy="4114800"/>
          </a:xfrm>
          <a:custGeom>
            <a:avLst/>
            <a:gdLst/>
            <a:ahLst/>
            <a:cxnLst/>
            <a:rect r="r" b="b" t="t" l="l"/>
            <a:pathLst>
              <a:path h="4114800" w="3015026">
                <a:moveTo>
                  <a:pt x="0" y="0"/>
                </a:moveTo>
                <a:lnTo>
                  <a:pt x="3015026" y="0"/>
                </a:lnTo>
                <a:lnTo>
                  <a:pt x="301502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559239" y="3076363"/>
            <a:ext cx="6899678" cy="847725"/>
          </a:xfrm>
          <a:prstGeom prst="rect">
            <a:avLst/>
          </a:prstGeom>
        </p:spPr>
        <p:txBody>
          <a:bodyPr anchor="t" rtlCol="false" tIns="0" lIns="0" bIns="0" rIns="0">
            <a:spAutoFit/>
          </a:bodyPr>
          <a:lstStyle/>
          <a:p>
            <a:pPr algn="just">
              <a:lnSpc>
                <a:spcPts val="6599"/>
              </a:lnSpc>
            </a:pPr>
            <a:r>
              <a:rPr lang="en-US" sz="5999" spc="191">
                <a:solidFill>
                  <a:srgbClr val="FFFFFF"/>
                </a:solidFill>
                <a:latin typeface="Open Sauce Medium"/>
              </a:rPr>
              <a:t>INTRODUCTION</a:t>
            </a:r>
          </a:p>
        </p:txBody>
      </p:sp>
      <p:sp>
        <p:nvSpPr>
          <p:cNvPr name="TextBox 11" id="11"/>
          <p:cNvSpPr txBox="true"/>
          <p:nvPr/>
        </p:nvSpPr>
        <p:spPr>
          <a:xfrm rot="0">
            <a:off x="10559239" y="4390813"/>
            <a:ext cx="6700061" cy="3258312"/>
          </a:xfrm>
          <a:prstGeom prst="rect">
            <a:avLst/>
          </a:prstGeom>
        </p:spPr>
        <p:txBody>
          <a:bodyPr anchor="t" rtlCol="false" tIns="0" lIns="0" bIns="0" rIns="0">
            <a:spAutoFit/>
          </a:bodyPr>
          <a:lstStyle/>
          <a:p>
            <a:pPr>
              <a:lnSpc>
                <a:spcPts val="3233"/>
              </a:lnSpc>
            </a:pPr>
            <a:r>
              <a:rPr lang="en-US" sz="2199">
                <a:solidFill>
                  <a:srgbClr val="FFFFFF"/>
                </a:solidFill>
                <a:latin typeface="Open Sauce Bold"/>
              </a:rPr>
              <a:t>FIFA, the Fédération Internationale de Football Association</a:t>
            </a:r>
            <a:r>
              <a:rPr lang="en-US" sz="2199">
                <a:solidFill>
                  <a:srgbClr val="FFFFFF"/>
                </a:solidFill>
                <a:latin typeface="Open Sauce Light"/>
              </a:rPr>
              <a:t> , the international governing body for football, oversees global competitions like the FIFA World Cup and works to promote the sport's growth and integrity worldwide. Established in 1904, FIFA plays a central role in organizing tournaments, setting rules, and fostering the values of teamwork and fair play in football.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574" r="0" b="-9574"/>
            </a:stretch>
          </a:blipFill>
        </p:spPr>
      </p:sp>
      <p:sp>
        <p:nvSpPr>
          <p:cNvPr name="Freeform 3" id="3"/>
          <p:cNvSpPr/>
          <p:nvPr/>
        </p:nvSpPr>
        <p:spPr>
          <a:xfrm flipH="false" flipV="false" rot="5015114">
            <a:off x="9740863" y="2343404"/>
            <a:ext cx="15802157" cy="9423832"/>
          </a:xfrm>
          <a:custGeom>
            <a:avLst/>
            <a:gdLst/>
            <a:ahLst/>
            <a:cxnLst/>
            <a:rect r="r" b="b" t="t" l="l"/>
            <a:pathLst>
              <a:path h="9423832" w="15802157">
                <a:moveTo>
                  <a:pt x="0" y="0"/>
                </a:moveTo>
                <a:lnTo>
                  <a:pt x="15802157" y="0"/>
                </a:lnTo>
                <a:lnTo>
                  <a:pt x="15802157" y="9423832"/>
                </a:lnTo>
                <a:lnTo>
                  <a:pt x="0" y="94238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66398" y="1333975"/>
            <a:ext cx="15433919" cy="7619050"/>
            <a:chOff x="0" y="0"/>
            <a:chExt cx="4064900" cy="2006663"/>
          </a:xfrm>
        </p:grpSpPr>
        <p:sp>
          <p:nvSpPr>
            <p:cNvPr name="Freeform 5" id="5"/>
            <p:cNvSpPr/>
            <p:nvPr/>
          </p:nvSpPr>
          <p:spPr>
            <a:xfrm flipH="false" flipV="false" rot="0">
              <a:off x="0" y="0"/>
              <a:ext cx="4064900" cy="2006663"/>
            </a:xfrm>
            <a:custGeom>
              <a:avLst/>
              <a:gdLst/>
              <a:ahLst/>
              <a:cxnLst/>
              <a:rect r="r" b="b" t="t" l="l"/>
              <a:pathLst>
                <a:path h="2006663" w="4064900">
                  <a:moveTo>
                    <a:pt x="0" y="0"/>
                  </a:moveTo>
                  <a:lnTo>
                    <a:pt x="4064900" y="0"/>
                  </a:lnTo>
                  <a:lnTo>
                    <a:pt x="4064900" y="2006663"/>
                  </a:lnTo>
                  <a:lnTo>
                    <a:pt x="0" y="2006663"/>
                  </a:lnTo>
                  <a:close/>
                </a:path>
              </a:pathLst>
            </a:custGeom>
            <a:solidFill>
              <a:srgbClr val="F5F5F5"/>
            </a:solidFill>
            <a:ln w="38100" cap="sq">
              <a:solidFill>
                <a:srgbClr val="202354"/>
              </a:solidFill>
              <a:prstDash val="solid"/>
              <a:miter/>
            </a:ln>
          </p:spPr>
        </p:sp>
        <p:sp>
          <p:nvSpPr>
            <p:cNvPr name="TextBox 6" id="6"/>
            <p:cNvSpPr txBox="true"/>
            <p:nvPr/>
          </p:nvSpPr>
          <p:spPr>
            <a:xfrm>
              <a:off x="0" y="-28575"/>
              <a:ext cx="4064900" cy="2035238"/>
            </a:xfrm>
            <a:prstGeom prst="rect">
              <a:avLst/>
            </a:prstGeom>
          </p:spPr>
          <p:txBody>
            <a:bodyPr anchor="ctr" rtlCol="false" tIns="50800" lIns="50800" bIns="50800" rIns="50800"/>
            <a:lstStyle/>
            <a:p>
              <a:pPr algn="ctr">
                <a:lnSpc>
                  <a:spcPts val="1869"/>
                </a:lnSpc>
              </a:pPr>
            </a:p>
          </p:txBody>
        </p:sp>
      </p:grpSp>
      <p:sp>
        <p:nvSpPr>
          <p:cNvPr name="AutoShape 7" id="7"/>
          <p:cNvSpPr/>
          <p:nvPr/>
        </p:nvSpPr>
        <p:spPr>
          <a:xfrm flipV="true">
            <a:off x="8654651" y="2652442"/>
            <a:ext cx="0" cy="5211720"/>
          </a:xfrm>
          <a:prstGeom prst="line">
            <a:avLst/>
          </a:prstGeom>
          <a:ln cap="flat" w="38100">
            <a:solidFill>
              <a:srgbClr val="192253"/>
            </a:solidFill>
            <a:prstDash val="solid"/>
            <a:headEnd type="none" len="sm" w="sm"/>
            <a:tailEnd type="none" len="sm" w="sm"/>
          </a:ln>
        </p:spPr>
      </p:sp>
      <p:grpSp>
        <p:nvGrpSpPr>
          <p:cNvPr name="Group 8" id="8"/>
          <p:cNvGrpSpPr>
            <a:grpSpLocks noChangeAspect="true"/>
          </p:cNvGrpSpPr>
          <p:nvPr/>
        </p:nvGrpSpPr>
        <p:grpSpPr>
          <a:xfrm rot="0">
            <a:off x="8469692" y="2467483"/>
            <a:ext cx="369918" cy="369918"/>
            <a:chOff x="6705600" y="1371600"/>
            <a:chExt cx="10972800" cy="10972800"/>
          </a:xfrm>
        </p:grpSpPr>
        <p:sp>
          <p:nvSpPr>
            <p:cNvPr name="Freeform 9" id="9"/>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grpSp>
      <p:grpSp>
        <p:nvGrpSpPr>
          <p:cNvPr name="Group 10" id="10"/>
          <p:cNvGrpSpPr>
            <a:grpSpLocks noChangeAspect="true"/>
          </p:cNvGrpSpPr>
          <p:nvPr/>
        </p:nvGrpSpPr>
        <p:grpSpPr>
          <a:xfrm rot="0">
            <a:off x="8469692" y="4447221"/>
            <a:ext cx="369918" cy="369918"/>
            <a:chOff x="6705600" y="1371600"/>
            <a:chExt cx="10972800" cy="10972800"/>
          </a:xfrm>
        </p:grpSpPr>
        <p:sp>
          <p:nvSpPr>
            <p:cNvPr name="Freeform 11" id="11"/>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grpSp>
      <p:grpSp>
        <p:nvGrpSpPr>
          <p:cNvPr name="Group 12" id="12"/>
          <p:cNvGrpSpPr>
            <a:grpSpLocks noChangeAspect="true"/>
          </p:cNvGrpSpPr>
          <p:nvPr/>
        </p:nvGrpSpPr>
        <p:grpSpPr>
          <a:xfrm rot="0">
            <a:off x="8469692" y="6360189"/>
            <a:ext cx="369918" cy="369918"/>
            <a:chOff x="6705600" y="1371600"/>
            <a:chExt cx="10972800" cy="10972800"/>
          </a:xfrm>
        </p:grpSpPr>
        <p:sp>
          <p:nvSpPr>
            <p:cNvPr name="Freeform 13" id="13"/>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grpSp>
      <p:sp>
        <p:nvSpPr>
          <p:cNvPr name="AutoShape 14" id="14"/>
          <p:cNvSpPr/>
          <p:nvPr/>
        </p:nvSpPr>
        <p:spPr>
          <a:xfrm flipH="true" flipV="true">
            <a:off x="-7687792" y="3785230"/>
            <a:ext cx="15156557" cy="0"/>
          </a:xfrm>
          <a:prstGeom prst="line">
            <a:avLst/>
          </a:prstGeom>
          <a:ln cap="flat" w="76200">
            <a:solidFill>
              <a:srgbClr val="446523"/>
            </a:solidFill>
            <a:prstDash val="solid"/>
            <a:headEnd type="none" len="sm" w="sm"/>
            <a:tailEnd type="none" len="sm" w="sm"/>
          </a:ln>
        </p:spPr>
      </p:sp>
      <p:sp>
        <p:nvSpPr>
          <p:cNvPr name="Freeform 15" id="15"/>
          <p:cNvSpPr/>
          <p:nvPr/>
        </p:nvSpPr>
        <p:spPr>
          <a:xfrm flipH="false" flipV="false" rot="0">
            <a:off x="-310188" y="-259768"/>
            <a:ext cx="1635371" cy="1593743"/>
          </a:xfrm>
          <a:custGeom>
            <a:avLst/>
            <a:gdLst/>
            <a:ahLst/>
            <a:cxnLst/>
            <a:rect r="r" b="b" t="t" l="l"/>
            <a:pathLst>
              <a:path h="1593743" w="1635371">
                <a:moveTo>
                  <a:pt x="0" y="0"/>
                </a:moveTo>
                <a:lnTo>
                  <a:pt x="1635371" y="0"/>
                </a:lnTo>
                <a:lnTo>
                  <a:pt x="1635371" y="1593743"/>
                </a:lnTo>
                <a:lnTo>
                  <a:pt x="0" y="15937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854475" y="4102930"/>
            <a:ext cx="6148491" cy="4319778"/>
          </a:xfrm>
          <a:prstGeom prst="rect">
            <a:avLst/>
          </a:prstGeom>
        </p:spPr>
        <p:txBody>
          <a:bodyPr anchor="t" rtlCol="false" tIns="0" lIns="0" bIns="0" rIns="0">
            <a:spAutoFit/>
          </a:bodyPr>
          <a:lstStyle/>
          <a:p>
            <a:pPr marL="388620" indent="-194310" lvl="1">
              <a:lnSpc>
                <a:spcPts val="2646"/>
              </a:lnSpc>
              <a:buFont typeface="Arial"/>
              <a:buChar char="•"/>
            </a:pPr>
            <a:r>
              <a:rPr lang="en-US" sz="1800">
                <a:solidFill>
                  <a:srgbClr val="000000"/>
                </a:solidFill>
                <a:latin typeface="Open Sauce Light"/>
              </a:rPr>
              <a:t>This FIFA dataset contains comprehensive information about football players, clubs, and various attributes related to the sport.</a:t>
            </a:r>
          </a:p>
          <a:p>
            <a:pPr marL="388620" indent="-194310" lvl="1">
              <a:lnSpc>
                <a:spcPts val="2646"/>
              </a:lnSpc>
              <a:buFont typeface="Arial"/>
              <a:buChar char="•"/>
            </a:pPr>
            <a:r>
              <a:rPr lang="en-US" sz="1800">
                <a:solidFill>
                  <a:srgbClr val="000000"/>
                </a:solidFill>
                <a:latin typeface="Open Sauce Light"/>
              </a:rPr>
              <a:t>It encompasses player details such as name, age, nationality, overall rating, potential, position, and contract validity.</a:t>
            </a:r>
          </a:p>
          <a:p>
            <a:pPr marL="388620" indent="-194310" lvl="1">
              <a:lnSpc>
                <a:spcPts val="2646"/>
              </a:lnSpc>
              <a:buFont typeface="Arial"/>
              <a:buChar char="•"/>
            </a:pPr>
            <a:r>
              <a:rPr lang="en-US" sz="1800">
                <a:solidFill>
                  <a:srgbClr val="000000"/>
                </a:solidFill>
                <a:latin typeface="Open Sauce Light"/>
              </a:rPr>
              <a:t>Additionally, the dataset includes club information such as name and total spending, as well as statistics on penalty taking, average skill scores, and player values. </a:t>
            </a:r>
          </a:p>
          <a:p>
            <a:pPr marL="388620" indent="-194310" lvl="1">
              <a:lnSpc>
                <a:spcPts val="2646"/>
              </a:lnSpc>
              <a:buFont typeface="Arial"/>
              <a:buChar char="•"/>
            </a:pPr>
            <a:r>
              <a:rPr lang="en-US" sz="1800">
                <a:solidFill>
                  <a:srgbClr val="000000"/>
                </a:solidFill>
                <a:latin typeface="Open Sauce Light"/>
              </a:rPr>
              <a:t>This dataset offers valuable insights into the world of football, enabling analysis of player performance, club finances, and trends within the sport.</a:t>
            </a:r>
          </a:p>
        </p:txBody>
      </p:sp>
      <p:sp>
        <p:nvSpPr>
          <p:cNvPr name="TextBox 17" id="17"/>
          <p:cNvSpPr txBox="true"/>
          <p:nvPr/>
        </p:nvSpPr>
        <p:spPr>
          <a:xfrm rot="0">
            <a:off x="9054139" y="2421937"/>
            <a:ext cx="5260448" cy="480060"/>
          </a:xfrm>
          <a:prstGeom prst="rect">
            <a:avLst/>
          </a:prstGeom>
        </p:spPr>
        <p:txBody>
          <a:bodyPr anchor="t" rtlCol="false" tIns="0" lIns="0" bIns="0" rIns="0">
            <a:spAutoFit/>
          </a:bodyPr>
          <a:lstStyle/>
          <a:p>
            <a:pPr algn="just">
              <a:lnSpc>
                <a:spcPts val="3630"/>
              </a:lnSpc>
            </a:pPr>
            <a:r>
              <a:rPr lang="en-US" sz="3300" spc="105">
                <a:solidFill>
                  <a:srgbClr val="000000"/>
                </a:solidFill>
                <a:latin typeface="Open Sauce Medium"/>
              </a:rPr>
              <a:t>Objective 1</a:t>
            </a:r>
          </a:p>
        </p:txBody>
      </p:sp>
      <p:sp>
        <p:nvSpPr>
          <p:cNvPr name="TextBox 18" id="18"/>
          <p:cNvSpPr txBox="true"/>
          <p:nvPr/>
        </p:nvSpPr>
        <p:spPr>
          <a:xfrm rot="0">
            <a:off x="9054139" y="4401675"/>
            <a:ext cx="5260448" cy="480060"/>
          </a:xfrm>
          <a:prstGeom prst="rect">
            <a:avLst/>
          </a:prstGeom>
        </p:spPr>
        <p:txBody>
          <a:bodyPr anchor="t" rtlCol="false" tIns="0" lIns="0" bIns="0" rIns="0">
            <a:spAutoFit/>
          </a:bodyPr>
          <a:lstStyle/>
          <a:p>
            <a:pPr algn="just">
              <a:lnSpc>
                <a:spcPts val="3630"/>
              </a:lnSpc>
            </a:pPr>
            <a:r>
              <a:rPr lang="en-US" sz="3300" spc="105">
                <a:solidFill>
                  <a:srgbClr val="000000"/>
                </a:solidFill>
                <a:latin typeface="Open Sauce Medium"/>
              </a:rPr>
              <a:t>Objective 2</a:t>
            </a:r>
          </a:p>
        </p:txBody>
      </p:sp>
      <p:sp>
        <p:nvSpPr>
          <p:cNvPr name="TextBox 19" id="19"/>
          <p:cNvSpPr txBox="true"/>
          <p:nvPr/>
        </p:nvSpPr>
        <p:spPr>
          <a:xfrm rot="0">
            <a:off x="9144000" y="2940118"/>
            <a:ext cx="7247117" cy="1210437"/>
          </a:xfrm>
          <a:prstGeom prst="rect">
            <a:avLst/>
          </a:prstGeom>
        </p:spPr>
        <p:txBody>
          <a:bodyPr anchor="t" rtlCol="false" tIns="0" lIns="0" bIns="0" rIns="0">
            <a:spAutoFit/>
          </a:bodyPr>
          <a:lstStyle/>
          <a:p>
            <a:pPr>
              <a:lnSpc>
                <a:spcPts val="3233"/>
              </a:lnSpc>
            </a:pPr>
            <a:r>
              <a:rPr lang="en-US" sz="2199">
                <a:solidFill>
                  <a:srgbClr val="000000"/>
                </a:solidFill>
                <a:latin typeface="Open Sauce Bold"/>
              </a:rPr>
              <a:t>Player Performance Evaluation:</a:t>
            </a:r>
            <a:r>
              <a:rPr lang="en-US" sz="2199">
                <a:solidFill>
                  <a:srgbClr val="000000"/>
                </a:solidFill>
                <a:latin typeface="Open Sauce Light"/>
              </a:rPr>
              <a:t> Analyzing player attributes to identify top performers and areas for improvement.</a:t>
            </a:r>
          </a:p>
        </p:txBody>
      </p:sp>
      <p:sp>
        <p:nvSpPr>
          <p:cNvPr name="TextBox 20" id="20"/>
          <p:cNvSpPr txBox="true"/>
          <p:nvPr/>
        </p:nvSpPr>
        <p:spPr>
          <a:xfrm rot="0">
            <a:off x="9144000" y="4910310"/>
            <a:ext cx="6986316" cy="1210437"/>
          </a:xfrm>
          <a:prstGeom prst="rect">
            <a:avLst/>
          </a:prstGeom>
        </p:spPr>
        <p:txBody>
          <a:bodyPr anchor="t" rtlCol="false" tIns="0" lIns="0" bIns="0" rIns="0">
            <a:spAutoFit/>
          </a:bodyPr>
          <a:lstStyle/>
          <a:p>
            <a:pPr>
              <a:lnSpc>
                <a:spcPts val="3233"/>
              </a:lnSpc>
            </a:pPr>
            <a:r>
              <a:rPr lang="en-US" sz="2199">
                <a:solidFill>
                  <a:srgbClr val="000000"/>
                </a:solidFill>
                <a:latin typeface="Open Sauce Bold"/>
              </a:rPr>
              <a:t>Financial Assessment:</a:t>
            </a:r>
            <a:r>
              <a:rPr lang="en-US" sz="2199">
                <a:solidFill>
                  <a:srgbClr val="000000"/>
                </a:solidFill>
                <a:latin typeface="Open Sauce Light"/>
              </a:rPr>
              <a:t> Evaluating club spending and player values to understand financial strategies and transfer market trends.</a:t>
            </a:r>
          </a:p>
        </p:txBody>
      </p:sp>
      <p:sp>
        <p:nvSpPr>
          <p:cNvPr name="TextBox 21" id="21"/>
          <p:cNvSpPr txBox="true"/>
          <p:nvPr/>
        </p:nvSpPr>
        <p:spPr>
          <a:xfrm rot="0">
            <a:off x="9144000" y="6314643"/>
            <a:ext cx="5260448" cy="480060"/>
          </a:xfrm>
          <a:prstGeom prst="rect">
            <a:avLst/>
          </a:prstGeom>
        </p:spPr>
        <p:txBody>
          <a:bodyPr anchor="t" rtlCol="false" tIns="0" lIns="0" bIns="0" rIns="0">
            <a:spAutoFit/>
          </a:bodyPr>
          <a:lstStyle/>
          <a:p>
            <a:pPr algn="just">
              <a:lnSpc>
                <a:spcPts val="3630"/>
              </a:lnSpc>
            </a:pPr>
            <a:r>
              <a:rPr lang="en-US" sz="3300" spc="105">
                <a:solidFill>
                  <a:srgbClr val="000000"/>
                </a:solidFill>
                <a:latin typeface="Open Sauce Medium"/>
              </a:rPr>
              <a:t>Objective 3</a:t>
            </a:r>
          </a:p>
        </p:txBody>
      </p:sp>
      <p:sp>
        <p:nvSpPr>
          <p:cNvPr name="TextBox 22" id="22"/>
          <p:cNvSpPr txBox="true"/>
          <p:nvPr/>
        </p:nvSpPr>
        <p:spPr>
          <a:xfrm rot="0">
            <a:off x="9144000" y="6802696"/>
            <a:ext cx="7022611" cy="1620012"/>
          </a:xfrm>
          <a:prstGeom prst="rect">
            <a:avLst/>
          </a:prstGeom>
        </p:spPr>
        <p:txBody>
          <a:bodyPr anchor="t" rtlCol="false" tIns="0" lIns="0" bIns="0" rIns="0">
            <a:spAutoFit/>
          </a:bodyPr>
          <a:lstStyle/>
          <a:p>
            <a:pPr>
              <a:lnSpc>
                <a:spcPts val="3233"/>
              </a:lnSpc>
            </a:pPr>
            <a:r>
              <a:rPr lang="en-US" sz="2199">
                <a:solidFill>
                  <a:srgbClr val="000000"/>
                </a:solidFill>
                <a:latin typeface="Open Sauce Bold"/>
              </a:rPr>
              <a:t>Penalty Taking:</a:t>
            </a:r>
            <a:r>
              <a:rPr lang="en-US" sz="2199">
                <a:solidFill>
                  <a:srgbClr val="000000"/>
                </a:solidFill>
                <a:latin typeface="Open Sauce Light"/>
              </a:rPr>
              <a:t> Investigating penalty-taking statistics to identify top performers and factors influencing success rates, aiding teams in optimizing penalty strategies and player selection.</a:t>
            </a:r>
          </a:p>
        </p:txBody>
      </p:sp>
      <p:sp>
        <p:nvSpPr>
          <p:cNvPr name="TextBox 23" id="23"/>
          <p:cNvSpPr txBox="true"/>
          <p:nvPr/>
        </p:nvSpPr>
        <p:spPr>
          <a:xfrm rot="0">
            <a:off x="3032253" y="1645281"/>
            <a:ext cx="4436512" cy="2101849"/>
          </a:xfrm>
          <a:prstGeom prst="rect">
            <a:avLst/>
          </a:prstGeom>
        </p:spPr>
        <p:txBody>
          <a:bodyPr anchor="t" rtlCol="false" tIns="0" lIns="0" bIns="0" rIns="0">
            <a:spAutoFit/>
          </a:bodyPr>
          <a:lstStyle/>
          <a:p>
            <a:pPr>
              <a:lnSpc>
                <a:spcPts val="5499"/>
              </a:lnSpc>
            </a:pPr>
            <a:r>
              <a:rPr lang="en-US" sz="4999" spc="159">
                <a:solidFill>
                  <a:srgbClr val="446523"/>
                </a:solidFill>
                <a:latin typeface="Days"/>
              </a:rPr>
              <a:t>OVERVIEW OF THE DATA 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566398" y="1333975"/>
            <a:ext cx="15433919" cy="7619050"/>
            <a:chOff x="0" y="0"/>
            <a:chExt cx="4064900" cy="2006663"/>
          </a:xfrm>
        </p:grpSpPr>
        <p:sp>
          <p:nvSpPr>
            <p:cNvPr name="Freeform 3" id="3"/>
            <p:cNvSpPr/>
            <p:nvPr/>
          </p:nvSpPr>
          <p:spPr>
            <a:xfrm flipH="false" flipV="false" rot="0">
              <a:off x="0" y="0"/>
              <a:ext cx="4064900" cy="2006663"/>
            </a:xfrm>
            <a:custGeom>
              <a:avLst/>
              <a:gdLst/>
              <a:ahLst/>
              <a:cxnLst/>
              <a:rect r="r" b="b" t="t" l="l"/>
              <a:pathLst>
                <a:path h="2006663" w="4064900">
                  <a:moveTo>
                    <a:pt x="0" y="0"/>
                  </a:moveTo>
                  <a:lnTo>
                    <a:pt x="4064900" y="0"/>
                  </a:lnTo>
                  <a:lnTo>
                    <a:pt x="4064900" y="2006663"/>
                  </a:lnTo>
                  <a:lnTo>
                    <a:pt x="0" y="2006663"/>
                  </a:lnTo>
                  <a:close/>
                </a:path>
              </a:pathLst>
            </a:custGeom>
            <a:solidFill>
              <a:srgbClr val="F5F5F5"/>
            </a:solidFill>
            <a:ln w="38100" cap="sq">
              <a:solidFill>
                <a:srgbClr val="202354"/>
              </a:solidFill>
              <a:prstDash val="solid"/>
              <a:miter/>
            </a:ln>
          </p:spPr>
        </p:sp>
        <p:sp>
          <p:nvSpPr>
            <p:cNvPr name="TextBox 4" id="4"/>
            <p:cNvSpPr txBox="true"/>
            <p:nvPr/>
          </p:nvSpPr>
          <p:spPr>
            <a:xfrm>
              <a:off x="0" y="-28575"/>
              <a:ext cx="4064900" cy="2035238"/>
            </a:xfrm>
            <a:prstGeom prst="rect">
              <a:avLst/>
            </a:prstGeom>
          </p:spPr>
          <p:txBody>
            <a:bodyPr anchor="ctr" rtlCol="false" tIns="50800" lIns="50800" bIns="50800" rIns="50800"/>
            <a:lstStyle/>
            <a:p>
              <a:pPr algn="ctr">
                <a:lnSpc>
                  <a:spcPts val="1869"/>
                </a:lnSpc>
              </a:pPr>
            </a:p>
          </p:txBody>
        </p:sp>
      </p:grpSp>
      <p:sp>
        <p:nvSpPr>
          <p:cNvPr name="Freeform 5" id="5"/>
          <p:cNvSpPr/>
          <p:nvPr/>
        </p:nvSpPr>
        <p:spPr>
          <a:xfrm flipH="false" flipV="false" rot="2923865">
            <a:off x="10228250" y="-1369384"/>
            <a:ext cx="15802157" cy="9423832"/>
          </a:xfrm>
          <a:custGeom>
            <a:avLst/>
            <a:gdLst/>
            <a:ahLst/>
            <a:cxnLst/>
            <a:rect r="r" b="b" t="t" l="l"/>
            <a:pathLst>
              <a:path h="9423832" w="15802157">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flipV="true">
            <a:off x="3307028" y="4037857"/>
            <a:ext cx="10169609" cy="167509"/>
          </a:xfrm>
          <a:prstGeom prst="line">
            <a:avLst/>
          </a:prstGeom>
          <a:ln cap="flat" w="76200">
            <a:solidFill>
              <a:srgbClr val="202354"/>
            </a:solidFill>
            <a:prstDash val="solid"/>
            <a:headEnd type="none" len="sm" w="sm"/>
            <a:tailEnd type="none" len="sm" w="sm"/>
          </a:ln>
        </p:spPr>
      </p:sp>
      <p:grpSp>
        <p:nvGrpSpPr>
          <p:cNvPr name="Group 7" id="7"/>
          <p:cNvGrpSpPr>
            <a:grpSpLocks noChangeAspect="true"/>
          </p:cNvGrpSpPr>
          <p:nvPr/>
        </p:nvGrpSpPr>
        <p:grpSpPr>
          <a:xfrm rot="5400000">
            <a:off x="14290044" y="4037857"/>
            <a:ext cx="411218" cy="411218"/>
            <a:chOff x="6705600" y="1371600"/>
            <a:chExt cx="10972800" cy="10972800"/>
          </a:xfrm>
        </p:grpSpPr>
        <p:sp>
          <p:nvSpPr>
            <p:cNvPr name="Freeform 8" id="8"/>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grpSp>
      <p:grpSp>
        <p:nvGrpSpPr>
          <p:cNvPr name="Group 9" id="9"/>
          <p:cNvGrpSpPr>
            <a:grpSpLocks noChangeAspect="true"/>
          </p:cNvGrpSpPr>
          <p:nvPr/>
        </p:nvGrpSpPr>
        <p:grpSpPr>
          <a:xfrm rot="5400000">
            <a:off x="10740175" y="4037857"/>
            <a:ext cx="411218" cy="411218"/>
            <a:chOff x="6705600" y="1371600"/>
            <a:chExt cx="10972800" cy="10972800"/>
          </a:xfrm>
        </p:grpSpPr>
        <p:sp>
          <p:nvSpPr>
            <p:cNvPr name="Freeform 10" id="10"/>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grpSp>
      <p:grpSp>
        <p:nvGrpSpPr>
          <p:cNvPr name="Group 11" id="11"/>
          <p:cNvGrpSpPr>
            <a:grpSpLocks noChangeAspect="true"/>
          </p:cNvGrpSpPr>
          <p:nvPr/>
        </p:nvGrpSpPr>
        <p:grpSpPr>
          <a:xfrm rot="5400000">
            <a:off x="7158116" y="4037857"/>
            <a:ext cx="411218" cy="411218"/>
            <a:chOff x="6705600" y="1371600"/>
            <a:chExt cx="10972800" cy="10972800"/>
          </a:xfrm>
        </p:grpSpPr>
        <p:sp>
          <p:nvSpPr>
            <p:cNvPr name="Freeform 12" id="12"/>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grpSp>
      <p:grpSp>
        <p:nvGrpSpPr>
          <p:cNvPr name="Group 13" id="13"/>
          <p:cNvGrpSpPr>
            <a:grpSpLocks noChangeAspect="true"/>
          </p:cNvGrpSpPr>
          <p:nvPr/>
        </p:nvGrpSpPr>
        <p:grpSpPr>
          <a:xfrm rot="5400000">
            <a:off x="3278453" y="4037857"/>
            <a:ext cx="411218" cy="411218"/>
            <a:chOff x="6705600" y="1371600"/>
            <a:chExt cx="10972800" cy="10972800"/>
          </a:xfrm>
        </p:grpSpPr>
        <p:sp>
          <p:nvSpPr>
            <p:cNvPr name="Freeform 14" id="14"/>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true">
              <a:gsLst>
                <a:gs pos="0">
                  <a:srgbClr val="446523">
                    <a:alpha val="100000"/>
                  </a:srgbClr>
                </a:gs>
                <a:gs pos="50000">
                  <a:srgbClr val="5A961E">
                    <a:alpha val="100000"/>
                  </a:srgbClr>
                </a:gs>
                <a:gs pos="100000">
                  <a:srgbClr val="5EB20A">
                    <a:alpha val="100000"/>
                  </a:srgbClr>
                </a:gs>
              </a:gsLst>
              <a:lin ang="5400000"/>
            </a:gradFill>
          </p:spPr>
        </p:sp>
      </p:grpSp>
      <p:sp>
        <p:nvSpPr>
          <p:cNvPr name="TextBox 15" id="15"/>
          <p:cNvSpPr txBox="true"/>
          <p:nvPr/>
        </p:nvSpPr>
        <p:spPr>
          <a:xfrm rot="0">
            <a:off x="3134847" y="4798695"/>
            <a:ext cx="2736463" cy="344805"/>
          </a:xfrm>
          <a:prstGeom prst="rect">
            <a:avLst/>
          </a:prstGeom>
        </p:spPr>
        <p:txBody>
          <a:bodyPr anchor="t" rtlCol="false" tIns="0" lIns="0" bIns="0" rIns="0">
            <a:spAutoFit/>
          </a:bodyPr>
          <a:lstStyle/>
          <a:p>
            <a:pPr algn="just">
              <a:lnSpc>
                <a:spcPts val="2640"/>
              </a:lnSpc>
            </a:pPr>
            <a:r>
              <a:rPr lang="en-US" sz="2400" spc="76">
                <a:solidFill>
                  <a:srgbClr val="000000"/>
                </a:solidFill>
                <a:latin typeface="Open Sauce Medium"/>
              </a:rPr>
              <a:t>STAGE 1</a:t>
            </a:r>
          </a:p>
        </p:txBody>
      </p:sp>
      <p:sp>
        <p:nvSpPr>
          <p:cNvPr name="TextBox 16" id="16"/>
          <p:cNvSpPr txBox="true"/>
          <p:nvPr/>
        </p:nvSpPr>
        <p:spPr>
          <a:xfrm rot="0">
            <a:off x="2580754" y="5212248"/>
            <a:ext cx="2932908" cy="2935986"/>
          </a:xfrm>
          <a:prstGeom prst="rect">
            <a:avLst/>
          </a:prstGeom>
        </p:spPr>
        <p:txBody>
          <a:bodyPr anchor="t" rtlCol="false" tIns="0" lIns="0" bIns="0" rIns="0">
            <a:spAutoFit/>
          </a:bodyPr>
          <a:lstStyle/>
          <a:p>
            <a:pPr>
              <a:lnSpc>
                <a:spcPts val="2352"/>
              </a:lnSpc>
            </a:pPr>
            <a:r>
              <a:rPr lang="en-US" sz="1600">
                <a:solidFill>
                  <a:srgbClr val="000000"/>
                </a:solidFill>
                <a:latin typeface="Open Sauce Light"/>
              </a:rPr>
              <a:t>After getting hands on the FIFA dataset and checking out its summary stats and structure. we noticed some inconsistencies and missing data, Spent some time cleaning it up, fixing errors, and handling missing values. Now, the data's all set for analysis, properly formatted</a:t>
            </a:r>
          </a:p>
        </p:txBody>
      </p:sp>
      <p:sp>
        <p:nvSpPr>
          <p:cNvPr name="TextBox 17" id="17"/>
          <p:cNvSpPr txBox="true"/>
          <p:nvPr/>
        </p:nvSpPr>
        <p:spPr>
          <a:xfrm rot="0">
            <a:off x="13476638" y="4798695"/>
            <a:ext cx="2736463" cy="344805"/>
          </a:xfrm>
          <a:prstGeom prst="rect">
            <a:avLst/>
          </a:prstGeom>
        </p:spPr>
        <p:txBody>
          <a:bodyPr anchor="t" rtlCol="false" tIns="0" lIns="0" bIns="0" rIns="0">
            <a:spAutoFit/>
          </a:bodyPr>
          <a:lstStyle/>
          <a:p>
            <a:pPr algn="just">
              <a:lnSpc>
                <a:spcPts val="2640"/>
              </a:lnSpc>
            </a:pPr>
            <a:r>
              <a:rPr lang="en-US" sz="2400" spc="76">
                <a:solidFill>
                  <a:srgbClr val="000000"/>
                </a:solidFill>
                <a:latin typeface="Open Sauce Medium"/>
              </a:rPr>
              <a:t>STAGE 4</a:t>
            </a:r>
          </a:p>
        </p:txBody>
      </p:sp>
      <p:sp>
        <p:nvSpPr>
          <p:cNvPr name="TextBox 18" id="18"/>
          <p:cNvSpPr txBox="true"/>
          <p:nvPr/>
        </p:nvSpPr>
        <p:spPr>
          <a:xfrm rot="0">
            <a:off x="6639782" y="4798695"/>
            <a:ext cx="2736463" cy="344805"/>
          </a:xfrm>
          <a:prstGeom prst="rect">
            <a:avLst/>
          </a:prstGeom>
        </p:spPr>
        <p:txBody>
          <a:bodyPr anchor="t" rtlCol="false" tIns="0" lIns="0" bIns="0" rIns="0">
            <a:spAutoFit/>
          </a:bodyPr>
          <a:lstStyle/>
          <a:p>
            <a:pPr algn="just">
              <a:lnSpc>
                <a:spcPts val="2640"/>
              </a:lnSpc>
            </a:pPr>
            <a:r>
              <a:rPr lang="en-US" sz="2400" spc="76">
                <a:solidFill>
                  <a:srgbClr val="000000"/>
                </a:solidFill>
                <a:latin typeface="Open Sauce Medium"/>
              </a:rPr>
              <a:t>STAGE 2</a:t>
            </a:r>
          </a:p>
        </p:txBody>
      </p:sp>
      <p:sp>
        <p:nvSpPr>
          <p:cNvPr name="TextBox 19" id="19"/>
          <p:cNvSpPr txBox="true"/>
          <p:nvPr/>
        </p:nvSpPr>
        <p:spPr>
          <a:xfrm rot="0">
            <a:off x="6163929" y="5184816"/>
            <a:ext cx="2621766" cy="2935986"/>
          </a:xfrm>
          <a:prstGeom prst="rect">
            <a:avLst/>
          </a:prstGeom>
        </p:spPr>
        <p:txBody>
          <a:bodyPr anchor="t" rtlCol="false" tIns="0" lIns="0" bIns="0" rIns="0">
            <a:spAutoFit/>
          </a:bodyPr>
          <a:lstStyle/>
          <a:p>
            <a:pPr>
              <a:lnSpc>
                <a:spcPts val="2352"/>
              </a:lnSpc>
            </a:pPr>
            <a:r>
              <a:rPr lang="en-US" sz="1600">
                <a:solidFill>
                  <a:srgbClr val="000000"/>
                </a:solidFill>
                <a:latin typeface="Open Sauce Light"/>
              </a:rPr>
              <a:t>We explored the FIFA dataset, spotting key patterns, correlations, and trends. Then, we worked on transforming our findings into visually engaging charts and graphs, making it easy for everyone to grasp the insights we've uncovered.</a:t>
            </a:r>
          </a:p>
        </p:txBody>
      </p:sp>
      <p:sp>
        <p:nvSpPr>
          <p:cNvPr name="TextBox 20" id="20"/>
          <p:cNvSpPr txBox="true"/>
          <p:nvPr/>
        </p:nvSpPr>
        <p:spPr>
          <a:xfrm rot="0">
            <a:off x="10131873" y="4798695"/>
            <a:ext cx="2736463" cy="344805"/>
          </a:xfrm>
          <a:prstGeom prst="rect">
            <a:avLst/>
          </a:prstGeom>
        </p:spPr>
        <p:txBody>
          <a:bodyPr anchor="t" rtlCol="false" tIns="0" lIns="0" bIns="0" rIns="0">
            <a:spAutoFit/>
          </a:bodyPr>
          <a:lstStyle/>
          <a:p>
            <a:pPr algn="just">
              <a:lnSpc>
                <a:spcPts val="2640"/>
              </a:lnSpc>
            </a:pPr>
            <a:r>
              <a:rPr lang="en-US" sz="2400" spc="76">
                <a:solidFill>
                  <a:srgbClr val="000000"/>
                </a:solidFill>
                <a:latin typeface="Open Sauce Medium"/>
              </a:rPr>
              <a:t>STAGE 3</a:t>
            </a:r>
          </a:p>
        </p:txBody>
      </p:sp>
      <p:sp>
        <p:nvSpPr>
          <p:cNvPr name="TextBox 21" id="21"/>
          <p:cNvSpPr txBox="true"/>
          <p:nvPr/>
        </p:nvSpPr>
        <p:spPr>
          <a:xfrm rot="0">
            <a:off x="9926769" y="5212248"/>
            <a:ext cx="2449249" cy="1459611"/>
          </a:xfrm>
          <a:prstGeom prst="rect">
            <a:avLst/>
          </a:prstGeom>
        </p:spPr>
        <p:txBody>
          <a:bodyPr anchor="t" rtlCol="false" tIns="0" lIns="0" bIns="0" rIns="0">
            <a:spAutoFit/>
          </a:bodyPr>
          <a:lstStyle/>
          <a:p>
            <a:pPr>
              <a:lnSpc>
                <a:spcPts val="2352"/>
              </a:lnSpc>
            </a:pPr>
            <a:r>
              <a:rPr lang="en-US" sz="1600">
                <a:solidFill>
                  <a:srgbClr val="000000"/>
                </a:solidFill>
                <a:latin typeface="Open Sauce Light"/>
              </a:rPr>
              <a:t>The previously stated goals were kept in mind as the analysis and visualizations were completed.</a:t>
            </a:r>
          </a:p>
        </p:txBody>
      </p:sp>
      <p:sp>
        <p:nvSpPr>
          <p:cNvPr name="TextBox 22" id="22"/>
          <p:cNvSpPr txBox="true"/>
          <p:nvPr/>
        </p:nvSpPr>
        <p:spPr>
          <a:xfrm rot="0">
            <a:off x="13023718" y="5202723"/>
            <a:ext cx="2487856" cy="2891639"/>
          </a:xfrm>
          <a:prstGeom prst="rect">
            <a:avLst/>
          </a:prstGeom>
        </p:spPr>
        <p:txBody>
          <a:bodyPr anchor="t" rtlCol="false" tIns="0" lIns="0" bIns="0" rIns="0">
            <a:spAutoFit/>
          </a:bodyPr>
          <a:lstStyle/>
          <a:p>
            <a:pPr>
              <a:lnSpc>
                <a:spcPts val="2308"/>
              </a:lnSpc>
            </a:pPr>
            <a:r>
              <a:rPr lang="en-US" sz="1570">
                <a:solidFill>
                  <a:srgbClr val="000000"/>
                </a:solidFill>
                <a:latin typeface="Open Sauce Light"/>
              </a:rPr>
              <a:t>We utilized Various Python libraries, including numpy and pandas at each stage, along with visualization tools such as matplotlib, seaborn, and plotly, to accomplish different aspects of the analysis and visualization process.</a:t>
            </a:r>
          </a:p>
        </p:txBody>
      </p:sp>
      <p:sp>
        <p:nvSpPr>
          <p:cNvPr name="TextBox 23" id="23"/>
          <p:cNvSpPr txBox="true"/>
          <p:nvPr/>
        </p:nvSpPr>
        <p:spPr>
          <a:xfrm rot="0">
            <a:off x="4154161" y="2462277"/>
            <a:ext cx="10444167" cy="880254"/>
          </a:xfrm>
          <a:prstGeom prst="rect">
            <a:avLst/>
          </a:prstGeom>
        </p:spPr>
        <p:txBody>
          <a:bodyPr anchor="t" rtlCol="false" tIns="0" lIns="0" bIns="0" rIns="0">
            <a:spAutoFit/>
          </a:bodyPr>
          <a:lstStyle/>
          <a:p>
            <a:pPr algn="ctr" marL="0" indent="0" lvl="0">
              <a:lnSpc>
                <a:spcPts val="7236"/>
              </a:lnSpc>
              <a:spcBef>
                <a:spcPct val="0"/>
              </a:spcBef>
            </a:pPr>
            <a:r>
              <a:rPr lang="en-US" sz="5243" spc="146">
                <a:solidFill>
                  <a:srgbClr val="010101"/>
                </a:solidFill>
                <a:latin typeface="Open Sauce Medium"/>
              </a:rPr>
              <a:t>APPROACH </a:t>
            </a:r>
          </a:p>
        </p:txBody>
      </p:sp>
      <p:sp>
        <p:nvSpPr>
          <p:cNvPr name="Freeform 24" id="24"/>
          <p:cNvSpPr/>
          <p:nvPr/>
        </p:nvSpPr>
        <p:spPr>
          <a:xfrm flipH="false" flipV="false" rot="0">
            <a:off x="530469" y="7852959"/>
            <a:ext cx="2071858" cy="2087036"/>
          </a:xfrm>
          <a:custGeom>
            <a:avLst/>
            <a:gdLst/>
            <a:ahLst/>
            <a:cxnLst/>
            <a:rect r="r" b="b" t="t" l="l"/>
            <a:pathLst>
              <a:path h="2087036" w="2071858">
                <a:moveTo>
                  <a:pt x="0" y="0"/>
                </a:moveTo>
                <a:lnTo>
                  <a:pt x="2071858" y="0"/>
                </a:lnTo>
                <a:lnTo>
                  <a:pt x="2071858" y="2087036"/>
                </a:lnTo>
                <a:lnTo>
                  <a:pt x="0" y="2087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574" r="0" b="-9574"/>
            </a:stretch>
          </a:blipFill>
        </p:spPr>
      </p:sp>
      <p:grpSp>
        <p:nvGrpSpPr>
          <p:cNvPr name="Group 3" id="3"/>
          <p:cNvGrpSpPr/>
          <p:nvPr/>
        </p:nvGrpSpPr>
        <p:grpSpPr>
          <a:xfrm rot="0">
            <a:off x="1670852" y="693063"/>
            <a:ext cx="14946296" cy="8900874"/>
            <a:chOff x="0" y="0"/>
            <a:chExt cx="3936473" cy="2344263"/>
          </a:xfrm>
        </p:grpSpPr>
        <p:sp>
          <p:nvSpPr>
            <p:cNvPr name="Freeform 4" id="4"/>
            <p:cNvSpPr/>
            <p:nvPr/>
          </p:nvSpPr>
          <p:spPr>
            <a:xfrm flipH="false" flipV="false" rot="0">
              <a:off x="0" y="0"/>
              <a:ext cx="3936473" cy="2344263"/>
            </a:xfrm>
            <a:custGeom>
              <a:avLst/>
              <a:gdLst/>
              <a:ahLst/>
              <a:cxnLst/>
              <a:rect r="r" b="b" t="t" l="l"/>
              <a:pathLst>
                <a:path h="2344263" w="3936473">
                  <a:moveTo>
                    <a:pt x="0" y="0"/>
                  </a:moveTo>
                  <a:lnTo>
                    <a:pt x="3936473" y="0"/>
                  </a:lnTo>
                  <a:lnTo>
                    <a:pt x="3936473" y="2344263"/>
                  </a:lnTo>
                  <a:lnTo>
                    <a:pt x="0" y="2344263"/>
                  </a:lnTo>
                  <a:close/>
                </a:path>
              </a:pathLst>
            </a:custGeom>
            <a:solidFill>
              <a:srgbClr val="F5F5F5"/>
            </a:solidFill>
            <a:ln cap="sq">
              <a:noFill/>
              <a:prstDash val="solid"/>
              <a:miter/>
            </a:ln>
          </p:spPr>
        </p:sp>
        <p:sp>
          <p:nvSpPr>
            <p:cNvPr name="TextBox 5" id="5"/>
            <p:cNvSpPr txBox="true"/>
            <p:nvPr/>
          </p:nvSpPr>
          <p:spPr>
            <a:xfrm>
              <a:off x="0" y="-28575"/>
              <a:ext cx="3936473" cy="2372838"/>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flipH="true" flipV="true">
            <a:off x="4054352" y="1525270"/>
            <a:ext cx="10218510" cy="0"/>
          </a:xfrm>
          <a:prstGeom prst="line">
            <a:avLst/>
          </a:prstGeom>
          <a:ln cap="flat" w="76200">
            <a:solidFill>
              <a:srgbClr val="245512"/>
            </a:solidFill>
            <a:prstDash val="solid"/>
            <a:headEnd type="none" len="sm" w="sm"/>
            <a:tailEnd type="none" len="sm" w="sm"/>
          </a:ln>
        </p:spPr>
      </p:sp>
      <p:sp>
        <p:nvSpPr>
          <p:cNvPr name="Freeform 7" id="7"/>
          <p:cNvSpPr/>
          <p:nvPr/>
        </p:nvSpPr>
        <p:spPr>
          <a:xfrm flipH="false" flipV="false" rot="0">
            <a:off x="1919664" y="1934024"/>
            <a:ext cx="4566370" cy="3209476"/>
          </a:xfrm>
          <a:custGeom>
            <a:avLst/>
            <a:gdLst/>
            <a:ahLst/>
            <a:cxnLst/>
            <a:rect r="r" b="b" t="t" l="l"/>
            <a:pathLst>
              <a:path h="3209476" w="4566370">
                <a:moveTo>
                  <a:pt x="0" y="0"/>
                </a:moveTo>
                <a:lnTo>
                  <a:pt x="4566371" y="0"/>
                </a:lnTo>
                <a:lnTo>
                  <a:pt x="4566371" y="3209476"/>
                </a:lnTo>
                <a:lnTo>
                  <a:pt x="0" y="3209476"/>
                </a:lnTo>
                <a:lnTo>
                  <a:pt x="0" y="0"/>
                </a:lnTo>
                <a:close/>
              </a:path>
            </a:pathLst>
          </a:custGeom>
          <a:blipFill>
            <a:blip r:embed="rId3"/>
            <a:stretch>
              <a:fillRect l="0" t="0" r="0" b="-25"/>
            </a:stretch>
          </a:blipFill>
        </p:spPr>
      </p:sp>
      <p:sp>
        <p:nvSpPr>
          <p:cNvPr name="Freeform 8" id="8"/>
          <p:cNvSpPr/>
          <p:nvPr/>
        </p:nvSpPr>
        <p:spPr>
          <a:xfrm flipH="false" flipV="false" rot="0">
            <a:off x="6875387" y="4818950"/>
            <a:ext cx="4539570" cy="3455799"/>
          </a:xfrm>
          <a:custGeom>
            <a:avLst/>
            <a:gdLst/>
            <a:ahLst/>
            <a:cxnLst/>
            <a:rect r="r" b="b" t="t" l="l"/>
            <a:pathLst>
              <a:path h="3455799" w="4539570">
                <a:moveTo>
                  <a:pt x="0" y="0"/>
                </a:moveTo>
                <a:lnTo>
                  <a:pt x="4539570" y="0"/>
                </a:lnTo>
                <a:lnTo>
                  <a:pt x="4539570" y="3455798"/>
                </a:lnTo>
                <a:lnTo>
                  <a:pt x="0" y="3455798"/>
                </a:lnTo>
                <a:lnTo>
                  <a:pt x="0" y="0"/>
                </a:lnTo>
                <a:close/>
              </a:path>
            </a:pathLst>
          </a:custGeom>
          <a:blipFill>
            <a:blip r:embed="rId4"/>
            <a:stretch>
              <a:fillRect l="0" t="0" r="0" b="0"/>
            </a:stretch>
          </a:blipFill>
        </p:spPr>
      </p:sp>
      <p:sp>
        <p:nvSpPr>
          <p:cNvPr name="Freeform 9" id="9"/>
          <p:cNvSpPr/>
          <p:nvPr/>
        </p:nvSpPr>
        <p:spPr>
          <a:xfrm flipH="false" flipV="false" rot="0">
            <a:off x="11805482" y="2404910"/>
            <a:ext cx="4500094" cy="3110065"/>
          </a:xfrm>
          <a:custGeom>
            <a:avLst/>
            <a:gdLst/>
            <a:ahLst/>
            <a:cxnLst/>
            <a:rect r="r" b="b" t="t" l="l"/>
            <a:pathLst>
              <a:path h="3110065" w="4500094">
                <a:moveTo>
                  <a:pt x="0" y="0"/>
                </a:moveTo>
                <a:lnTo>
                  <a:pt x="4500094" y="0"/>
                </a:lnTo>
                <a:lnTo>
                  <a:pt x="4500094" y="3110065"/>
                </a:lnTo>
                <a:lnTo>
                  <a:pt x="0" y="3110065"/>
                </a:lnTo>
                <a:lnTo>
                  <a:pt x="0" y="0"/>
                </a:lnTo>
                <a:close/>
              </a:path>
            </a:pathLst>
          </a:custGeom>
          <a:blipFill>
            <a:blip r:embed="rId5"/>
            <a:stretch>
              <a:fillRect l="0" t="0" r="0" b="0"/>
            </a:stretch>
          </a:blipFill>
        </p:spPr>
      </p:sp>
      <p:sp>
        <p:nvSpPr>
          <p:cNvPr name="TextBox 10" id="10"/>
          <p:cNvSpPr txBox="true"/>
          <p:nvPr/>
        </p:nvSpPr>
        <p:spPr>
          <a:xfrm rot="0">
            <a:off x="4200081" y="1057275"/>
            <a:ext cx="9887837" cy="450216"/>
          </a:xfrm>
          <a:prstGeom prst="rect">
            <a:avLst/>
          </a:prstGeom>
        </p:spPr>
        <p:txBody>
          <a:bodyPr anchor="t" rtlCol="false" tIns="0" lIns="0" bIns="0" rIns="0">
            <a:spAutoFit/>
          </a:bodyPr>
          <a:lstStyle/>
          <a:p>
            <a:pPr algn="r">
              <a:lnSpc>
                <a:spcPts val="3520"/>
              </a:lnSpc>
            </a:pPr>
            <a:r>
              <a:rPr lang="en-US" sz="3200" spc="102">
                <a:solidFill>
                  <a:srgbClr val="468722"/>
                </a:solidFill>
                <a:latin typeface="Open Sauce Medium"/>
              </a:rPr>
              <a:t>DISTRIBUTION OF OVERALL PLAYER RATINGS</a:t>
            </a:r>
            <a:r>
              <a:rPr lang="en-US" sz="3200" spc="102">
                <a:solidFill>
                  <a:srgbClr val="468722"/>
                </a:solidFill>
                <a:latin typeface="Open Sauce Medium"/>
              </a:rPr>
              <a:t> </a:t>
            </a:r>
          </a:p>
        </p:txBody>
      </p:sp>
      <p:sp>
        <p:nvSpPr>
          <p:cNvPr name="TextBox 11" id="11"/>
          <p:cNvSpPr txBox="true"/>
          <p:nvPr/>
        </p:nvSpPr>
        <p:spPr>
          <a:xfrm rot="0">
            <a:off x="1916896" y="5467350"/>
            <a:ext cx="4566370" cy="2111373"/>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Bold"/>
              </a:rPr>
              <a:t>This histogram depicts the distribution of player overall ratings, showing the density of ratings across the dataset</a:t>
            </a:r>
          </a:p>
          <a:p>
            <a:pPr algn="ctr">
              <a:lnSpc>
                <a:spcPts val="2800"/>
              </a:lnSpc>
            </a:pPr>
            <a:r>
              <a:rPr lang="en-US" sz="2000">
                <a:solidFill>
                  <a:srgbClr val="000000"/>
                </a:solidFill>
                <a:latin typeface="Canva Sans Bold"/>
              </a:rPr>
              <a:t>There are fewer players with very high or very low ratings.</a:t>
            </a:r>
          </a:p>
        </p:txBody>
      </p:sp>
      <p:sp>
        <p:nvSpPr>
          <p:cNvPr name="TextBox 12" id="12"/>
          <p:cNvSpPr txBox="true"/>
          <p:nvPr/>
        </p:nvSpPr>
        <p:spPr>
          <a:xfrm rot="0">
            <a:off x="6875387" y="3784729"/>
            <a:ext cx="4539570" cy="701673"/>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Bold"/>
              </a:rPr>
              <a:t> This bar plot displays the average overall rating by player position</a:t>
            </a:r>
          </a:p>
        </p:txBody>
      </p:sp>
      <p:sp>
        <p:nvSpPr>
          <p:cNvPr name="TextBox 13" id="13"/>
          <p:cNvSpPr txBox="true"/>
          <p:nvPr/>
        </p:nvSpPr>
        <p:spPr>
          <a:xfrm rot="0">
            <a:off x="12022814" y="5727736"/>
            <a:ext cx="4500094" cy="1054098"/>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Bold"/>
              </a:rPr>
              <a:t>This graph shows how "international reputation" is spread across national teams.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574" r="0" b="-9574"/>
            </a:stretch>
          </a:blipFill>
        </p:spPr>
      </p:sp>
      <p:grpSp>
        <p:nvGrpSpPr>
          <p:cNvPr name="Group 3" id="3"/>
          <p:cNvGrpSpPr/>
          <p:nvPr/>
        </p:nvGrpSpPr>
        <p:grpSpPr>
          <a:xfrm rot="0">
            <a:off x="1906059" y="1956778"/>
            <a:ext cx="6511495" cy="6973368"/>
            <a:chOff x="0" y="0"/>
            <a:chExt cx="1350514" cy="1446309"/>
          </a:xfrm>
        </p:grpSpPr>
        <p:sp>
          <p:nvSpPr>
            <p:cNvPr name="Freeform 4" id="4"/>
            <p:cNvSpPr/>
            <p:nvPr/>
          </p:nvSpPr>
          <p:spPr>
            <a:xfrm flipH="false" flipV="false" rot="0">
              <a:off x="0" y="0"/>
              <a:ext cx="1350514" cy="1446309"/>
            </a:xfrm>
            <a:custGeom>
              <a:avLst/>
              <a:gdLst/>
              <a:ahLst/>
              <a:cxnLst/>
              <a:rect r="r" b="b" t="t" l="l"/>
              <a:pathLst>
                <a:path h="1446309" w="1350514">
                  <a:moveTo>
                    <a:pt x="0" y="0"/>
                  </a:moveTo>
                  <a:lnTo>
                    <a:pt x="1350514" y="0"/>
                  </a:lnTo>
                  <a:lnTo>
                    <a:pt x="1350514" y="1446309"/>
                  </a:lnTo>
                  <a:lnTo>
                    <a:pt x="0" y="1446309"/>
                  </a:lnTo>
                  <a:close/>
                </a:path>
              </a:pathLst>
            </a:custGeom>
            <a:solidFill>
              <a:srgbClr val="F5F5F5"/>
            </a:solidFill>
            <a:ln cap="sq">
              <a:noFill/>
              <a:prstDash val="solid"/>
              <a:miter/>
            </a:ln>
          </p:spPr>
        </p:sp>
        <p:sp>
          <p:nvSpPr>
            <p:cNvPr name="TextBox 5" id="5"/>
            <p:cNvSpPr txBox="true"/>
            <p:nvPr/>
          </p:nvSpPr>
          <p:spPr>
            <a:xfrm>
              <a:off x="0" y="-28575"/>
              <a:ext cx="1350514" cy="1474884"/>
            </a:xfrm>
            <a:prstGeom prst="rect">
              <a:avLst/>
            </a:prstGeom>
          </p:spPr>
          <p:txBody>
            <a:bodyPr anchor="ctr" rtlCol="false" tIns="50800" lIns="50800" bIns="50800" rIns="50800"/>
            <a:lstStyle/>
            <a:p>
              <a:pPr algn="ctr">
                <a:lnSpc>
                  <a:spcPts val="1869"/>
                </a:lnSpc>
              </a:pPr>
            </a:p>
          </p:txBody>
        </p:sp>
      </p:grpSp>
      <p:grpSp>
        <p:nvGrpSpPr>
          <p:cNvPr name="Group 6" id="6"/>
          <p:cNvGrpSpPr/>
          <p:nvPr/>
        </p:nvGrpSpPr>
        <p:grpSpPr>
          <a:xfrm rot="0">
            <a:off x="9581812" y="1805470"/>
            <a:ext cx="6511495" cy="6973368"/>
            <a:chOff x="0" y="0"/>
            <a:chExt cx="1350514" cy="1446309"/>
          </a:xfrm>
        </p:grpSpPr>
        <p:sp>
          <p:nvSpPr>
            <p:cNvPr name="Freeform 7" id="7"/>
            <p:cNvSpPr/>
            <p:nvPr/>
          </p:nvSpPr>
          <p:spPr>
            <a:xfrm flipH="false" flipV="false" rot="0">
              <a:off x="0" y="0"/>
              <a:ext cx="1350514" cy="1446309"/>
            </a:xfrm>
            <a:custGeom>
              <a:avLst/>
              <a:gdLst/>
              <a:ahLst/>
              <a:cxnLst/>
              <a:rect r="r" b="b" t="t" l="l"/>
              <a:pathLst>
                <a:path h="1446309" w="1350514">
                  <a:moveTo>
                    <a:pt x="0" y="0"/>
                  </a:moveTo>
                  <a:lnTo>
                    <a:pt x="1350514" y="0"/>
                  </a:lnTo>
                  <a:lnTo>
                    <a:pt x="1350514" y="1446309"/>
                  </a:lnTo>
                  <a:lnTo>
                    <a:pt x="0" y="1446309"/>
                  </a:lnTo>
                  <a:close/>
                </a:path>
              </a:pathLst>
            </a:custGeom>
            <a:solidFill>
              <a:srgbClr val="F5F5F5"/>
            </a:solidFill>
            <a:ln cap="sq">
              <a:noFill/>
              <a:prstDash val="solid"/>
              <a:miter/>
            </a:ln>
          </p:spPr>
        </p:sp>
        <p:sp>
          <p:nvSpPr>
            <p:cNvPr name="TextBox 8" id="8"/>
            <p:cNvSpPr txBox="true"/>
            <p:nvPr/>
          </p:nvSpPr>
          <p:spPr>
            <a:xfrm>
              <a:off x="0" y="-28575"/>
              <a:ext cx="1350514" cy="1474884"/>
            </a:xfrm>
            <a:prstGeom prst="rect">
              <a:avLst/>
            </a:prstGeom>
          </p:spPr>
          <p:txBody>
            <a:bodyPr anchor="ctr" rtlCol="false" tIns="50800" lIns="50800" bIns="50800" rIns="50800"/>
            <a:lstStyle/>
            <a:p>
              <a:pPr algn="ctr">
                <a:lnSpc>
                  <a:spcPts val="1869"/>
                </a:lnSpc>
              </a:pPr>
            </a:p>
          </p:txBody>
        </p:sp>
      </p:grpSp>
      <p:sp>
        <p:nvSpPr>
          <p:cNvPr name="AutoShape 9" id="9"/>
          <p:cNvSpPr/>
          <p:nvPr/>
        </p:nvSpPr>
        <p:spPr>
          <a:xfrm flipH="true" flipV="true">
            <a:off x="-6739003" y="3146870"/>
            <a:ext cx="15156557" cy="0"/>
          </a:xfrm>
          <a:prstGeom prst="line">
            <a:avLst/>
          </a:prstGeom>
          <a:ln cap="flat" w="76200">
            <a:solidFill>
              <a:srgbClr val="245512"/>
            </a:solidFill>
            <a:prstDash val="solid"/>
            <a:headEnd type="none" len="sm" w="sm"/>
            <a:tailEnd type="none" len="sm" w="sm"/>
          </a:ln>
        </p:spPr>
      </p:sp>
      <p:sp>
        <p:nvSpPr>
          <p:cNvPr name="AutoShape 10" id="10"/>
          <p:cNvSpPr/>
          <p:nvPr/>
        </p:nvSpPr>
        <p:spPr>
          <a:xfrm flipH="true" flipV="true">
            <a:off x="9581812" y="6978089"/>
            <a:ext cx="15156557" cy="0"/>
          </a:xfrm>
          <a:prstGeom prst="line">
            <a:avLst/>
          </a:prstGeom>
          <a:ln cap="flat" w="76200">
            <a:solidFill>
              <a:srgbClr val="245512"/>
            </a:solidFill>
            <a:prstDash val="solid"/>
            <a:headEnd type="none" len="sm" w="sm"/>
            <a:tailEnd type="none" len="sm" w="sm"/>
          </a:ln>
        </p:spPr>
      </p:sp>
      <p:sp>
        <p:nvSpPr>
          <p:cNvPr name="Freeform 11" id="11"/>
          <p:cNvSpPr/>
          <p:nvPr/>
        </p:nvSpPr>
        <p:spPr>
          <a:xfrm flipH="false" flipV="false" rot="0">
            <a:off x="2095606" y="3624280"/>
            <a:ext cx="6132401" cy="4858520"/>
          </a:xfrm>
          <a:custGeom>
            <a:avLst/>
            <a:gdLst/>
            <a:ahLst/>
            <a:cxnLst/>
            <a:rect r="r" b="b" t="t" l="l"/>
            <a:pathLst>
              <a:path h="4858520" w="6132401">
                <a:moveTo>
                  <a:pt x="0" y="0"/>
                </a:moveTo>
                <a:lnTo>
                  <a:pt x="6132401" y="0"/>
                </a:lnTo>
                <a:lnTo>
                  <a:pt x="6132401" y="4858521"/>
                </a:lnTo>
                <a:lnTo>
                  <a:pt x="0" y="4858521"/>
                </a:lnTo>
                <a:lnTo>
                  <a:pt x="0" y="0"/>
                </a:lnTo>
                <a:close/>
              </a:path>
            </a:pathLst>
          </a:custGeom>
          <a:blipFill>
            <a:blip r:embed="rId3"/>
            <a:stretch>
              <a:fillRect l="0" t="0" r="0" b="0"/>
            </a:stretch>
          </a:blipFill>
        </p:spPr>
      </p:sp>
      <p:sp>
        <p:nvSpPr>
          <p:cNvPr name="Freeform 12" id="12"/>
          <p:cNvSpPr/>
          <p:nvPr/>
        </p:nvSpPr>
        <p:spPr>
          <a:xfrm flipH="false" flipV="false" rot="0">
            <a:off x="9953453" y="2294687"/>
            <a:ext cx="5768214" cy="4357924"/>
          </a:xfrm>
          <a:custGeom>
            <a:avLst/>
            <a:gdLst/>
            <a:ahLst/>
            <a:cxnLst/>
            <a:rect r="r" b="b" t="t" l="l"/>
            <a:pathLst>
              <a:path h="4357924" w="5768214">
                <a:moveTo>
                  <a:pt x="0" y="0"/>
                </a:moveTo>
                <a:lnTo>
                  <a:pt x="5768214" y="0"/>
                </a:lnTo>
                <a:lnTo>
                  <a:pt x="5768214" y="4357924"/>
                </a:lnTo>
                <a:lnTo>
                  <a:pt x="0" y="4357924"/>
                </a:lnTo>
                <a:lnTo>
                  <a:pt x="0" y="0"/>
                </a:lnTo>
                <a:close/>
              </a:path>
            </a:pathLst>
          </a:custGeom>
          <a:blipFill>
            <a:blip r:embed="rId4"/>
            <a:stretch>
              <a:fillRect l="0" t="0" r="0" b="0"/>
            </a:stretch>
          </a:blipFill>
        </p:spPr>
      </p:sp>
      <p:sp>
        <p:nvSpPr>
          <p:cNvPr name="TextBox 13" id="13"/>
          <p:cNvSpPr txBox="true"/>
          <p:nvPr/>
        </p:nvSpPr>
        <p:spPr>
          <a:xfrm rot="0">
            <a:off x="1906059" y="1928203"/>
            <a:ext cx="6511495" cy="1092835"/>
          </a:xfrm>
          <a:prstGeom prst="rect">
            <a:avLst/>
          </a:prstGeom>
        </p:spPr>
        <p:txBody>
          <a:bodyPr anchor="t" rtlCol="false" tIns="0" lIns="0" bIns="0" rIns="0">
            <a:spAutoFit/>
          </a:bodyPr>
          <a:lstStyle/>
          <a:p>
            <a:pPr algn="ctr">
              <a:lnSpc>
                <a:spcPts val="2239"/>
              </a:lnSpc>
            </a:pPr>
            <a:r>
              <a:rPr lang="en-US" sz="1599">
                <a:solidFill>
                  <a:srgbClr val="000000"/>
                </a:solidFill>
                <a:latin typeface="Canva Sans Bold"/>
              </a:rPr>
              <a:t>This plot is a bar chart showing the top 10 most represented nationalities among the players. Each bar represents a nationality, and its height corresponds to the number of players from that country</a:t>
            </a:r>
          </a:p>
        </p:txBody>
      </p:sp>
      <p:sp>
        <p:nvSpPr>
          <p:cNvPr name="TextBox 14" id="14"/>
          <p:cNvSpPr txBox="true"/>
          <p:nvPr/>
        </p:nvSpPr>
        <p:spPr>
          <a:xfrm rot="0">
            <a:off x="9953453" y="7113741"/>
            <a:ext cx="5768214" cy="1369060"/>
          </a:xfrm>
          <a:prstGeom prst="rect">
            <a:avLst/>
          </a:prstGeom>
        </p:spPr>
        <p:txBody>
          <a:bodyPr anchor="t" rtlCol="false" tIns="0" lIns="0" bIns="0" rIns="0">
            <a:spAutoFit/>
          </a:bodyPr>
          <a:lstStyle/>
          <a:p>
            <a:pPr algn="ctr">
              <a:lnSpc>
                <a:spcPts val="2239"/>
              </a:lnSpc>
            </a:pPr>
            <a:r>
              <a:rPr lang="en-US" sz="1599">
                <a:solidFill>
                  <a:srgbClr val="000000"/>
                </a:solidFill>
                <a:latin typeface="Canva Sans Bold"/>
              </a:rPr>
              <a:t>This plot is a violin plot illustrating the distribution of player ages across different positions. Each violin represents a player position, and its width indicates the density of player ages. The white dot in the center of each violin represents the mean age for that position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false" flipV="false" rot="6135642">
            <a:off x="6056731" y="-1144008"/>
            <a:ext cx="18894747" cy="11268140"/>
          </a:xfrm>
          <a:custGeom>
            <a:avLst/>
            <a:gdLst/>
            <a:ahLst/>
            <a:cxnLst/>
            <a:rect r="r" b="b" t="t" l="l"/>
            <a:pathLst>
              <a:path h="11268140" w="18894747">
                <a:moveTo>
                  <a:pt x="0" y="0"/>
                </a:moveTo>
                <a:lnTo>
                  <a:pt x="18894746" y="0"/>
                </a:lnTo>
                <a:lnTo>
                  <a:pt x="18894746" y="11268140"/>
                </a:lnTo>
                <a:lnTo>
                  <a:pt x="0" y="11268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53301" y="543143"/>
            <a:ext cx="7951562" cy="9150029"/>
            <a:chOff x="0" y="0"/>
            <a:chExt cx="2094239" cy="2409884"/>
          </a:xfrm>
        </p:grpSpPr>
        <p:sp>
          <p:nvSpPr>
            <p:cNvPr name="Freeform 4" id="4"/>
            <p:cNvSpPr/>
            <p:nvPr/>
          </p:nvSpPr>
          <p:spPr>
            <a:xfrm flipH="false" flipV="false" rot="0">
              <a:off x="0" y="0"/>
              <a:ext cx="2094239" cy="2409884"/>
            </a:xfrm>
            <a:custGeom>
              <a:avLst/>
              <a:gdLst/>
              <a:ahLst/>
              <a:cxnLst/>
              <a:rect r="r" b="b" t="t" l="l"/>
              <a:pathLst>
                <a:path h="2409884" w="2094239">
                  <a:moveTo>
                    <a:pt x="0" y="0"/>
                  </a:moveTo>
                  <a:lnTo>
                    <a:pt x="2094239" y="0"/>
                  </a:lnTo>
                  <a:lnTo>
                    <a:pt x="2094239" y="2409884"/>
                  </a:lnTo>
                  <a:lnTo>
                    <a:pt x="0" y="2409884"/>
                  </a:lnTo>
                  <a:close/>
                </a:path>
              </a:pathLst>
            </a:custGeom>
            <a:solidFill>
              <a:srgbClr val="F5F5F5"/>
            </a:solidFill>
            <a:ln w="38100" cap="sq">
              <a:solidFill>
                <a:srgbClr val="202354"/>
              </a:solidFill>
              <a:prstDash val="solid"/>
              <a:miter/>
            </a:ln>
          </p:spPr>
        </p:sp>
        <p:sp>
          <p:nvSpPr>
            <p:cNvPr name="TextBox 5" id="5"/>
            <p:cNvSpPr txBox="true"/>
            <p:nvPr/>
          </p:nvSpPr>
          <p:spPr>
            <a:xfrm>
              <a:off x="0" y="-28575"/>
              <a:ext cx="2094239" cy="2438459"/>
            </a:xfrm>
            <a:prstGeom prst="rect">
              <a:avLst/>
            </a:prstGeom>
          </p:spPr>
          <p:txBody>
            <a:bodyPr anchor="ctr" rtlCol="false" tIns="50800" lIns="50800" bIns="50800" rIns="50800"/>
            <a:lstStyle/>
            <a:p>
              <a:pPr algn="ctr">
                <a:lnSpc>
                  <a:spcPts val="1869"/>
                </a:lnSpc>
              </a:pPr>
            </a:p>
          </p:txBody>
        </p:sp>
      </p:grpSp>
      <p:grpSp>
        <p:nvGrpSpPr>
          <p:cNvPr name="Group 6" id="6"/>
          <p:cNvGrpSpPr/>
          <p:nvPr/>
        </p:nvGrpSpPr>
        <p:grpSpPr>
          <a:xfrm rot="0">
            <a:off x="8925690" y="543143"/>
            <a:ext cx="8163302" cy="9150029"/>
            <a:chOff x="0" y="0"/>
            <a:chExt cx="2150006" cy="2409884"/>
          </a:xfrm>
        </p:grpSpPr>
        <p:sp>
          <p:nvSpPr>
            <p:cNvPr name="Freeform 7" id="7"/>
            <p:cNvSpPr/>
            <p:nvPr/>
          </p:nvSpPr>
          <p:spPr>
            <a:xfrm flipH="false" flipV="false" rot="0">
              <a:off x="0" y="0"/>
              <a:ext cx="2150006" cy="2409884"/>
            </a:xfrm>
            <a:custGeom>
              <a:avLst/>
              <a:gdLst/>
              <a:ahLst/>
              <a:cxnLst/>
              <a:rect r="r" b="b" t="t" l="l"/>
              <a:pathLst>
                <a:path h="2409884" w="2150006">
                  <a:moveTo>
                    <a:pt x="0" y="0"/>
                  </a:moveTo>
                  <a:lnTo>
                    <a:pt x="2150006" y="0"/>
                  </a:lnTo>
                  <a:lnTo>
                    <a:pt x="2150006" y="2409884"/>
                  </a:lnTo>
                  <a:lnTo>
                    <a:pt x="0" y="2409884"/>
                  </a:lnTo>
                  <a:close/>
                </a:path>
              </a:pathLst>
            </a:custGeom>
            <a:solidFill>
              <a:srgbClr val="F5F5F5"/>
            </a:solidFill>
            <a:ln w="38100" cap="sq">
              <a:solidFill>
                <a:srgbClr val="202354"/>
              </a:solidFill>
              <a:prstDash val="solid"/>
              <a:miter/>
            </a:ln>
          </p:spPr>
        </p:sp>
        <p:sp>
          <p:nvSpPr>
            <p:cNvPr name="TextBox 8" id="8"/>
            <p:cNvSpPr txBox="true"/>
            <p:nvPr/>
          </p:nvSpPr>
          <p:spPr>
            <a:xfrm>
              <a:off x="0" y="-28575"/>
              <a:ext cx="2150006" cy="2438459"/>
            </a:xfrm>
            <a:prstGeom prst="rect">
              <a:avLst/>
            </a:prstGeom>
          </p:spPr>
          <p:txBody>
            <a:bodyPr anchor="ctr" rtlCol="false" tIns="50800" lIns="50800" bIns="50800" rIns="50800"/>
            <a:lstStyle/>
            <a:p>
              <a:pPr algn="ctr">
                <a:lnSpc>
                  <a:spcPts val="1869"/>
                </a:lnSpc>
              </a:pPr>
            </a:p>
          </p:txBody>
        </p:sp>
      </p:grpSp>
      <p:sp>
        <p:nvSpPr>
          <p:cNvPr name="AutoShape 9" id="9"/>
          <p:cNvSpPr/>
          <p:nvPr/>
        </p:nvSpPr>
        <p:spPr>
          <a:xfrm flipH="true" flipV="true">
            <a:off x="8925690" y="2275423"/>
            <a:ext cx="15156557" cy="0"/>
          </a:xfrm>
          <a:prstGeom prst="line">
            <a:avLst/>
          </a:prstGeom>
          <a:ln cap="flat" w="76200">
            <a:solidFill>
              <a:srgbClr val="245512"/>
            </a:solidFill>
            <a:prstDash val="solid"/>
            <a:headEnd type="none" len="sm" w="sm"/>
            <a:tailEnd type="none" len="sm" w="sm"/>
          </a:ln>
        </p:spPr>
      </p:sp>
      <p:sp>
        <p:nvSpPr>
          <p:cNvPr name="AutoShape 10" id="10"/>
          <p:cNvSpPr/>
          <p:nvPr/>
        </p:nvSpPr>
        <p:spPr>
          <a:xfrm flipH="true" flipV="true">
            <a:off x="-6751694" y="2237323"/>
            <a:ext cx="15156557" cy="0"/>
          </a:xfrm>
          <a:prstGeom prst="line">
            <a:avLst/>
          </a:prstGeom>
          <a:ln cap="flat" w="76200">
            <a:solidFill>
              <a:srgbClr val="245512"/>
            </a:solidFill>
            <a:prstDash val="solid"/>
            <a:headEnd type="none" len="sm" w="sm"/>
            <a:tailEnd type="none" len="sm" w="sm"/>
          </a:ln>
        </p:spPr>
      </p:sp>
      <p:sp>
        <p:nvSpPr>
          <p:cNvPr name="Freeform 11" id="11"/>
          <p:cNvSpPr/>
          <p:nvPr/>
        </p:nvSpPr>
        <p:spPr>
          <a:xfrm flipH="false" flipV="false" rot="0">
            <a:off x="1170152" y="2694523"/>
            <a:ext cx="6555987" cy="4164980"/>
          </a:xfrm>
          <a:custGeom>
            <a:avLst/>
            <a:gdLst/>
            <a:ahLst/>
            <a:cxnLst/>
            <a:rect r="r" b="b" t="t" l="l"/>
            <a:pathLst>
              <a:path h="4164980" w="6555987">
                <a:moveTo>
                  <a:pt x="0" y="0"/>
                </a:moveTo>
                <a:lnTo>
                  <a:pt x="6555986" y="0"/>
                </a:lnTo>
                <a:lnTo>
                  <a:pt x="6555986" y="4164979"/>
                </a:lnTo>
                <a:lnTo>
                  <a:pt x="0" y="4164979"/>
                </a:lnTo>
                <a:lnTo>
                  <a:pt x="0" y="0"/>
                </a:lnTo>
                <a:close/>
              </a:path>
            </a:pathLst>
          </a:custGeom>
          <a:blipFill>
            <a:blip r:embed="rId4"/>
            <a:stretch>
              <a:fillRect l="0" t="0" r="0" b="0"/>
            </a:stretch>
          </a:blipFill>
        </p:spPr>
      </p:sp>
      <p:sp>
        <p:nvSpPr>
          <p:cNvPr name="Freeform 12" id="12"/>
          <p:cNvSpPr/>
          <p:nvPr/>
        </p:nvSpPr>
        <p:spPr>
          <a:xfrm flipH="false" flipV="false" rot="0">
            <a:off x="10536983" y="4612101"/>
            <a:ext cx="4940715" cy="4494802"/>
          </a:xfrm>
          <a:custGeom>
            <a:avLst/>
            <a:gdLst/>
            <a:ahLst/>
            <a:cxnLst/>
            <a:rect r="r" b="b" t="t" l="l"/>
            <a:pathLst>
              <a:path h="4494802" w="4940715">
                <a:moveTo>
                  <a:pt x="0" y="0"/>
                </a:moveTo>
                <a:lnTo>
                  <a:pt x="4940715" y="0"/>
                </a:lnTo>
                <a:lnTo>
                  <a:pt x="4940715" y="4494803"/>
                </a:lnTo>
                <a:lnTo>
                  <a:pt x="0" y="4494803"/>
                </a:lnTo>
                <a:lnTo>
                  <a:pt x="0" y="0"/>
                </a:lnTo>
                <a:close/>
              </a:path>
            </a:pathLst>
          </a:custGeom>
          <a:blipFill>
            <a:blip r:embed="rId5"/>
            <a:stretch>
              <a:fillRect l="0" t="0" r="0" b="0"/>
            </a:stretch>
          </a:blipFill>
        </p:spPr>
      </p:sp>
      <p:sp>
        <p:nvSpPr>
          <p:cNvPr name="TextBox 13" id="13"/>
          <p:cNvSpPr txBox="true"/>
          <p:nvPr/>
        </p:nvSpPr>
        <p:spPr>
          <a:xfrm rot="0">
            <a:off x="1170152" y="886043"/>
            <a:ext cx="6517861" cy="1236980"/>
          </a:xfrm>
          <a:prstGeom prst="rect">
            <a:avLst/>
          </a:prstGeom>
        </p:spPr>
        <p:txBody>
          <a:bodyPr anchor="t" rtlCol="false" tIns="0" lIns="0" bIns="0" rIns="0">
            <a:spAutoFit/>
          </a:bodyPr>
          <a:lstStyle/>
          <a:p>
            <a:pPr>
              <a:lnSpc>
                <a:spcPts val="4840"/>
              </a:lnSpc>
            </a:pPr>
            <a:r>
              <a:rPr lang="en-US" sz="4400" spc="140">
                <a:solidFill>
                  <a:srgbClr val="000000"/>
                </a:solidFill>
                <a:latin typeface="Days"/>
              </a:rPr>
              <a:t>Player with Lower Age High Potential</a:t>
            </a:r>
          </a:p>
        </p:txBody>
      </p:sp>
      <p:sp>
        <p:nvSpPr>
          <p:cNvPr name="TextBox 14" id="14"/>
          <p:cNvSpPr txBox="true"/>
          <p:nvPr/>
        </p:nvSpPr>
        <p:spPr>
          <a:xfrm rot="0">
            <a:off x="9144000" y="847943"/>
            <a:ext cx="8334898" cy="1846580"/>
          </a:xfrm>
          <a:prstGeom prst="rect">
            <a:avLst/>
          </a:prstGeom>
        </p:spPr>
        <p:txBody>
          <a:bodyPr anchor="t" rtlCol="false" tIns="0" lIns="0" bIns="0" rIns="0">
            <a:spAutoFit/>
          </a:bodyPr>
          <a:lstStyle/>
          <a:p>
            <a:pPr>
              <a:lnSpc>
                <a:spcPts val="4840"/>
              </a:lnSpc>
            </a:pPr>
            <a:r>
              <a:rPr lang="en-US" sz="4400" spc="140">
                <a:solidFill>
                  <a:srgbClr val="000000"/>
                </a:solidFill>
                <a:latin typeface="Days"/>
              </a:rPr>
              <a:t>Best Players In respec    -tive Best Category</a:t>
            </a:r>
          </a:p>
          <a:p>
            <a:pPr>
              <a:lnSpc>
                <a:spcPts val="4840"/>
              </a:lnSpc>
            </a:pPr>
          </a:p>
        </p:txBody>
      </p:sp>
      <p:sp>
        <p:nvSpPr>
          <p:cNvPr name="TextBox 15" id="15"/>
          <p:cNvSpPr txBox="true"/>
          <p:nvPr/>
        </p:nvSpPr>
        <p:spPr>
          <a:xfrm rot="0">
            <a:off x="1170152" y="7240502"/>
            <a:ext cx="6555987" cy="1544318"/>
          </a:xfrm>
          <a:prstGeom prst="rect">
            <a:avLst/>
          </a:prstGeom>
        </p:spPr>
        <p:txBody>
          <a:bodyPr anchor="t" rtlCol="false" tIns="0" lIns="0" bIns="0" rIns="0">
            <a:spAutoFit/>
          </a:bodyPr>
          <a:lstStyle/>
          <a:p>
            <a:pPr algn="ctr">
              <a:lnSpc>
                <a:spcPts val="3080"/>
              </a:lnSpc>
            </a:pPr>
            <a:r>
              <a:rPr lang="en-US" sz="2200">
                <a:solidFill>
                  <a:srgbClr val="000000"/>
                </a:solidFill>
                <a:latin typeface="Canva Sans Bold"/>
              </a:rPr>
              <a:t>The list showcases young football talents with high potential, including K. Mbappé, G. Donnarumma, and O. Dembélé, among others, indicating promising futures in the sport.</a:t>
            </a:r>
          </a:p>
        </p:txBody>
      </p:sp>
      <p:sp>
        <p:nvSpPr>
          <p:cNvPr name="TextBox 16" id="16"/>
          <p:cNvSpPr txBox="true"/>
          <p:nvPr/>
        </p:nvSpPr>
        <p:spPr>
          <a:xfrm rot="0">
            <a:off x="9631428" y="2646898"/>
            <a:ext cx="6751827" cy="1406523"/>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Bold"/>
              </a:rPr>
              <a:t>Best players in various categories are identified, including L. Messi for Finishing and Dribbling, Cristiano Ronaldo for Jumping and Positioning, and De Gea for GKDiving.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DAGCGY5jL4k</dc:identifier>
  <dcterms:modified xsi:type="dcterms:W3CDTF">2011-08-01T06:04:30Z</dcterms:modified>
  <cp:revision>1</cp:revision>
  <dc:title>Photo</dc:title>
</cp:coreProperties>
</file>