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74" r:id="rId5"/>
  </p:sldMasterIdLst>
  <p:notesMasterIdLst>
    <p:notesMasterId r:id="rId9"/>
  </p:notesMasterIdLst>
  <p:sldIdLst>
    <p:sldId id="257" r:id="rId6"/>
    <p:sldId id="268" r:id="rId7"/>
    <p:sldId id="264" r:id="rId8"/>
    <p:sldId id="265" r:id="rId10"/>
    <p:sldId id="279" r:id="rId11"/>
    <p:sldId id="277" r:id="rId12"/>
    <p:sldId id="286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BCA"/>
    <a:srgbClr val="291667"/>
    <a:srgbClr val="633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0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image" Target="../media/image4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10" name="图片 9" descr="矢量智能对象5-0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 l="6578"/>
          <a:stretch>
            <a:fillRect/>
          </a:stretch>
        </p:blipFill>
        <p:spPr>
          <a:xfrm flipH="1">
            <a:off x="6149340" y="1361440"/>
            <a:ext cx="5763895" cy="502793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6"/>
            </p:custDataLst>
          </p:nvPr>
        </p:nvSpPr>
        <p:spPr>
          <a:xfrm>
            <a:off x="1006475" y="3587645"/>
            <a:ext cx="1607820" cy="421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1006475" y="1586609"/>
            <a:ext cx="6184265" cy="17200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3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5324" y="6314400"/>
            <a:ext cx="2616675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8" name="矩形: 圆角 3"/>
          <p:cNvSpPr/>
          <p:nvPr userDrawn="1">
            <p:custDataLst>
              <p:tags r:id="rId11"/>
            </p:custDataLst>
          </p:nvPr>
        </p:nvSpPr>
        <p:spPr>
          <a:xfrm>
            <a:off x="360045" y="333375"/>
            <a:ext cx="11473180" cy="6221730"/>
          </a:xfrm>
          <a:prstGeom prst="roundRect">
            <a:avLst>
              <a:gd name="adj" fmla="val 3754"/>
            </a:avLst>
          </a:prstGeom>
          <a:noFill/>
          <a:ln w="28575">
            <a:gradFill flip="none" rotWithShape="1">
              <a:gsLst>
                <a:gs pos="0">
                  <a:schemeClr val="accent2"/>
                </a:gs>
                <a:gs pos="71000">
                  <a:schemeClr val="accent2">
                    <a:alpha val="0"/>
                  </a:schemeClr>
                </a:gs>
              </a:gsLst>
              <a:lin ang="27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2"/>
            </p:custDataLst>
          </p:nvPr>
        </p:nvSpPr>
        <p:spPr>
          <a:xfrm>
            <a:off x="694800" y="359999"/>
            <a:ext cx="1080000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94800" y="1225550"/>
            <a:ext cx="10796050" cy="50241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800" y="6314400"/>
            <a:ext cx="26172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6196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 rot="10800000"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 rot="10800000"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695325" y="361950"/>
            <a:ext cx="10801350" cy="727075"/>
          </a:xfrm>
          <a:prstGeom prst="rect">
            <a:avLst/>
          </a:prstGeom>
          <a:noFill/>
        </p:spPr>
        <p:txBody>
          <a:bodyPr wrap="square" lIns="91440" tIns="0" rIns="9144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2" y="1638300"/>
            <a:ext cx="4029075" cy="403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914400" y="1677670"/>
            <a:ext cx="6045200" cy="1855470"/>
          </a:xfrm>
          <a:prstGeom prst="rect">
            <a:avLst/>
          </a:prstGeom>
          <a:noFill/>
        </p:spPr>
        <p:txBody>
          <a:bodyPr wrap="none" lIns="91440" tIns="0" rIns="91440" bIns="0" rtlCol="0" anchor="b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9600" b="0" i="0" u="none" strike="noStrike" kern="1200" cap="none" spc="0" normalizeH="0" baseline="0" noProof="1">
                <a:gradFill>
                  <a:gsLst>
                    <a:gs pos="79000">
                      <a:schemeClr val="accent1"/>
                    </a:gs>
                    <a:gs pos="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+mn-lt"/>
                <a:sym typeface="+mn-ea"/>
              </a:defRPr>
            </a:lvl1pPr>
          </a:lstStyle>
          <a:p>
            <a:pPr lvl="0" algn="l" fontAlgn="ctr">
              <a:lnSpc>
                <a:spcPct val="120000"/>
              </a:lnSpc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895350" y="3533140"/>
            <a:ext cx="6045200" cy="154114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12" y="1820862"/>
            <a:ext cx="4676775" cy="4333875"/>
          </a:xfrm>
          <a:prstGeom prst="rect">
            <a:avLst/>
          </a:prstGeom>
        </p:spPr>
      </p:pic>
      <p:sp>
        <p:nvSpPr>
          <p:cNvPr id="2" name="矩形: 圆角 3"/>
          <p:cNvSpPr/>
          <p:nvPr userDrawn="1">
            <p:custDataLst>
              <p:tags r:id="rId11"/>
            </p:custDataLst>
          </p:nvPr>
        </p:nvSpPr>
        <p:spPr>
          <a:xfrm>
            <a:off x="360045" y="333375"/>
            <a:ext cx="11473180" cy="6221730"/>
          </a:xfrm>
          <a:prstGeom prst="roundRect">
            <a:avLst>
              <a:gd name="adj" fmla="val 3754"/>
            </a:avLst>
          </a:prstGeom>
          <a:noFill/>
          <a:ln w="28575">
            <a:gradFill flip="none" rotWithShape="1">
              <a:gsLst>
                <a:gs pos="0">
                  <a:schemeClr val="accent2"/>
                </a:gs>
                <a:gs pos="71000">
                  <a:schemeClr val="accent2">
                    <a:alpha val="0"/>
                  </a:schemeClr>
                </a:gs>
              </a:gsLst>
              <a:lin ang="27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 txBox="1">
            <a:spLocks noGrp="1"/>
          </p:cNvSpPr>
          <p:nvPr>
            <p:ph type="title" idx="3" hasCustomPrompt="1"/>
            <p:custDataLst>
              <p:tags r:id="rId2"/>
            </p:custDataLst>
          </p:nvPr>
        </p:nvSpPr>
        <p:spPr>
          <a:xfrm>
            <a:off x="694800" y="359999"/>
            <a:ext cx="1080000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3"/>
            </p:custDataLst>
          </p:nvPr>
        </p:nvSpPr>
        <p:spPr>
          <a:xfrm>
            <a:off x="6400805" y="1250066"/>
            <a:ext cx="5093995" cy="49995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691206" y="1250066"/>
            <a:ext cx="5093994" cy="49995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5324" y="6314400"/>
            <a:ext cx="2616675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"/>
          <p:cNvSpPr txBox="1">
            <a:spLocks noGrp="1"/>
          </p:cNvSpPr>
          <p:nvPr>
            <p:ph type="title" idx="5" hasCustomPrompt="1"/>
            <p:custDataLst>
              <p:tags r:id="rId2"/>
            </p:custDataLst>
          </p:nvPr>
        </p:nvSpPr>
        <p:spPr>
          <a:xfrm>
            <a:off x="694800" y="359999"/>
            <a:ext cx="1080000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 hasCustomPrompt="1"/>
            <p:custDataLst>
              <p:tags r:id="rId3"/>
            </p:custDataLst>
          </p:nvPr>
        </p:nvSpPr>
        <p:spPr>
          <a:xfrm>
            <a:off x="6235200" y="1854000"/>
            <a:ext cx="5261475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 hasCustomPrompt="1"/>
            <p:custDataLst>
              <p:tags r:id="rId4"/>
            </p:custDataLst>
          </p:nvPr>
        </p:nvSpPr>
        <p:spPr>
          <a:xfrm>
            <a:off x="6235200" y="1226215"/>
            <a:ext cx="5261475" cy="4628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 hasCustomPrompt="1"/>
            <p:custDataLst>
              <p:tags r:id="rId5"/>
            </p:custDataLst>
          </p:nvPr>
        </p:nvSpPr>
        <p:spPr>
          <a:xfrm>
            <a:off x="694800" y="1854000"/>
            <a:ext cx="52560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694800" y="1225550"/>
            <a:ext cx="5256000" cy="4628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718184" y="6314400"/>
            <a:ext cx="2593815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2"/>
            </p:custDataLst>
          </p:nvPr>
        </p:nvSpPr>
        <p:spPr>
          <a:xfrm>
            <a:off x="694800" y="359999"/>
            <a:ext cx="1080000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324" y="6314400"/>
            <a:ext cx="2616675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324" y="366395"/>
            <a:ext cx="10801351" cy="589026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324" y="6314400"/>
            <a:ext cx="2616675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718185" y="959485"/>
            <a:ext cx="694055" cy="0"/>
          </a:xfrm>
          <a:prstGeom prst="line">
            <a:avLst/>
          </a:prstGeom>
          <a:ln w="254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325" y="1225550"/>
            <a:ext cx="10799476" cy="45974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107950" rtlCol="0" anchor="b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800" b="0" i="0" u="none" strike="noStrike" kern="1200" cap="none" spc="30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l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694800" y="359999"/>
            <a:ext cx="1080000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800" y="6314400"/>
            <a:ext cx="26172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10" name="图片 9" descr="996_画板 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5743575" y="925195"/>
            <a:ext cx="6927215" cy="5567680"/>
          </a:xfrm>
          <a:prstGeom prst="rect">
            <a:avLst/>
          </a:prstGeom>
        </p:spPr>
      </p:pic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006475" y="3617595"/>
            <a:ext cx="1607820" cy="421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1006475" y="1586608"/>
            <a:ext cx="6184265" cy="1728092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en-US" sz="5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3" name="矩形: 圆角 3"/>
          <p:cNvSpPr/>
          <p:nvPr userDrawn="1">
            <p:custDataLst>
              <p:tags r:id="rId11"/>
            </p:custDataLst>
          </p:nvPr>
        </p:nvSpPr>
        <p:spPr>
          <a:xfrm>
            <a:off x="360045" y="333375"/>
            <a:ext cx="11473180" cy="6221730"/>
          </a:xfrm>
          <a:prstGeom prst="roundRect">
            <a:avLst>
              <a:gd name="adj" fmla="val 3754"/>
            </a:avLst>
          </a:prstGeom>
          <a:noFill/>
          <a:ln w="28575">
            <a:gradFill flip="none" rotWithShape="1">
              <a:gsLst>
                <a:gs pos="0">
                  <a:schemeClr val="accent2"/>
                </a:gs>
                <a:gs pos="71000">
                  <a:schemeClr val="accent2">
                    <a:alpha val="0"/>
                  </a:schemeClr>
                </a:gs>
              </a:gsLst>
              <a:lin ang="27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wrap="square"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7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1" Type="http://schemas.openxmlformats.org/officeDocument/2006/relationships/theme" Target="../theme/theme3.xml"/><Relationship Id="rId10" Type="http://schemas.openxmlformats.org/officeDocument/2006/relationships/tags" Target="../tags/tag9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theme" Target="../theme/theme4.xml"/><Relationship Id="rId10" Type="http://schemas.openxmlformats.org/officeDocument/2006/relationships/tags" Target="../tags/tag10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2"/>
            </p:custDataLst>
          </p:nvPr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>
            <p:custDataLst>
              <p:tags r:id="rId13"/>
            </p:custDataLst>
          </p:nvPr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94799" y="6314400"/>
            <a:ext cx="2617201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617198" cy="316800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4799" y="1226916"/>
            <a:ext cx="10799999" cy="495004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Tx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0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3200" b="0" i="0" u="none" strike="noStrike" kern="1200" cap="none" spc="0" normalizeH="0" baseline="0" smtClean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800" b="0" i="0" u="none" strike="noStrike" kern="1200" cap="none" spc="150" normalizeH="0" baseline="0" dirty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kumimoji="0" lang="en-US" sz="16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en-US" sz="16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en-US" sz="14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799" y="6314400"/>
            <a:ext cx="2617201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617198" cy="316800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94799" y="1226916"/>
            <a:ext cx="10799999" cy="495004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Tx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3200" b="0" i="0" u="none" strike="noStrike" kern="1200" cap="none" spc="0" normalizeH="0" baseline="0" smtClean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800" b="0" i="0" u="none" strike="noStrike" kern="1200" cap="none" spc="150" normalizeH="0" baseline="0" dirty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kumimoji="0" lang="en-US" sz="16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en-US" sz="16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en-US" sz="14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799" y="6314400"/>
            <a:ext cx="2617201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617198" cy="316800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94799" y="1226916"/>
            <a:ext cx="10799999" cy="495004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Tx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3200" b="0" i="0" u="none" strike="noStrike" kern="1200" cap="none" spc="0" normalizeH="0" baseline="0" smtClean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800" b="0" i="0" u="none" strike="noStrike" kern="1200" cap="none" spc="150" normalizeH="0" baseline="0" dirty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kumimoji="0" lang="en-US" sz="16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en-US" sz="16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en-US" sz="14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9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20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2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2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2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1.xml"/><Relationship Id="rId2" Type="http://schemas.openxmlformats.org/officeDocument/2006/relationships/image" Target="../media/image5.jpeg"/><Relationship Id="rId1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IN" altLang="en-US"/>
              <a:t>Pabba Sathvika</a:t>
            </a:r>
            <a:endParaRPr lang="en-IN" altLang="en-US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61695" y="969645"/>
            <a:ext cx="6733540" cy="1768475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Forecasting </a:t>
            </a:r>
            <a:r>
              <a:rPr lang="en-IN" altLang="en-US" dirty="0"/>
              <a:t>Using</a:t>
            </a:r>
            <a:r>
              <a:rPr lang="en-US" dirty="0"/>
              <a:t> Power BI</a:t>
            </a:r>
            <a:endParaRPr 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214065"/>
            <a:ext cx="10800000" cy="792000"/>
          </a:xfrm>
        </p:spPr>
        <p:txBody>
          <a:bodyPr/>
          <a:p>
            <a:r>
              <a:rPr lang="en-IN" altLang="en-US" b="1"/>
              <a:t>Designing Reports</a:t>
            </a:r>
            <a:endParaRPr lang="en-IN" altLang="en-US" b="1"/>
          </a:p>
        </p:txBody>
      </p:sp>
      <p:pic>
        <p:nvPicPr>
          <p:cNvPr id="4" name="Picture 3" descr="Screenshot 2024-11-11 165753"/>
          <p:cNvPicPr>
            <a:picLocks noChangeAspect="1"/>
          </p:cNvPicPr>
          <p:nvPr/>
        </p:nvPicPr>
        <p:blipFill>
          <a:blip r:embed="rId1"/>
          <a:srcRect l="-2839" t="-2719" r="28106"/>
          <a:stretch>
            <a:fillRect/>
          </a:stretch>
        </p:blipFill>
        <p:spPr>
          <a:xfrm>
            <a:off x="-233680" y="1005840"/>
            <a:ext cx="12222480" cy="54222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018780" y="3698875"/>
            <a:ext cx="3874770" cy="1382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Create interactive visuals to display data.</a:t>
            </a:r>
            <a:endParaRPr lang="en-US" sz="1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Use charts, tables, and graphs to present information.</a:t>
            </a:r>
            <a:endParaRPr lang="en-US" sz="1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Add filters and slicers for easy data exploration.</a:t>
            </a:r>
            <a:endParaRPr lang="en-US" sz="1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Design layouts for clear and intuitive reports.</a:t>
            </a:r>
            <a:endParaRPr lang="en-US" sz="1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Focus on highlighting key metrics and insights.</a:t>
            </a:r>
            <a:endParaRPr lang="en-US" sz="1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Enable drill-down options for detailed analysis.</a:t>
            </a:r>
            <a:endParaRPr lang="en-US" sz="1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Ensure reports are user-friendly and engaging.</a:t>
            </a:r>
            <a:endParaRPr lang="en-US" sz="1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sz="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sz="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Visualizations in Power BI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03885" y="394335"/>
            <a:ext cx="8039735" cy="6062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Bar and Column Charts → Compare values across categories 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Line Charts → Show trends over time 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Pie and Donut Charts → Display proportions of a whole 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Area Charts → Highlight trends with filled areas under lines 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Scatter and Bubble Charts→ Show relationships between variables 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Tables and Matrices→ Display detailed data in tabular form 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Maps (Filled and Shape Maps)→ Visualize geographic data 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Tree Maps → Show hierarchical data with nested rectangles  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KPI (Key Performance Indicator) → Highlight key metrics against targets 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Slicers → Provide filters for interactive reports 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Cards (Single and Multi-row) → Display key figures or summary data </a:t>
            </a:r>
            <a:r>
              <a:rPr lang="en-US" sz="2400"/>
              <a:t> 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/>
          </a:p>
        </p:txBody>
      </p:sp>
      <p:pic>
        <p:nvPicPr>
          <p:cNvPr id="4" name="Picture 3" descr="Screenshot 2024-11-11 1740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7805" y="106045"/>
            <a:ext cx="2580005" cy="6530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Column Chart</a:t>
            </a:r>
            <a:endParaRPr lang="en-IN" altLang="en-US"/>
          </a:p>
        </p:txBody>
      </p:sp>
      <p:pic>
        <p:nvPicPr>
          <p:cNvPr id="3" name="Picture 2" descr="Screenshot 2024-11-11 1726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80845"/>
            <a:ext cx="9986010" cy="4778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Donut Chart</a:t>
            </a:r>
            <a:endParaRPr lang="en-IN" altLang="en-US"/>
          </a:p>
        </p:txBody>
      </p:sp>
      <p:pic>
        <p:nvPicPr>
          <p:cNvPr id="3" name="Picture 2" descr="Screenshot 2024-11-11 1726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1654810"/>
            <a:ext cx="10918825" cy="4704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Cards And Tree Map</a:t>
            </a:r>
            <a:endParaRPr lang="en-IN" altLang="en-US"/>
          </a:p>
        </p:txBody>
      </p:sp>
      <p:pic>
        <p:nvPicPr>
          <p:cNvPr id="3" name="Picture 2" descr="Screenshot 2024-11-11 1733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40" y="1350645"/>
            <a:ext cx="10027920" cy="5183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en-US" sz="36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Financial Forecasting</a:t>
            </a:r>
            <a:endParaRPr lang="en-US" sz="36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Financial forecasting is the process of predicting a company’s future financial performance based on historical data, current trends, and expected future conditions. It helps businesses make smart decisions by estimating things like</a:t>
            </a:r>
            <a:r>
              <a:rPr lang="en-IN" altLang="en-US" sz="3200"/>
              <a:t> sales</a:t>
            </a:r>
            <a:r>
              <a:rPr lang="en-US" sz="3200"/>
              <a:t>, </a:t>
            </a:r>
            <a:r>
              <a:rPr lang="en-IN" altLang="en-US" sz="3200"/>
              <a:t>quantity,profits etc</a:t>
            </a:r>
            <a:endParaRPr lang="en-IN" alt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12365355" y="2466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91222" y="200735"/>
            <a:ext cx="5325479" cy="1223570"/>
          </a:xfrm>
        </p:spPr>
        <p:txBody>
          <a:bodyPr wrap="square" lIns="0" tIns="0" rIns="0" bIns="0" anchor="b" anchorCtr="0">
            <a:normAutofit/>
          </a:bodyPr>
          <a:lstStyle/>
          <a:p>
            <a:pPr algn="l"/>
            <a:r>
              <a:rPr lang="en-IN" altLang="en-US" spc="0" dirty="0">
                <a:latin typeface="+mj-lt"/>
              </a:rPr>
              <a:t>What is</a:t>
            </a:r>
            <a:r>
              <a:rPr lang="en-US" spc="0" dirty="0">
                <a:latin typeface="+mj-lt"/>
              </a:rPr>
              <a:t> Power BI</a:t>
            </a:r>
            <a:r>
              <a:rPr lang="en-IN" altLang="en-US" spc="0" dirty="0">
                <a:latin typeface="+mj-lt"/>
              </a:rPr>
              <a:t>?</a:t>
            </a:r>
            <a:endParaRPr lang="en-IN" altLang="en-US" spc="0" dirty="0">
              <a:latin typeface="+mj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1330" y="1948180"/>
            <a:ext cx="4961255" cy="244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Power BI is a business analytics tool developed by Microsoft that helps users visualize data, derive insights, and make data-driven decisions.</a:t>
            </a:r>
            <a:endParaRPr lang="en-US" sz="320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216650" y="871220"/>
            <a:ext cx="5312410" cy="5143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913" y="-100228"/>
            <a:ext cx="10799761" cy="1080000"/>
          </a:xfr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3600" spc="0" dirty="0">
                <a:solidFill>
                  <a:schemeClr val="tx1"/>
                </a:solidFill>
                <a:latin typeface="+mj-lt"/>
              </a:rPr>
              <a:t>Power BI Features</a:t>
            </a:r>
            <a:endParaRPr lang="en-US" sz="3600" spc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2880" y="1606550"/>
            <a:ext cx="11313795" cy="4110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Developed by Microsoft for data visualization and analysis.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Connects to multiple data sources (Excel, databases, cloud services).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Transforms raw data into clean, usable formats.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Creates interactive reports and dashboards to monitor metrics.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Supports custom calculations using the DAX formula language.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Includes AI tools for deeper insights (like natural language queries).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Allows sharing reports through the Power BI Service (cloud).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Mobile apps for on-the-go access to reports and dashboards.</a:t>
            </a:r>
            <a:endParaRPr lang="en-US" sz="24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key features of power BI Desktop app</a:t>
            </a:r>
            <a:endParaRPr lang="en-IN" altLang="en-US"/>
          </a:p>
        </p:txBody>
      </p:sp>
      <p:pic>
        <p:nvPicPr>
          <p:cNvPr id="4" name="Picture 3" descr="Screenshot 2024-11-11 155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1299845"/>
            <a:ext cx="11204575" cy="5169535"/>
          </a:xfrm>
          <a:prstGeom prst="rect">
            <a:avLst/>
          </a:prstGeom>
        </p:spPr>
      </p:pic>
      <p:sp useBgFill="1">
        <p:nvSpPr>
          <p:cNvPr id="6" name="Text Box 5"/>
          <p:cNvSpPr txBox="1"/>
          <p:nvPr/>
        </p:nvSpPr>
        <p:spPr>
          <a:xfrm>
            <a:off x="1290955" y="2531745"/>
            <a:ext cx="5621655" cy="301307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sz="1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1. </a:t>
            </a:r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Data Connectivity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2. Data Transformation and Cleaning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3. Data Modeling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4. Visualizations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5. Custom Visuals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6. Drag-and-Drop Interface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7. Slicers and Filters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8. Advanced Analytics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9. Report Sharing and Collaboration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10. Query Folding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11. Bookmarks and Drillthrough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12. Performance Optimization</a:t>
            </a:r>
            <a:endParaRPr lang="en-US" sz="1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13. Scheduled Refresh</a:t>
            </a:r>
            <a:endParaRPr lang="en-US" sz="1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sz="1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Ways to Load Data</a:t>
            </a:r>
            <a:r>
              <a:rPr lang="en-IN" altLang="en-US"/>
              <a:t> into Power BI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95960" y="1735455"/>
            <a:ext cx="5604510" cy="1074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Open Power BI Desktop → Click "Get Data" → Choose file type (e.g., Excel, CSV, JSON) → Browse and select the file → Click "Open" → Select sheet/table (if applicable) → Click "Load" or "Transform Data"</a:t>
            </a:r>
            <a:r>
              <a:rPr lang="en-IN" altLang="en-US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/>
              <a:t>Power Query Editor → Click "New Source" → Choose data source type (e.g., Excel, CSV, SQL) → Browse and select file/data source → Load data into Power Query Editor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gradFill>
                  <a:gsLst>
                    <a:gs pos="42000">
                      <a:srgbClr val="EE517C"/>
                    </a:gs>
                    <a:gs pos="0">
                      <a:srgbClr val="F189A7"/>
                    </a:gs>
                    <a:gs pos="100000">
                      <a:srgbClr val="EB1850"/>
                    </a:gs>
                  </a:gsLst>
                  <a:lin scaled="1"/>
                </a:gradFill>
              </a:rPr>
              <a:t>Power Query Editor → Right-click in the Queries pane → Select "New Query" → Choose data source type (e.g., Excel, CSV, SQL) → Browse and select file/data source → Load data into Power Query Editor → Click "Close &amp; Load" to load the data into Power BI.</a:t>
            </a:r>
            <a:endParaRPr lang="en-US">
              <a:gradFill>
                <a:gsLst>
                  <a:gs pos="42000">
                    <a:srgbClr val="EE517C"/>
                  </a:gs>
                  <a:gs pos="0">
                    <a:srgbClr val="F189A7"/>
                  </a:gs>
                  <a:gs pos="100000">
                    <a:srgbClr val="EB1850"/>
                  </a:gs>
                </a:gsLst>
                <a:lin scaled="1"/>
              </a:gradFill>
            </a:endParaRPr>
          </a:p>
        </p:txBody>
      </p:sp>
      <p:pic>
        <p:nvPicPr>
          <p:cNvPr id="4" name="Picture 3" descr="Screenshot 2024-11-11 150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7190" y="1628775"/>
            <a:ext cx="5212715" cy="4286250"/>
          </a:xfrm>
          <a:prstGeom prst="rect">
            <a:avLst/>
          </a:prstGeom>
        </p:spPr>
      </p:pic>
      <p:sp>
        <p:nvSpPr>
          <p:cNvPr id="5" name="Action Button: Custom 4"/>
          <p:cNvSpPr/>
          <p:nvPr/>
        </p:nvSpPr>
        <p:spPr>
          <a:xfrm>
            <a:off x="7352665" y="2033270"/>
            <a:ext cx="774700" cy="1103630"/>
          </a:xfrm>
          <a:prstGeom prst="actionButtonBlank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Sources Supported By Power BI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108710" y="1475105"/>
            <a:ext cx="4352925" cy="4456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1.</a:t>
            </a:r>
            <a:r>
              <a:rPr lang="en-US"/>
              <a:t> </a:t>
            </a:r>
            <a:r>
              <a:rPr lang="en-US" sz="2800"/>
              <a:t>Excel Files  </a:t>
            </a:r>
            <a:endParaRPr lang="en-US" sz="2800"/>
          </a:p>
          <a:p>
            <a:r>
              <a:rPr lang="en-US" sz="2800"/>
              <a:t>2. CSV Files  </a:t>
            </a:r>
            <a:endParaRPr lang="en-US" sz="2800"/>
          </a:p>
          <a:p>
            <a:r>
              <a:rPr lang="en-US" sz="2800"/>
              <a:t>3. Text Files  </a:t>
            </a:r>
            <a:endParaRPr lang="en-US" sz="2800"/>
          </a:p>
          <a:p>
            <a:r>
              <a:rPr lang="en-US" sz="2800"/>
              <a:t>4. JSON Files  </a:t>
            </a:r>
            <a:endParaRPr lang="en-US" sz="2800"/>
          </a:p>
          <a:p>
            <a:r>
              <a:rPr lang="en-US" sz="2800"/>
              <a:t>5. XML Files  </a:t>
            </a:r>
            <a:endParaRPr lang="en-US" sz="2800"/>
          </a:p>
          <a:p>
            <a:r>
              <a:rPr lang="en-US" sz="2800"/>
              <a:t>6. PDF Files  </a:t>
            </a:r>
            <a:endParaRPr lang="en-US" sz="2800"/>
          </a:p>
          <a:p>
            <a:r>
              <a:rPr lang="en-US" sz="2800"/>
              <a:t>7. Parquet Files  </a:t>
            </a:r>
            <a:endParaRPr lang="en-US" sz="2800"/>
          </a:p>
          <a:p>
            <a:r>
              <a:rPr lang="en-US" sz="2800"/>
              <a:t>8. SharePoint Folder  </a:t>
            </a:r>
            <a:endParaRPr lang="en-US" sz="2800"/>
          </a:p>
          <a:p>
            <a:r>
              <a:rPr lang="en-US" sz="2800"/>
              <a:t>9. Folder  </a:t>
            </a:r>
            <a:endParaRPr lang="en-US" sz="2800"/>
          </a:p>
          <a:p>
            <a:r>
              <a:rPr lang="en-US" sz="2800"/>
              <a:t>10. Database Files  </a:t>
            </a:r>
            <a:endParaRPr lang="en-US" sz="2800"/>
          </a:p>
          <a:p>
            <a:r>
              <a:rPr lang="en-US" sz="2800"/>
              <a:t>11. Power BI Datasets</a:t>
            </a:r>
            <a:endParaRPr lang="en-US" sz="2800"/>
          </a:p>
        </p:txBody>
      </p:sp>
      <p:pic>
        <p:nvPicPr>
          <p:cNvPr id="5" name="Picture 4" descr="Screenshot 2024-11-11 1753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920" y="1350010"/>
            <a:ext cx="5602605" cy="5017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65" y="201365"/>
            <a:ext cx="10800000" cy="792000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Transform</a:t>
            </a:r>
            <a:r>
              <a:rPr lang="en-IN" altLang="en-US">
                <a:sym typeface="+mn-ea"/>
              </a:rPr>
              <a:t>ing</a:t>
            </a:r>
            <a:r>
              <a:rPr>
                <a:sym typeface="+mn-ea"/>
              </a:rPr>
              <a:t> Data </a:t>
            </a:r>
            <a:r>
              <a:rPr lang="en-IN" altLang="en-US">
                <a:sym typeface="+mn-ea"/>
              </a:rPr>
              <a:t>Operations </a:t>
            </a:r>
            <a:r>
              <a:rPr>
                <a:sym typeface="+mn-ea"/>
              </a:rPr>
              <a:t>in Power Query Editor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6240" y="1061720"/>
            <a:ext cx="5469890" cy="5469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Removing Unwanted Columns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Filtering Rows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Changing Data Types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Splitting Columns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Merging Columns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Grouping Data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Replacing Values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Removing Duplicates records.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Adding Custom Columns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Renaming Columns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7279005" y="5437505"/>
            <a:ext cx="481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Using the Ribbon Menu</a:t>
            </a:r>
            <a:endParaRPr lang="en-US" sz="2400" b="1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79640" y="5805805"/>
            <a:ext cx="4912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gradFill>
                  <a:gsLst>
                    <a:gs pos="42000">
                      <a:srgbClr val="EE517C"/>
                    </a:gs>
                    <a:gs pos="0">
                      <a:srgbClr val="F189A7"/>
                    </a:gs>
                    <a:gs pos="100000">
                      <a:srgbClr val="EB1850"/>
                    </a:gs>
                  </a:gsLst>
                  <a:lin scaled="1"/>
                </a:gradFill>
              </a:rPr>
              <a:t>Right-Clicking on Columns</a:t>
            </a:r>
            <a:endParaRPr lang="en-US" sz="2400" b="1">
              <a:gradFill>
                <a:gsLst>
                  <a:gs pos="42000">
                    <a:srgbClr val="EE517C"/>
                  </a:gs>
                  <a:gs pos="0">
                    <a:srgbClr val="F189A7"/>
                  </a:gs>
                  <a:gs pos="100000">
                    <a:srgbClr val="EB1850"/>
                  </a:gs>
                </a:gsLst>
                <a:lin scaled="1"/>
              </a:gradFill>
            </a:endParaRPr>
          </a:p>
        </p:txBody>
      </p:sp>
      <p:pic>
        <p:nvPicPr>
          <p:cNvPr id="7" name="Picture 6" descr="Screenshot 2024-11-11 1535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925" y="1061720"/>
            <a:ext cx="5060315" cy="4042410"/>
          </a:xfrm>
          <a:prstGeom prst="rect">
            <a:avLst/>
          </a:prstGeom>
        </p:spPr>
      </p:pic>
      <p:sp>
        <p:nvSpPr>
          <p:cNvPr id="9" name="Action Button: Custom 8"/>
          <p:cNvSpPr/>
          <p:nvPr/>
        </p:nvSpPr>
        <p:spPr>
          <a:xfrm>
            <a:off x="7680960" y="1014095"/>
            <a:ext cx="785495" cy="255270"/>
          </a:xfrm>
          <a:prstGeom prst="actionButtonBlank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Action Button: Custom 9"/>
          <p:cNvSpPr/>
          <p:nvPr/>
        </p:nvSpPr>
        <p:spPr>
          <a:xfrm>
            <a:off x="9517380" y="2181860"/>
            <a:ext cx="2270760" cy="2832735"/>
          </a:xfrm>
          <a:prstGeom prst="actionButtonBlank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Modeling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72135" y="1481455"/>
            <a:ext cx="11195050" cy="645160"/>
          </a:xfrm>
          <a:prstGeom prst="rect">
            <a:avLst/>
          </a:prstGeom>
          <a:solidFill>
            <a:srgbClr val="6339C5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gradFill>
                  <a:gsLst>
                    <a:gs pos="42000">
                      <a:srgbClr val="EE517C"/>
                    </a:gs>
                    <a:gs pos="0">
                      <a:srgbClr val="F189A7"/>
                    </a:gs>
                    <a:gs pos="100000">
                      <a:srgbClr val="EB1850"/>
                    </a:gs>
                  </a:gsLst>
                  <a:lin scaled="1"/>
                </a:gradFill>
              </a:rPr>
              <a:t>Model View → Drag and drop fields between tables → Create relationship</a:t>
            </a:r>
            <a:endParaRPr lang="en-US" b="1">
              <a:gradFill>
                <a:gsLst>
                  <a:gs pos="42000">
                    <a:srgbClr val="EE517C"/>
                  </a:gs>
                  <a:gs pos="0">
                    <a:srgbClr val="F189A7"/>
                  </a:gs>
                  <a:gs pos="100000">
                    <a:srgbClr val="EB1850"/>
                  </a:gs>
                </a:gsLst>
                <a:lin scaled="1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gradFill>
                  <a:gsLst>
                    <a:gs pos="42000">
                      <a:srgbClr val="EE517C"/>
                    </a:gs>
                    <a:gs pos="0">
                      <a:srgbClr val="F189A7"/>
                    </a:gs>
                    <a:gs pos="100000">
                      <a:srgbClr val="EB1850"/>
                    </a:gs>
                  </a:gsLst>
                  <a:lin scaled="1"/>
                </a:gradFill>
              </a:rPr>
              <a:t>Modeling Tab → Click on Manage Relationships → Add/Edit/Delete relationships</a:t>
            </a:r>
            <a:endParaRPr lang="en-US" b="1">
              <a:gradFill>
                <a:gsLst>
                  <a:gs pos="42000">
                    <a:srgbClr val="EE517C"/>
                  </a:gs>
                  <a:gs pos="0">
                    <a:srgbClr val="F189A7"/>
                  </a:gs>
                  <a:gs pos="100000">
                    <a:srgbClr val="EB1850"/>
                  </a:gs>
                </a:gsLst>
                <a:lin scaled="1"/>
              </a:gradFill>
            </a:endParaRPr>
          </a:p>
        </p:txBody>
      </p:sp>
      <p:pic>
        <p:nvPicPr>
          <p:cNvPr id="5" name="Picture 4" descr="Screenshot 2024-11-11 1618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2229485"/>
            <a:ext cx="11332210" cy="4350385"/>
          </a:xfrm>
          <a:prstGeom prst="rect">
            <a:avLst/>
          </a:prstGeom>
        </p:spPr>
      </p:pic>
      <p:sp>
        <p:nvSpPr>
          <p:cNvPr id="6" name="Action Button: Custom 5"/>
          <p:cNvSpPr/>
          <p:nvPr/>
        </p:nvSpPr>
        <p:spPr>
          <a:xfrm>
            <a:off x="10229215" y="2436495"/>
            <a:ext cx="1271905" cy="1018540"/>
          </a:xfrm>
          <a:prstGeom prst="actionButtonBlank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9250" y="3826510"/>
            <a:ext cx="1994535" cy="349885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 useBgFill="1">
        <p:nvSpPr>
          <p:cNvPr id="8" name="Action Button: Custom 7"/>
          <p:cNvSpPr/>
          <p:nvPr/>
        </p:nvSpPr>
        <p:spPr>
          <a:xfrm>
            <a:off x="6577965" y="3624580"/>
            <a:ext cx="4891405" cy="2705735"/>
          </a:xfrm>
          <a:prstGeom prst="actionButtonBlank">
            <a:avLst/>
          </a:prstGeom>
          <a:ln>
            <a:solidFill>
              <a:srgbClr val="C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480300" y="313690"/>
            <a:ext cx="4286885" cy="2122805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txBody>
          <a:bodyPr wrap="square" rtlCol="0">
            <a:spAutoFit/>
          </a:bodyPr>
          <a:p>
            <a:r>
              <a:rPr lang="en-I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Relationship Types: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/>
              <a:t>One-To-Many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/>
              <a:t>Many-To-Many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/>
              <a:t>One-To-One</a:t>
            </a:r>
            <a:endParaRPr lang="en-IN" altLang="en-US"/>
          </a:p>
          <a:p>
            <a:endParaRPr lang="en-I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67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67"/>
</p:tagLst>
</file>

<file path=ppt/tags/tag104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67"/>
</p:tagLst>
</file>

<file path=ppt/tags/tag10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10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67_1*f*1"/>
  <p:tag name="KSO_WM_TEMPLATE_CATEGORY" val="custom"/>
  <p:tag name="KSO_WM_TEMPLATE_INDEX" val="20233467"/>
  <p:tag name="KSO_WM_UNIT_LAYERLEVEL" val="1"/>
  <p:tag name="KSO_WM_TAG_VERSION" val="3.0"/>
  <p:tag name="KSO_WM_BEAUTIFY_FLAG" val="#wm#"/>
  <p:tag name="KSO_WM_UNIT_PRESET_TEXT" val="Name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67_1*a*1"/>
  <p:tag name="KSO_WM_TEMPLATE_CATEGORY" val="custom"/>
  <p:tag name="KSO_WM_TEMPLATE_INDEX" val="20233467"/>
  <p:tag name="KSO_WM_UNIT_LAYERLEVEL" val="1"/>
  <p:tag name="KSO_WM_TAG_VERSION" val="3.0"/>
  <p:tag name="KSO_WM_BEAUTIFY_FLAG" val="#wm#"/>
  <p:tag name="KSO_WM_UNIT_PRESET_TEXT" val="Your title here"/>
</p:tagLst>
</file>

<file path=ppt/tags/tag108.xml><?xml version="1.0" encoding="utf-8"?>
<p:tagLst xmlns:p="http://schemas.openxmlformats.org/presentationml/2006/main">
  <p:tag name="KSO_WM_SLIDE_CONTENT_AREA" val="{&quot;left&quot;:&quot;45.5&quot;,&quot;top&quot;:&quot;113.15&quot;,&quot;width&quot;:&quot;527.9&quot;,&quot;height&quot;:&quot;299.25&quot;}"/>
  <p:tag name="KSO_WM_SPECIAL_SOURCE" val="bdnull"/>
  <p:tag name="KSO_WM_TEMPLATE_THUMBS_INDEX" val="1、9"/>
  <p:tag name="KSO_WM_SLIDE_ID" val="custom2023346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67"/>
  <p:tag name="KSO_WM_SLIDE_LAYOUT" val="a_f"/>
  <p:tag name="KSO_WM_SLIDE_LAYOUT_CNT" val="1_1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333"/>
  <p:tag name="KSO_WM_UNIT_ID" val="custom20238333_1*a*1"/>
  <p:tag name="KSO_WM_UNIT_PRESET_TEXT" val="The title goes here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8.85*274.5"/>
  <p:tag name="KSO_WM_TEMPLATE_INDEX" val="20233467"/>
  <p:tag name="KSO_WM_TEMPLATE_SUBCATEGORY" val="0"/>
  <p:tag name="KSO_WM_SLIDE_INDEX" val="1"/>
  <p:tag name="KSO_WM_TAG_VERSION" val="3.0"/>
  <p:tag name="KSO_WM_SLIDE_ID" val="custom20238333_1"/>
  <p:tag name="KSO_WM_SLIDE_ITEM_CNT" val="4"/>
  <p:tag name="KSO_WM_SPECIAL_SOURCE" val="bdnull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16_1*a*1"/>
  <p:tag name="KSO_WM_TEMPLATE_CATEGORY" val="custom"/>
  <p:tag name="KSO_WM_TEMPLATE_INDEX" val="2023841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a"/>
  <p:tag name="KSO_WM_UNIT_INDEX" val="1"/>
  <p:tag name="KSO_WM_UNIT_VALUE" val="29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SLIDE_ID" val="custom20238416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467"/>
  <p:tag name="KSO_WM_SLIDE_TYPE" val="text"/>
  <p:tag name="KSO_WM_SLIDE_SUBTYPE" val="picTxt"/>
  <p:tag name="KSO_WM_SLIDE_SIZE" val="904.564*328.446"/>
  <p:tag name="KSO_WM_SLIDE_POSITION" val="-7.87402e-05*139.181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67_9*a*1"/>
  <p:tag name="KSO_WM_TEMPLATE_CATEGORY" val="custom"/>
  <p:tag name="KSO_WM_TEMPLATE_INDEX" val="20233467"/>
  <p:tag name="KSO_WM_UNIT_LAYERLEVEL" val="1"/>
  <p:tag name="KSO_WM_TAG_VERSION" val="3.0"/>
  <p:tag name="KSO_WM_BEAUTIFY_FLAG" val="#wm#"/>
  <p:tag name="KSO_WM_UNIT_PRESET_TEXT" val="THANK YOU"/>
</p:tagLst>
</file>

<file path=ppt/tags/tag12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CONTENT_AREA" val="{&quot;left&quot;:&quot;45.5&quot;,&quot;top&quot;:&quot;113.15&quot;,&quot;width&quot;:&quot;527.9&quot;,&quot;height&quot;:&quot;299.25&quot;}"/>
  <p:tag name="KSO_WM_SPECIAL_SOURCE" val="bdnull"/>
  <p:tag name="KSO_WM_SLIDE_ID" val="custom20233467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67"/>
  <p:tag name="KSO_WM_SLIDE_LAYOUT" val="a_f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67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67"/>
</p:tagLst>
</file>

<file path=ppt/tags/tag78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67"/>
</p:tagLst>
</file>

<file path=ppt/tags/tag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6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67"/>
</p:tagLst>
</file>

<file path=ppt/tags/tag91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67"/>
</p:tagLst>
</file>

<file path=ppt/tags/tag9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17">
      <a:dk1>
        <a:srgbClr val="000000"/>
      </a:dk1>
      <a:lt1>
        <a:srgbClr val="FFFFFF"/>
      </a:lt1>
      <a:dk2>
        <a:srgbClr val="291667"/>
      </a:dk2>
      <a:lt2>
        <a:srgbClr val="F1EAFB"/>
      </a:lt2>
      <a:accent1>
        <a:srgbClr val="BC98F0"/>
      </a:accent1>
      <a:accent2>
        <a:srgbClr val="CA8BEF"/>
      </a:accent2>
      <a:accent3>
        <a:srgbClr val="D77EEE"/>
      </a:accent3>
      <a:accent4>
        <a:srgbClr val="E285CF"/>
      </a:accent4>
      <a:accent5>
        <a:srgbClr val="EAA194"/>
      </a:accent5>
      <a:accent6>
        <a:srgbClr val="F2BD58"/>
      </a:accent6>
      <a:hlink>
        <a:srgbClr val="158BF9"/>
      </a:hlink>
      <a:folHlink>
        <a:srgbClr val="DE1A37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自定义 17">
      <a:dk1>
        <a:srgbClr val="000000"/>
      </a:dk1>
      <a:lt1>
        <a:srgbClr val="FFFFFF"/>
      </a:lt1>
      <a:dk2>
        <a:srgbClr val="291667"/>
      </a:dk2>
      <a:lt2>
        <a:srgbClr val="F1EAFB"/>
      </a:lt2>
      <a:accent1>
        <a:srgbClr val="BC98F0"/>
      </a:accent1>
      <a:accent2>
        <a:srgbClr val="CA8BEF"/>
      </a:accent2>
      <a:accent3>
        <a:srgbClr val="D77EEE"/>
      </a:accent3>
      <a:accent4>
        <a:srgbClr val="E285CF"/>
      </a:accent4>
      <a:accent5>
        <a:srgbClr val="EAA194"/>
      </a:accent5>
      <a:accent6>
        <a:srgbClr val="F2BD58"/>
      </a:accent6>
      <a:hlink>
        <a:srgbClr val="158BF9"/>
      </a:hlink>
      <a:folHlink>
        <a:srgbClr val="DE1A37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自定义 17">
      <a:dk1>
        <a:srgbClr val="000000"/>
      </a:dk1>
      <a:lt1>
        <a:srgbClr val="FFFFFF"/>
      </a:lt1>
      <a:dk2>
        <a:srgbClr val="291667"/>
      </a:dk2>
      <a:lt2>
        <a:srgbClr val="F1EAFB"/>
      </a:lt2>
      <a:accent1>
        <a:srgbClr val="BC98F0"/>
      </a:accent1>
      <a:accent2>
        <a:srgbClr val="CA8BEF"/>
      </a:accent2>
      <a:accent3>
        <a:srgbClr val="D77EEE"/>
      </a:accent3>
      <a:accent4>
        <a:srgbClr val="E285CF"/>
      </a:accent4>
      <a:accent5>
        <a:srgbClr val="EAA194"/>
      </a:accent5>
      <a:accent6>
        <a:srgbClr val="F2BD58"/>
      </a:accent6>
      <a:hlink>
        <a:srgbClr val="158BF9"/>
      </a:hlink>
      <a:folHlink>
        <a:srgbClr val="DE1A37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3763</Words>
  <Application>WPS Presentation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MiSans Normal</vt:lpstr>
      <vt:lpstr>Wingdings</vt:lpstr>
      <vt:lpstr>Nunito Sans</vt:lpstr>
      <vt:lpstr>Segoe Print</vt:lpstr>
      <vt:lpstr>Nunito Sans ExtraBold</vt:lpstr>
      <vt:lpstr>Microsoft YaHei</vt:lpstr>
      <vt:lpstr>Arial Unicode MS</vt:lpstr>
      <vt:lpstr>Calibri Light</vt:lpstr>
      <vt:lpstr>Calibri</vt:lpstr>
      <vt:lpstr>Office Theme</vt:lpstr>
      <vt:lpstr>1_Office Theme</vt:lpstr>
      <vt:lpstr>4_Office Theme</vt:lpstr>
      <vt:lpstr>5_Office Theme</vt:lpstr>
      <vt:lpstr>Financial Forecasting Using Power BI</vt:lpstr>
      <vt:lpstr>Financial Forecasting</vt:lpstr>
      <vt:lpstr>What is Power BI?</vt:lpstr>
      <vt:lpstr>Power BI Features</vt:lpstr>
      <vt:lpstr> key features of power BI Desktop app</vt:lpstr>
      <vt:lpstr>Ways to Load Data into Power BI</vt:lpstr>
      <vt:lpstr>Data Sources Supported By Power BI</vt:lpstr>
      <vt:lpstr>Transforming Data Operations in Power Query Editor</vt:lpstr>
      <vt:lpstr>Data Modeling</vt:lpstr>
      <vt:lpstr>Designing Reports</vt:lpstr>
      <vt:lpstr>Visualizations in Power BI</vt:lpstr>
      <vt:lpstr>Column Chart</vt:lpstr>
      <vt:lpstr>Donut Chart</vt:lpstr>
      <vt:lpstr>Cards And Tree Map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Forecasting and Power BI</dc:title>
  <dc:creator/>
  <cp:lastModifiedBy>Sathvika Pabba</cp:lastModifiedBy>
  <cp:revision>3</cp:revision>
  <dcterms:created xsi:type="dcterms:W3CDTF">2024-11-10T16:01:00Z</dcterms:created>
  <dcterms:modified xsi:type="dcterms:W3CDTF">2024-11-23T18:02:04Z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C06EC93E9F01466684C9EA1056501DF0_13</vt:lpwstr>
  </property>
  <property fmtid="{D5CDD505-2E9C-101B-9397-08002B2CF9AE}" pid="3" name="KSOProductBuildVer">
    <vt:lpwstr>1033-12.2.0.18911</vt:lpwstr>
  </property>
</Properties>
</file>