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1" r:id="rId1"/>
  </p:sldMasterIdLst>
  <p:sldIdLst>
    <p:sldId id="258" r:id="rId2"/>
    <p:sldId id="259" r:id="rId3"/>
    <p:sldId id="266" r:id="rId4"/>
    <p:sldId id="264" r:id="rId5"/>
    <p:sldId id="260" r:id="rId6"/>
    <p:sldId id="257"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7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D2402EB-9104-4697-99AC-39AF7EF5E718}"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96C48-FCBB-4AC5-B748-A9F4402BE761}" type="slidenum">
              <a:rPr lang="en-IN" smtClean="0"/>
              <a:t>‹#›</a:t>
            </a:fld>
            <a:endParaRPr lang="en-IN"/>
          </a:p>
        </p:txBody>
      </p:sp>
    </p:spTree>
    <p:extLst>
      <p:ext uri="{BB962C8B-B14F-4D97-AF65-F5344CB8AC3E}">
        <p14:creationId xmlns:p14="http://schemas.microsoft.com/office/powerpoint/2010/main" val="228329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D2402EB-9104-4697-99AC-39AF7EF5E718}"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96C48-FCBB-4AC5-B748-A9F4402BE761}" type="slidenum">
              <a:rPr lang="en-IN" smtClean="0"/>
              <a:t>‹#›</a:t>
            </a:fld>
            <a:endParaRPr lang="en-IN"/>
          </a:p>
        </p:txBody>
      </p:sp>
    </p:spTree>
    <p:extLst>
      <p:ext uri="{BB962C8B-B14F-4D97-AF65-F5344CB8AC3E}">
        <p14:creationId xmlns:p14="http://schemas.microsoft.com/office/powerpoint/2010/main" val="369791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D2402EB-9104-4697-99AC-39AF7EF5E718}"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96C48-FCBB-4AC5-B748-A9F4402BE761}" type="slidenum">
              <a:rPr lang="en-IN" smtClean="0"/>
              <a:t>‹#›</a:t>
            </a:fld>
            <a:endParaRPr lang="en-IN"/>
          </a:p>
        </p:txBody>
      </p:sp>
    </p:spTree>
    <p:extLst>
      <p:ext uri="{BB962C8B-B14F-4D97-AF65-F5344CB8AC3E}">
        <p14:creationId xmlns:p14="http://schemas.microsoft.com/office/powerpoint/2010/main" val="129169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D2402EB-9104-4697-99AC-39AF7EF5E718}"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96C48-FCBB-4AC5-B748-A9F4402BE761}" type="slidenum">
              <a:rPr lang="en-IN" smtClean="0"/>
              <a:t>‹#›</a:t>
            </a:fld>
            <a:endParaRPr lang="en-IN"/>
          </a:p>
        </p:txBody>
      </p:sp>
    </p:spTree>
    <p:extLst>
      <p:ext uri="{BB962C8B-B14F-4D97-AF65-F5344CB8AC3E}">
        <p14:creationId xmlns:p14="http://schemas.microsoft.com/office/powerpoint/2010/main" val="166897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2402EB-9104-4697-99AC-39AF7EF5E718}"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96C48-FCBB-4AC5-B748-A9F4402BE761}" type="slidenum">
              <a:rPr lang="en-IN" smtClean="0"/>
              <a:t>‹#›</a:t>
            </a:fld>
            <a:endParaRPr lang="en-IN"/>
          </a:p>
        </p:txBody>
      </p:sp>
    </p:spTree>
    <p:extLst>
      <p:ext uri="{BB962C8B-B14F-4D97-AF65-F5344CB8AC3E}">
        <p14:creationId xmlns:p14="http://schemas.microsoft.com/office/powerpoint/2010/main" val="2624917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D2402EB-9104-4697-99AC-39AF7EF5E718}" type="datetimeFigureOut">
              <a:rPr lang="en-IN" smtClean="0"/>
              <a:t>01-09-2021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396C48-FCBB-4AC5-B748-A9F4402BE761}" type="slidenum">
              <a:rPr lang="en-IN" smtClean="0"/>
              <a:t>‹#›</a:t>
            </a:fld>
            <a:endParaRPr lang="en-IN"/>
          </a:p>
        </p:txBody>
      </p:sp>
    </p:spTree>
    <p:extLst>
      <p:ext uri="{BB962C8B-B14F-4D97-AF65-F5344CB8AC3E}">
        <p14:creationId xmlns:p14="http://schemas.microsoft.com/office/powerpoint/2010/main" val="128857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D2402EB-9104-4697-99AC-39AF7EF5E718}" type="datetimeFigureOut">
              <a:rPr lang="en-IN" smtClean="0"/>
              <a:t>01-09-2021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396C48-FCBB-4AC5-B748-A9F4402BE761}" type="slidenum">
              <a:rPr lang="en-IN" smtClean="0"/>
              <a:t>‹#›</a:t>
            </a:fld>
            <a:endParaRPr lang="en-IN"/>
          </a:p>
        </p:txBody>
      </p:sp>
    </p:spTree>
    <p:extLst>
      <p:ext uri="{BB962C8B-B14F-4D97-AF65-F5344CB8AC3E}">
        <p14:creationId xmlns:p14="http://schemas.microsoft.com/office/powerpoint/2010/main" val="90317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D2402EB-9104-4697-99AC-39AF7EF5E718}" type="datetimeFigureOut">
              <a:rPr lang="en-IN" smtClean="0"/>
              <a:t>01-09-2021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396C48-FCBB-4AC5-B748-A9F4402BE761}" type="slidenum">
              <a:rPr lang="en-IN" smtClean="0"/>
              <a:t>‹#›</a:t>
            </a:fld>
            <a:endParaRPr lang="en-IN"/>
          </a:p>
        </p:txBody>
      </p:sp>
    </p:spTree>
    <p:extLst>
      <p:ext uri="{BB962C8B-B14F-4D97-AF65-F5344CB8AC3E}">
        <p14:creationId xmlns:p14="http://schemas.microsoft.com/office/powerpoint/2010/main" val="648926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402EB-9104-4697-99AC-39AF7EF5E718}" type="datetimeFigureOut">
              <a:rPr lang="en-IN" smtClean="0"/>
              <a:t>01-09-2021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396C48-FCBB-4AC5-B748-A9F4402BE761}" type="slidenum">
              <a:rPr lang="en-IN" smtClean="0"/>
              <a:t>‹#›</a:t>
            </a:fld>
            <a:endParaRPr lang="en-IN"/>
          </a:p>
        </p:txBody>
      </p:sp>
    </p:spTree>
    <p:extLst>
      <p:ext uri="{BB962C8B-B14F-4D97-AF65-F5344CB8AC3E}">
        <p14:creationId xmlns:p14="http://schemas.microsoft.com/office/powerpoint/2010/main" val="258605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2402EB-9104-4697-99AC-39AF7EF5E718}" type="datetimeFigureOut">
              <a:rPr lang="en-IN" smtClean="0"/>
              <a:t>01-09-2021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396C48-FCBB-4AC5-B748-A9F4402BE761}" type="slidenum">
              <a:rPr lang="en-IN" smtClean="0"/>
              <a:t>‹#›</a:t>
            </a:fld>
            <a:endParaRPr lang="en-IN"/>
          </a:p>
        </p:txBody>
      </p:sp>
    </p:spTree>
    <p:extLst>
      <p:ext uri="{BB962C8B-B14F-4D97-AF65-F5344CB8AC3E}">
        <p14:creationId xmlns:p14="http://schemas.microsoft.com/office/powerpoint/2010/main" val="406099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2402EB-9104-4697-99AC-39AF7EF5E718}" type="datetimeFigureOut">
              <a:rPr lang="en-IN" smtClean="0"/>
              <a:t>01-09-2021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396C48-FCBB-4AC5-B748-A9F4402BE761}" type="slidenum">
              <a:rPr lang="en-IN" smtClean="0"/>
              <a:t>‹#›</a:t>
            </a:fld>
            <a:endParaRPr lang="en-IN"/>
          </a:p>
        </p:txBody>
      </p:sp>
    </p:spTree>
    <p:extLst>
      <p:ext uri="{BB962C8B-B14F-4D97-AF65-F5344CB8AC3E}">
        <p14:creationId xmlns:p14="http://schemas.microsoft.com/office/powerpoint/2010/main" val="4045938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402EB-9104-4697-99AC-39AF7EF5E718}" type="datetimeFigureOut">
              <a:rPr lang="en-IN" smtClean="0"/>
              <a:t>01-09-2021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96C48-FCBB-4AC5-B748-A9F4402BE761}" type="slidenum">
              <a:rPr lang="en-IN" smtClean="0"/>
              <a:t>‹#›</a:t>
            </a:fld>
            <a:endParaRPr lang="en-IN"/>
          </a:p>
        </p:txBody>
      </p:sp>
    </p:spTree>
    <p:extLst>
      <p:ext uri="{BB962C8B-B14F-4D97-AF65-F5344CB8AC3E}">
        <p14:creationId xmlns:p14="http://schemas.microsoft.com/office/powerpoint/2010/main" val="1479329236"/>
      </p:ext>
    </p:extLst>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 id="2147484205" r:id="rId4"/>
    <p:sldLayoutId id="2147484206" r:id="rId5"/>
    <p:sldLayoutId id="2147484207" r:id="rId6"/>
    <p:sldLayoutId id="2147484208" r:id="rId7"/>
    <p:sldLayoutId id="2147484209" r:id="rId8"/>
    <p:sldLayoutId id="2147484210" r:id="rId9"/>
    <p:sldLayoutId id="2147484211" r:id="rId10"/>
    <p:sldLayoutId id="21474842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FC6438-834F-4874-8788-6B72D9032E4E}"/>
              </a:ext>
            </a:extLst>
          </p:cNvPr>
          <p:cNvSpPr txBox="1"/>
          <p:nvPr/>
        </p:nvSpPr>
        <p:spPr>
          <a:xfrm>
            <a:off x="2438401" y="626853"/>
            <a:ext cx="73583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FF0000"/>
                </a:solidFill>
                <a:latin typeface="Times New Roman"/>
                <a:cs typeface="Times New Roman"/>
              </a:rPr>
              <a:t>BANGALORE</a:t>
            </a:r>
            <a:r>
              <a:rPr lang="en-US" sz="2400" dirty="0">
                <a:solidFill>
                  <a:srgbClr val="FF0000"/>
                </a:solidFill>
                <a:latin typeface="Times New Roman"/>
                <a:ea typeface="+mn-lt"/>
                <a:cs typeface="+mn-lt"/>
              </a:rPr>
              <a:t> INSTITUTE OF TECHNOLOGY</a:t>
            </a:r>
            <a:endParaRPr lang="en-US" sz="2400" dirty="0">
              <a:solidFill>
                <a:srgbClr val="FF0000"/>
              </a:solidFill>
              <a:latin typeface="Times New Roman"/>
            </a:endParaRPr>
          </a:p>
        </p:txBody>
      </p:sp>
      <p:sp>
        <p:nvSpPr>
          <p:cNvPr id="3" name="TextBox 2">
            <a:extLst>
              <a:ext uri="{FF2B5EF4-FFF2-40B4-BE49-F238E27FC236}">
                <a16:creationId xmlns:a16="http://schemas.microsoft.com/office/drawing/2014/main" id="{23D17B13-D3E5-4FDC-BED1-9B9136A5E892}"/>
              </a:ext>
            </a:extLst>
          </p:cNvPr>
          <p:cNvSpPr txBox="1"/>
          <p:nvPr/>
        </p:nvSpPr>
        <p:spPr>
          <a:xfrm>
            <a:off x="3038764" y="1055400"/>
            <a:ext cx="655799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1">
                    <a:lumMod val="75000"/>
                  </a:schemeClr>
                </a:solidFill>
                <a:latin typeface="Times New Roman"/>
                <a:ea typeface="+mn-lt"/>
                <a:cs typeface="+mn-lt"/>
              </a:rPr>
              <a:t>K.R.Road, V.V.Puram, Bengaluru-560004</a:t>
            </a:r>
            <a:endParaRPr lang="en-US" sz="2400" dirty="0">
              <a:solidFill>
                <a:schemeClr val="accent1">
                  <a:lumMod val="75000"/>
                </a:schemeClr>
              </a:solidFill>
              <a:latin typeface="Times New Roman"/>
            </a:endParaRPr>
          </a:p>
        </p:txBody>
      </p:sp>
      <p:pic>
        <p:nvPicPr>
          <p:cNvPr id="5" name="Picture 5" descr="Logo&#10;&#10;Description automatically generated">
            <a:extLst>
              <a:ext uri="{FF2B5EF4-FFF2-40B4-BE49-F238E27FC236}">
                <a16:creationId xmlns:a16="http://schemas.microsoft.com/office/drawing/2014/main" id="{72869A1E-CB83-4D25-8DAB-72C6EC796802}"/>
              </a:ext>
            </a:extLst>
          </p:cNvPr>
          <p:cNvPicPr>
            <a:picLocks noChangeAspect="1"/>
          </p:cNvPicPr>
          <p:nvPr/>
        </p:nvPicPr>
        <p:blipFill>
          <a:blip r:embed="rId2"/>
          <a:stretch>
            <a:fillRect/>
          </a:stretch>
        </p:blipFill>
        <p:spPr>
          <a:xfrm>
            <a:off x="4738297" y="1635012"/>
            <a:ext cx="1277669" cy="1205081"/>
          </a:xfrm>
          <a:prstGeom prst="rect">
            <a:avLst/>
          </a:prstGeom>
        </p:spPr>
      </p:pic>
      <p:sp>
        <p:nvSpPr>
          <p:cNvPr id="6" name="TextBox 5">
            <a:extLst>
              <a:ext uri="{FF2B5EF4-FFF2-40B4-BE49-F238E27FC236}">
                <a16:creationId xmlns:a16="http://schemas.microsoft.com/office/drawing/2014/main" id="{20AA6142-0272-4367-8E79-F14E2903A2D1}"/>
              </a:ext>
            </a:extLst>
          </p:cNvPr>
          <p:cNvSpPr txBox="1"/>
          <p:nvPr/>
        </p:nvSpPr>
        <p:spPr>
          <a:xfrm>
            <a:off x="1717964" y="2900659"/>
            <a:ext cx="768470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4">
                    <a:lumMod val="75000"/>
                  </a:schemeClr>
                </a:solidFill>
                <a:latin typeface="Times New Roman"/>
                <a:ea typeface="+mn-lt"/>
                <a:cs typeface="+mn-lt"/>
              </a:rPr>
              <a:t>      INFORMATION SCIENCE AND ENGINEERING  </a:t>
            </a:r>
            <a:endParaRPr lang="en-US" sz="2400" dirty="0">
              <a:solidFill>
                <a:schemeClr val="accent4">
                  <a:lumMod val="75000"/>
                </a:schemeClr>
              </a:solidFill>
              <a:latin typeface="Times New Roman"/>
            </a:endParaRPr>
          </a:p>
        </p:txBody>
      </p:sp>
      <p:sp>
        <p:nvSpPr>
          <p:cNvPr id="7" name="TextBox 6">
            <a:extLst>
              <a:ext uri="{FF2B5EF4-FFF2-40B4-BE49-F238E27FC236}">
                <a16:creationId xmlns:a16="http://schemas.microsoft.com/office/drawing/2014/main" id="{297F6868-7877-4D26-8F09-69CE8F8D2756}"/>
              </a:ext>
            </a:extLst>
          </p:cNvPr>
          <p:cNvSpPr txBox="1"/>
          <p:nvPr/>
        </p:nvSpPr>
        <p:spPr>
          <a:xfrm>
            <a:off x="1884218" y="3449529"/>
            <a:ext cx="762941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2">
                    <a:lumMod val="50000"/>
                  </a:schemeClr>
                </a:solidFill>
                <a:latin typeface="Times New Roman"/>
                <a:ea typeface="+mn-lt"/>
                <a:cs typeface="+mn-lt"/>
              </a:rPr>
              <a:t>MOBILE APPLICATION DEVELOPMENT(18CSMP68)</a:t>
            </a:r>
          </a:p>
          <a:p>
            <a:r>
              <a:rPr lang="en-US" sz="2400" dirty="0">
                <a:solidFill>
                  <a:schemeClr val="accent2">
                    <a:lumMod val="50000"/>
                  </a:schemeClr>
                </a:solidFill>
                <a:latin typeface="Times New Roman"/>
                <a:ea typeface="+mn-lt"/>
                <a:cs typeface="+mn-lt"/>
              </a:rPr>
              <a:t>                              </a:t>
            </a:r>
            <a:r>
              <a:rPr lang="en-US" sz="2400" dirty="0">
                <a:solidFill>
                  <a:schemeClr val="accent2">
                    <a:lumMod val="50000"/>
                  </a:schemeClr>
                </a:solidFill>
                <a:latin typeface="Times New Roman"/>
              </a:rPr>
              <a:t>MINI PROJECT</a:t>
            </a:r>
            <a:endParaRPr lang="en-US" sz="2400" dirty="0">
              <a:solidFill>
                <a:schemeClr val="accent2">
                  <a:lumMod val="50000"/>
                </a:schemeClr>
              </a:solidFill>
              <a:latin typeface="Times New Roman"/>
              <a:cs typeface="Times New Roman"/>
            </a:endParaRPr>
          </a:p>
        </p:txBody>
      </p:sp>
      <p:sp>
        <p:nvSpPr>
          <p:cNvPr id="8" name="TextBox 7">
            <a:extLst>
              <a:ext uri="{FF2B5EF4-FFF2-40B4-BE49-F238E27FC236}">
                <a16:creationId xmlns:a16="http://schemas.microsoft.com/office/drawing/2014/main" id="{5EA912E4-5204-4754-8213-3BDEBB9B8D46}"/>
              </a:ext>
            </a:extLst>
          </p:cNvPr>
          <p:cNvSpPr txBox="1"/>
          <p:nvPr/>
        </p:nvSpPr>
        <p:spPr>
          <a:xfrm>
            <a:off x="4978400" y="4280526"/>
            <a:ext cx="11176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Times New Roman"/>
                <a:ea typeface="+mn-lt"/>
                <a:cs typeface="+mn-lt"/>
              </a:rPr>
              <a:t> ON </a:t>
            </a:r>
            <a:endParaRPr lang="en-US" sz="2400" dirty="0">
              <a:latin typeface="Times New Roman"/>
            </a:endParaRPr>
          </a:p>
        </p:txBody>
      </p:sp>
      <p:sp>
        <p:nvSpPr>
          <p:cNvPr id="9" name="TextBox 8">
            <a:extLst>
              <a:ext uri="{FF2B5EF4-FFF2-40B4-BE49-F238E27FC236}">
                <a16:creationId xmlns:a16="http://schemas.microsoft.com/office/drawing/2014/main" id="{4BD314E7-02B6-4284-B0D7-BB7EA81BFFF9}"/>
              </a:ext>
            </a:extLst>
          </p:cNvPr>
          <p:cNvSpPr txBox="1"/>
          <p:nvPr/>
        </p:nvSpPr>
        <p:spPr>
          <a:xfrm>
            <a:off x="3620655" y="4943632"/>
            <a:ext cx="37763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accent2">
                    <a:lumMod val="50000"/>
                  </a:schemeClr>
                </a:solidFill>
                <a:latin typeface="Times New Roman"/>
                <a:ea typeface="+mn-lt"/>
                <a:cs typeface="+mn-lt"/>
              </a:rPr>
              <a:t> “MUSIC PLAYER APP”</a:t>
            </a:r>
            <a:endParaRPr lang="en-US" sz="2400" b="1" dirty="0">
              <a:solidFill>
                <a:schemeClr val="accent2">
                  <a:lumMod val="50000"/>
                </a:schemeClr>
              </a:solidFill>
              <a:latin typeface="Times New Roman"/>
              <a:cs typeface="Times New Roman"/>
            </a:endParaRPr>
          </a:p>
        </p:txBody>
      </p:sp>
      <p:sp>
        <p:nvSpPr>
          <p:cNvPr id="10" name="TextBox 9">
            <a:extLst>
              <a:ext uri="{FF2B5EF4-FFF2-40B4-BE49-F238E27FC236}">
                <a16:creationId xmlns:a16="http://schemas.microsoft.com/office/drawing/2014/main" id="{B3EB1DD7-DD12-41EC-AAD8-882F2C833E99}"/>
              </a:ext>
            </a:extLst>
          </p:cNvPr>
          <p:cNvSpPr txBox="1"/>
          <p:nvPr/>
        </p:nvSpPr>
        <p:spPr>
          <a:xfrm>
            <a:off x="7804727" y="5030818"/>
            <a:ext cx="416655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tx2">
                    <a:lumMod val="75000"/>
                  </a:schemeClr>
                </a:solidFill>
                <a:latin typeface="Times New Roman"/>
                <a:ea typeface="+mn-lt"/>
                <a:cs typeface="+mn-lt"/>
              </a:rPr>
              <a:t>Submitted By:</a:t>
            </a:r>
            <a:endParaRPr lang="en-US" sz="2400" dirty="0">
              <a:solidFill>
                <a:schemeClr val="tx2">
                  <a:lumMod val="75000"/>
                </a:schemeClr>
              </a:solidFill>
              <a:latin typeface="Times New Roman"/>
              <a:cs typeface="Times New Roman"/>
            </a:endParaRPr>
          </a:p>
          <a:p>
            <a:pPr algn="ctr"/>
            <a:r>
              <a:rPr lang="en-US" sz="2400" dirty="0">
                <a:solidFill>
                  <a:schemeClr val="tx2">
                    <a:lumMod val="75000"/>
                  </a:schemeClr>
                </a:solidFill>
                <a:latin typeface="Times New Roman"/>
                <a:ea typeface="+mn-lt"/>
                <a:cs typeface="+mn-lt"/>
              </a:rPr>
              <a:t>Rohan R N      -1BI18IS039</a:t>
            </a:r>
            <a:endParaRPr lang="en-US" sz="2400" dirty="0">
              <a:solidFill>
                <a:schemeClr val="tx2">
                  <a:lumMod val="75000"/>
                </a:schemeClr>
              </a:solidFill>
              <a:latin typeface="Times New Roman"/>
              <a:cs typeface="Times New Roman"/>
            </a:endParaRPr>
          </a:p>
          <a:p>
            <a:pPr algn="ctr"/>
            <a:r>
              <a:rPr lang="en-US" sz="2400" dirty="0">
                <a:solidFill>
                  <a:schemeClr val="tx2">
                    <a:lumMod val="75000"/>
                  </a:schemeClr>
                </a:solidFill>
                <a:latin typeface="Times New Roman"/>
                <a:ea typeface="+mn-lt"/>
                <a:cs typeface="+mn-lt"/>
              </a:rPr>
              <a:t>   Sagar M N       -1BI18IS042   </a:t>
            </a:r>
          </a:p>
          <a:p>
            <a:pPr algn="ctr"/>
            <a:r>
              <a:rPr lang="en-US" sz="2400" dirty="0">
                <a:solidFill>
                  <a:schemeClr val="tx2">
                    <a:lumMod val="75000"/>
                  </a:schemeClr>
                </a:solidFill>
                <a:latin typeface="Times New Roman"/>
                <a:ea typeface="+mn-lt"/>
                <a:cs typeface="+mn-lt"/>
              </a:rPr>
              <a:t>Sathvik D N     -1BI18IS046</a:t>
            </a:r>
            <a:endParaRPr lang="en-US" sz="2400" dirty="0">
              <a:solidFill>
                <a:schemeClr val="tx2">
                  <a:lumMod val="75000"/>
                </a:schemeClr>
              </a:solidFill>
              <a:latin typeface="Times New Roman"/>
            </a:endParaRPr>
          </a:p>
        </p:txBody>
      </p:sp>
    </p:spTree>
    <p:extLst>
      <p:ext uri="{BB962C8B-B14F-4D97-AF65-F5344CB8AC3E}">
        <p14:creationId xmlns:p14="http://schemas.microsoft.com/office/powerpoint/2010/main" val="252648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B4A78-9715-4534-A15C-480D98C532A5}"/>
              </a:ext>
            </a:extLst>
          </p:cNvPr>
          <p:cNvSpPr>
            <a:spLocks noGrp="1"/>
          </p:cNvSpPr>
          <p:nvPr>
            <p:ph idx="1"/>
          </p:nvPr>
        </p:nvSpPr>
        <p:spPr>
          <a:xfrm>
            <a:off x="970472" y="594805"/>
            <a:ext cx="10251055" cy="5788240"/>
          </a:xfrm>
        </p:spPr>
        <p:txBody>
          <a:bodyPr vert="horz" lIns="91440" tIns="45720" rIns="91440" bIns="45720" rtlCol="0" anchor="t">
            <a:normAutofit lnSpcReduction="10000"/>
          </a:bodyPr>
          <a:lstStyle/>
          <a:p>
            <a:pPr marL="0" indent="0">
              <a:buNone/>
            </a:pPr>
            <a:r>
              <a:rPr lang="en-US" sz="2800" dirty="0">
                <a:solidFill>
                  <a:schemeClr val="accent4">
                    <a:lumMod val="75000"/>
                  </a:schemeClr>
                </a:solidFill>
                <a:latin typeface="Times New Roman"/>
                <a:cs typeface="Times New Roman"/>
              </a:rPr>
              <a:t>                                        </a:t>
            </a:r>
            <a:r>
              <a:rPr lang="en-US" sz="2800" b="1" dirty="0">
                <a:solidFill>
                  <a:schemeClr val="accent4">
                    <a:lumMod val="75000"/>
                  </a:schemeClr>
                </a:solidFill>
                <a:latin typeface="Times New Roman"/>
                <a:cs typeface="Times New Roman"/>
              </a:rPr>
              <a:t>INTRODUCTION</a:t>
            </a:r>
          </a:p>
          <a:p>
            <a:pPr marL="0" indent="0">
              <a:buNone/>
            </a:pPr>
            <a:endParaRPr lang="en-US" sz="2800" b="1" dirty="0">
              <a:solidFill>
                <a:schemeClr val="accent4">
                  <a:lumMod val="75000"/>
                </a:schemeClr>
              </a:solidFill>
              <a:latin typeface="Times New Roman"/>
              <a:cs typeface="Times New Roman"/>
            </a:endParaRPr>
          </a:p>
          <a:p>
            <a:r>
              <a:rPr lang="en-US" sz="2800" dirty="0">
                <a:latin typeface="Times New Roman" panose="02020603050405020304" pitchFamily="18" charset="0"/>
                <a:cs typeface="Times New Roman" panose="02020603050405020304" pitchFamily="18" charset="0"/>
              </a:rPr>
              <a:t>Music is a vital part of daily living, as Albert Einstein stated, “life without playing music would be inconceivable”. There is no one living in this earth who does not listen to any kind of music.</a:t>
            </a:r>
          </a:p>
          <a:p>
            <a:r>
              <a:rPr lang="en-US" sz="2800" dirty="0">
                <a:latin typeface="Times New Roman" panose="02020603050405020304" pitchFamily="18" charset="0"/>
                <a:cs typeface="Times New Roman" panose="02020603050405020304" pitchFamily="18" charset="0"/>
              </a:rPr>
              <a:t>The Music player is an application which </a:t>
            </a:r>
            <a:r>
              <a:rPr lang="en-US" dirty="0">
                <a:latin typeface="Times New Roman" panose="02020603050405020304" pitchFamily="18" charset="0"/>
                <a:cs typeface="Times New Roman" panose="02020603050405020304" pitchFamily="18" charset="0"/>
              </a:rPr>
              <a:t>will let</a:t>
            </a:r>
            <a:r>
              <a:rPr lang="en-US" sz="2800" dirty="0">
                <a:latin typeface="Times New Roman" panose="02020603050405020304" pitchFamily="18" charset="0"/>
                <a:cs typeface="Times New Roman" panose="02020603050405020304" pitchFamily="18" charset="0"/>
              </a:rPr>
              <a:t> the user to listen to </a:t>
            </a:r>
            <a:r>
              <a:rPr lang="en-US" dirty="0">
                <a:latin typeface="Times New Roman" panose="02020603050405020304" pitchFamily="18" charset="0"/>
                <a:cs typeface="Times New Roman" panose="02020603050405020304" pitchFamily="18" charset="0"/>
              </a:rPr>
              <a:t>their favorite songs</a:t>
            </a:r>
            <a:r>
              <a:rPr lang="en-US" sz="2800" dirty="0">
                <a:latin typeface="Times New Roman" panose="02020603050405020304" pitchFamily="18" charset="0"/>
                <a:cs typeface="Times New Roman" panose="02020603050405020304" pitchFamily="18" charset="0"/>
              </a:rPr>
              <a:t>. The user can switch and pause tracks with a simple touch.</a:t>
            </a:r>
          </a:p>
          <a:p>
            <a:r>
              <a:rPr lang="en-US" sz="2800" dirty="0">
                <a:latin typeface="Times New Roman" panose="02020603050405020304" pitchFamily="18" charset="0"/>
                <a:cs typeface="Times New Roman" panose="02020603050405020304" pitchFamily="18" charset="0"/>
              </a:rPr>
              <a:t>There are many types of music which can be played including popular music, traditional music, art music, and music written for religious ceremonies. </a:t>
            </a:r>
            <a:endParaRPr lang="en-US" sz="2800" dirty="0"/>
          </a:p>
          <a:p>
            <a:r>
              <a:rPr lang="en-US" sz="2800" dirty="0">
                <a:latin typeface="Times New Roman" panose="02020603050405020304" pitchFamily="18" charset="0"/>
                <a:cs typeface="Times New Roman" panose="02020603050405020304" pitchFamily="18" charset="0"/>
              </a:rPr>
              <a:t>Music can be divided into genres such as country music, rock music, pop, classical,hiphop which will be helpful for the user to find the perfect song.</a:t>
            </a:r>
          </a:p>
          <a:p>
            <a:endParaRPr lang="en-US" sz="2800" dirty="0">
              <a:solidFill>
                <a:schemeClr val="accent4">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2400" dirty="0">
              <a:solidFill>
                <a:schemeClr val="accent4">
                  <a:lumMod val="75000"/>
                </a:schemeClr>
              </a:solidFill>
              <a:latin typeface="Times New Roman"/>
              <a:cs typeface="Times New Roman"/>
            </a:endParaRPr>
          </a:p>
        </p:txBody>
      </p:sp>
    </p:spTree>
    <p:extLst>
      <p:ext uri="{BB962C8B-B14F-4D97-AF65-F5344CB8AC3E}">
        <p14:creationId xmlns:p14="http://schemas.microsoft.com/office/powerpoint/2010/main" val="88158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B4A78-9715-4534-A15C-480D98C532A5}"/>
              </a:ext>
            </a:extLst>
          </p:cNvPr>
          <p:cNvSpPr>
            <a:spLocks noGrp="1"/>
          </p:cNvSpPr>
          <p:nvPr>
            <p:ph idx="1"/>
          </p:nvPr>
        </p:nvSpPr>
        <p:spPr>
          <a:xfrm>
            <a:off x="970472" y="428550"/>
            <a:ext cx="10251055" cy="6263195"/>
          </a:xfrm>
        </p:spPr>
        <p:txBody>
          <a:bodyPr vert="horz" lIns="91440" tIns="45720" rIns="91440" bIns="45720" rtlCol="0" anchor="t">
            <a:normAutofit fontScale="62500" lnSpcReduction="20000"/>
          </a:bodyPr>
          <a:lstStyle/>
          <a:p>
            <a:pPr marL="0" indent="0">
              <a:buNone/>
            </a:pPr>
            <a:r>
              <a:rPr lang="en-US" sz="2800" dirty="0">
                <a:solidFill>
                  <a:schemeClr val="accent4">
                    <a:lumMod val="75000"/>
                  </a:schemeClr>
                </a:solidFill>
                <a:latin typeface="Times New Roman"/>
                <a:cs typeface="Times New Roman"/>
              </a:rPr>
              <a:t>                                                    </a:t>
            </a:r>
            <a:r>
              <a:rPr lang="en-US" sz="4500" b="1" dirty="0">
                <a:solidFill>
                  <a:schemeClr val="accent4">
                    <a:lumMod val="75000"/>
                  </a:schemeClr>
                </a:solidFill>
                <a:latin typeface="Times New Roman"/>
                <a:cs typeface="Times New Roman"/>
              </a:rPr>
              <a:t>PROPOSED SYSTEM</a:t>
            </a:r>
          </a:p>
          <a:p>
            <a:pPr marL="0" indent="0">
              <a:buNone/>
            </a:pPr>
            <a:endParaRPr lang="en-US" sz="2800" b="1" dirty="0">
              <a:solidFill>
                <a:schemeClr val="accent4">
                  <a:lumMod val="75000"/>
                </a:schemeClr>
              </a:solidFill>
              <a:latin typeface="Times New Roman"/>
              <a:cs typeface="Times New Roman"/>
            </a:endParaRPr>
          </a:p>
          <a:p>
            <a:r>
              <a:rPr lang="en-US" sz="3800" dirty="0">
                <a:latin typeface="Times New Roman" panose="02020603050405020304" pitchFamily="18" charset="0"/>
                <a:cs typeface="Times New Roman" panose="02020603050405020304" pitchFamily="18" charset="0"/>
              </a:rPr>
              <a:t>Splash screen: Pops up when the application is opened.</a:t>
            </a:r>
            <a:endParaRPr lang="en-IN" sz="3800" dirty="0">
              <a:latin typeface="Times New Roman" panose="02020603050405020304" pitchFamily="18" charset="0"/>
              <a:cs typeface="Times New Roman" panose="02020603050405020304" pitchFamily="18" charset="0"/>
            </a:endParaRPr>
          </a:p>
          <a:p>
            <a:pPr marL="0" indent="0">
              <a:buNone/>
            </a:pPr>
            <a:endParaRPr lang="en-IN" sz="3800" dirty="0">
              <a:latin typeface="Times New Roman" panose="02020603050405020304" pitchFamily="18" charset="0"/>
              <a:cs typeface="Times New Roman" panose="02020603050405020304" pitchFamily="18" charset="0"/>
            </a:endParaRPr>
          </a:p>
          <a:p>
            <a:r>
              <a:rPr lang="en-US" sz="3800" dirty="0">
                <a:latin typeface="Times New Roman" panose="02020603050405020304" pitchFamily="18" charset="0"/>
                <a:cs typeface="Times New Roman" panose="02020603050405020304" pitchFamily="18" charset="0"/>
              </a:rPr>
              <a:t>Home screen: shows all the songs present in the phone.</a:t>
            </a:r>
            <a:endParaRPr lang="en-IN" sz="3800" dirty="0">
              <a:latin typeface="Times New Roman" panose="02020603050405020304" pitchFamily="18" charset="0"/>
              <a:cs typeface="Times New Roman" panose="02020603050405020304" pitchFamily="18" charset="0"/>
            </a:endParaRPr>
          </a:p>
          <a:p>
            <a:pPr marL="0" indent="0">
              <a:buNone/>
            </a:pPr>
            <a:endParaRPr lang="en-IN" sz="3800" dirty="0">
              <a:latin typeface="Times New Roman" panose="02020603050405020304" pitchFamily="18" charset="0"/>
              <a:cs typeface="Times New Roman" panose="02020603050405020304" pitchFamily="18" charset="0"/>
            </a:endParaRPr>
          </a:p>
          <a:p>
            <a:r>
              <a:rPr lang="en-US" sz="3800" dirty="0">
                <a:latin typeface="Times New Roman" panose="02020603050405020304" pitchFamily="18" charset="0"/>
                <a:cs typeface="Times New Roman" panose="02020603050405020304" pitchFamily="18" charset="0"/>
              </a:rPr>
              <a:t>Music card: Displays which song is being played.</a:t>
            </a:r>
            <a:endParaRPr lang="en-IN" sz="3800" dirty="0">
              <a:latin typeface="Times New Roman" panose="02020603050405020304" pitchFamily="18" charset="0"/>
              <a:cs typeface="Times New Roman" panose="02020603050405020304" pitchFamily="18" charset="0"/>
            </a:endParaRPr>
          </a:p>
          <a:p>
            <a:pPr marL="0" indent="0">
              <a:buNone/>
            </a:pPr>
            <a:endParaRPr lang="en-IN" sz="3800" dirty="0">
              <a:latin typeface="Times New Roman" panose="02020603050405020304" pitchFamily="18" charset="0"/>
              <a:cs typeface="Times New Roman" panose="02020603050405020304" pitchFamily="18" charset="0"/>
            </a:endParaRPr>
          </a:p>
          <a:p>
            <a:r>
              <a:rPr lang="en-US" sz="3800" dirty="0">
                <a:latin typeface="Times New Roman" panose="02020603050405020304" pitchFamily="18" charset="0"/>
                <a:cs typeface="Times New Roman" panose="02020603050405020304" pitchFamily="18" charset="0"/>
              </a:rPr>
              <a:t>Settings: It will contains about</a:t>
            </a:r>
          </a:p>
          <a:p>
            <a:endParaRPr lang="en-IN" sz="3800" dirty="0">
              <a:latin typeface="Times New Roman" panose="02020603050405020304" pitchFamily="18" charset="0"/>
              <a:cs typeface="Times New Roman" panose="02020603050405020304" pitchFamily="18" charset="0"/>
            </a:endParaRPr>
          </a:p>
          <a:p>
            <a:r>
              <a:rPr lang="en-US" sz="3800" dirty="0">
                <a:latin typeface="Times New Roman" panose="02020603050405020304" pitchFamily="18" charset="0"/>
                <a:cs typeface="Times New Roman" panose="02020603050405020304" pitchFamily="18" charset="0"/>
              </a:rPr>
              <a:t>Like: Liking the song results in adding the song to favorites. You can delete</a:t>
            </a:r>
          </a:p>
          <a:p>
            <a:pPr marL="0" indent="0">
              <a:buNone/>
            </a:pPr>
            <a:r>
              <a:rPr lang="en-US" sz="3800" dirty="0">
                <a:latin typeface="Times New Roman" panose="02020603050405020304" pitchFamily="18" charset="0"/>
                <a:cs typeface="Times New Roman" panose="02020603050405020304" pitchFamily="18" charset="0"/>
              </a:rPr>
              <a:t>   song from favorites too.</a:t>
            </a:r>
          </a:p>
          <a:p>
            <a:endParaRPr lang="en-IN" sz="3800" dirty="0">
              <a:latin typeface="Times New Roman" panose="02020603050405020304" pitchFamily="18" charset="0"/>
              <a:cs typeface="Times New Roman" panose="02020603050405020304" pitchFamily="18" charset="0"/>
            </a:endParaRPr>
          </a:p>
          <a:p>
            <a:r>
              <a:rPr lang="en-US" sz="3800" dirty="0">
                <a:latin typeface="Times New Roman" panose="02020603050405020304" pitchFamily="18" charset="0"/>
                <a:cs typeface="Times New Roman" panose="02020603050405020304" pitchFamily="18" charset="0"/>
              </a:rPr>
              <a:t>Forward option: For playing the next song.</a:t>
            </a:r>
            <a:endParaRPr lang="en-IN" sz="3800" dirty="0">
              <a:latin typeface="Times New Roman" panose="02020603050405020304" pitchFamily="18" charset="0"/>
              <a:cs typeface="Times New Roman" panose="02020603050405020304" pitchFamily="18" charset="0"/>
            </a:endParaRPr>
          </a:p>
          <a:p>
            <a:pPr marL="0" indent="0">
              <a:buNone/>
            </a:pPr>
            <a:endParaRPr lang="en-IN" sz="3800" dirty="0">
              <a:latin typeface="Times New Roman" panose="02020603050405020304" pitchFamily="18" charset="0"/>
              <a:cs typeface="Times New Roman" panose="02020603050405020304" pitchFamily="18" charset="0"/>
            </a:endParaRPr>
          </a:p>
          <a:p>
            <a:r>
              <a:rPr lang="en-US" sz="3800" dirty="0">
                <a:latin typeface="Times New Roman" panose="02020603050405020304" pitchFamily="18" charset="0"/>
                <a:cs typeface="Times New Roman" panose="02020603050405020304" pitchFamily="18" charset="0"/>
              </a:rPr>
              <a:t>Previous option: For playing the previous song.</a:t>
            </a:r>
            <a:endParaRPr lang="en-IN" sz="3800" dirty="0">
              <a:latin typeface="Times New Roman" panose="02020603050405020304" pitchFamily="18" charset="0"/>
              <a:cs typeface="Times New Roman" panose="02020603050405020304" pitchFamily="18" charset="0"/>
            </a:endParaRPr>
          </a:p>
          <a:p>
            <a:endParaRPr lang="en-US" sz="3600" dirty="0">
              <a:solidFill>
                <a:schemeClr val="accent4">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2400" dirty="0">
              <a:solidFill>
                <a:schemeClr val="accent4">
                  <a:lumMod val="75000"/>
                </a:schemeClr>
              </a:solidFill>
              <a:latin typeface="Times New Roman"/>
              <a:cs typeface="Times New Roman"/>
            </a:endParaRPr>
          </a:p>
        </p:txBody>
      </p:sp>
    </p:spTree>
    <p:extLst>
      <p:ext uri="{BB962C8B-B14F-4D97-AF65-F5344CB8AC3E}">
        <p14:creationId xmlns:p14="http://schemas.microsoft.com/office/powerpoint/2010/main" val="427090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2582"/>
            <a:ext cx="9144000" cy="6299200"/>
          </a:xfrm>
        </p:spPr>
        <p:txBody>
          <a:bodyPr>
            <a:normAutofit/>
          </a:bodyPr>
          <a:lstStyle/>
          <a:p>
            <a:r>
              <a:rPr lang="en-IN" sz="800" dirty="0"/>
              <a:t>.</a:t>
            </a:r>
          </a:p>
        </p:txBody>
      </p:sp>
      <p:sp>
        <p:nvSpPr>
          <p:cNvPr id="3" name="Subtitle 2"/>
          <p:cNvSpPr>
            <a:spLocks noGrp="1"/>
          </p:cNvSpPr>
          <p:nvPr>
            <p:ph type="subTitle" idx="1"/>
          </p:nvPr>
        </p:nvSpPr>
        <p:spPr>
          <a:xfrm>
            <a:off x="924099" y="3602039"/>
            <a:ext cx="45719" cy="64798"/>
          </a:xfrm>
        </p:spPr>
        <p:txBody>
          <a:bodyPr>
            <a:normAutofit fontScale="25000" lnSpcReduction="20000"/>
          </a:bodyPr>
          <a:lstStyle/>
          <a:p>
            <a:r>
              <a:rPr lang="en-IN" dirty="0"/>
              <a:t>.</a:t>
            </a:r>
          </a:p>
        </p:txBody>
      </p:sp>
      <p:pic>
        <p:nvPicPr>
          <p:cNvPr id="7" name="Picture 6">
            <a:extLst>
              <a:ext uri="{FF2B5EF4-FFF2-40B4-BE49-F238E27FC236}">
                <a16:creationId xmlns:a16="http://schemas.microsoft.com/office/drawing/2014/main" id="{5792A3B5-76BF-41D3-B5F1-F2E21BBFE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817" y="452582"/>
            <a:ext cx="2758525" cy="5517050"/>
          </a:xfrm>
          <a:prstGeom prst="rect">
            <a:avLst/>
          </a:prstGeom>
        </p:spPr>
      </p:pic>
      <p:pic>
        <p:nvPicPr>
          <p:cNvPr id="9" name="Picture 8">
            <a:extLst>
              <a:ext uri="{FF2B5EF4-FFF2-40B4-BE49-F238E27FC236}">
                <a16:creationId xmlns:a16="http://schemas.microsoft.com/office/drawing/2014/main" id="{5D1D4E7D-703B-470B-95E0-9F680B30A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5100" y="452582"/>
            <a:ext cx="2870791" cy="5741581"/>
          </a:xfrm>
          <a:prstGeom prst="rect">
            <a:avLst/>
          </a:prstGeom>
        </p:spPr>
      </p:pic>
    </p:spTree>
    <p:extLst>
      <p:ext uri="{BB962C8B-B14F-4D97-AF65-F5344CB8AC3E}">
        <p14:creationId xmlns:p14="http://schemas.microsoft.com/office/powerpoint/2010/main" val="344136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1328E5-6531-40EF-B197-9345FD1B5AAB}"/>
              </a:ext>
            </a:extLst>
          </p:cNvPr>
          <p:cNvSpPr txBox="1"/>
          <p:nvPr/>
        </p:nvSpPr>
        <p:spPr>
          <a:xfrm>
            <a:off x="1418903" y="908316"/>
            <a:ext cx="9428086" cy="4339650"/>
          </a:xfrm>
          <a:prstGeom prst="rect">
            <a:avLst/>
          </a:prstGeom>
          <a:noFill/>
        </p:spPr>
        <p:txBody>
          <a:bodyPr wrap="square">
            <a:spAutoFit/>
          </a:bodyPr>
          <a:lstStyle/>
          <a:p>
            <a:pPr algn="l"/>
            <a:r>
              <a:rPr lang="en-IN" sz="2800" b="1" dirty="0">
                <a:solidFill>
                  <a:schemeClr val="accent4">
                    <a:lumMod val="75000"/>
                  </a:schemeClr>
                </a:solidFill>
                <a:latin typeface="Times New Roman" panose="02020603050405020304" pitchFamily="18" charset="0"/>
                <a:cs typeface="Times New Roman" panose="02020603050405020304" pitchFamily="18" charset="0"/>
              </a:rPr>
              <a:t>HOW THE MUSIC APP MIGHT HELP OUR SOCIETY</a:t>
            </a:r>
          </a:p>
          <a:p>
            <a:endParaRPr lang="en-IN" sz="2400" b="1" dirty="0">
              <a:solidFill>
                <a:schemeClr val="accent4">
                  <a:lumMod val="75000"/>
                </a:schemeClr>
              </a:solidFill>
              <a:latin typeface="Baskerville Old Face" panose="02020602080505020303"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There are many things in music, to which one can listen and bring attention.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Music can stimulate the mind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Music can raise someone's mood, get them excited, or make them calm and relaxed.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Music also allows us to feel nearly or possibly all emotions that we experience in our lives.</a:t>
            </a:r>
            <a:endParaRPr lang="en-IN" sz="2800" dirty="0">
              <a:solidFill>
                <a:schemeClr val="accent4">
                  <a:lumMod val="75000"/>
                </a:schemeClr>
              </a:solidFill>
              <a:latin typeface="Times New Roman" panose="02020603050405020304" pitchFamily="18" charset="0"/>
              <a:cs typeface="Times New Roman" panose="02020603050405020304" pitchFamily="18" charset="0"/>
            </a:endParaRPr>
          </a:p>
          <a:p>
            <a:pPr algn="l"/>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24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216E8-4E84-4A42-AE49-1B624B5410E0}"/>
              </a:ext>
            </a:extLst>
          </p:cNvPr>
          <p:cNvSpPr>
            <a:spLocks noGrp="1"/>
          </p:cNvSpPr>
          <p:nvPr>
            <p:ph idx="1"/>
          </p:nvPr>
        </p:nvSpPr>
        <p:spPr>
          <a:xfrm>
            <a:off x="758301" y="479393"/>
            <a:ext cx="10515600" cy="5662059"/>
          </a:xfrm>
        </p:spPr>
        <p:txBody>
          <a:bodyPr>
            <a:normAutofit/>
          </a:bodyPr>
          <a:lstStyle/>
          <a:p>
            <a:pPr marL="0" indent="0">
              <a:buNone/>
            </a:pPr>
            <a:endParaRPr lang="en-IN" sz="2400" b="1" dirty="0">
              <a:solidFill>
                <a:schemeClr val="accent1">
                  <a:lumMod val="50000"/>
                </a:schemeClr>
              </a:solidFill>
            </a:endParaRPr>
          </a:p>
          <a:p>
            <a:pPr marL="0" indent="0">
              <a:buNone/>
            </a:pPr>
            <a:r>
              <a:rPr lang="en-IN" sz="2800" b="1" dirty="0">
                <a:solidFill>
                  <a:schemeClr val="accent1">
                    <a:lumMod val="50000"/>
                  </a:schemeClr>
                </a:solidFill>
                <a:latin typeface="Times New Roman" panose="02020603050405020304" pitchFamily="18" charset="0"/>
                <a:cs typeface="Times New Roman" panose="02020603050405020304" pitchFamily="18" charset="0"/>
              </a:rPr>
              <a:t>                            </a:t>
            </a:r>
            <a:r>
              <a:rPr lang="en-IN" sz="2800" b="1" dirty="0">
                <a:solidFill>
                  <a:schemeClr val="accent4">
                    <a:lumMod val="75000"/>
                  </a:schemeClr>
                </a:solidFill>
                <a:latin typeface="Times New Roman" panose="02020603050405020304" pitchFamily="18" charset="0"/>
                <a:cs typeface="Times New Roman" panose="02020603050405020304" pitchFamily="18" charset="0"/>
              </a:rPr>
              <a:t>NEGATIVE EFFECTS OF MUSIC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Research suggests music can influence us a lot. It can impact illness, depression, spending, productivity and our perception of the world.</a:t>
            </a:r>
          </a:p>
          <a:p>
            <a:r>
              <a:rPr lang="en-US" sz="2800" dirty="0">
                <a:latin typeface="Times New Roman" panose="02020603050405020304" pitchFamily="18" charset="0"/>
                <a:cs typeface="Times New Roman" panose="02020603050405020304" pitchFamily="18" charset="0"/>
              </a:rPr>
              <a:t>Some research has suggested that it can increase aggressive thoughts, or encourage crime.</a:t>
            </a:r>
          </a:p>
          <a:p>
            <a:pPr marL="0" indent="0">
              <a:buNone/>
            </a:pPr>
            <a:endParaRPr lang="en-IN" sz="28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51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1328E5-6531-40EF-B197-9345FD1B5AAB}"/>
              </a:ext>
            </a:extLst>
          </p:cNvPr>
          <p:cNvSpPr txBox="1"/>
          <p:nvPr/>
        </p:nvSpPr>
        <p:spPr>
          <a:xfrm>
            <a:off x="1302327" y="748146"/>
            <a:ext cx="9544662" cy="3908762"/>
          </a:xfrm>
          <a:prstGeom prst="rect">
            <a:avLst/>
          </a:prstGeom>
          <a:noFill/>
        </p:spPr>
        <p:txBody>
          <a:bodyPr wrap="square">
            <a:spAutoFit/>
          </a:bodyPr>
          <a:lstStyle/>
          <a:p>
            <a:pPr algn="l"/>
            <a:r>
              <a:rPr lang="en-IN" sz="2400" b="1" dirty="0">
                <a:solidFill>
                  <a:schemeClr val="accent4">
                    <a:lumMod val="75000"/>
                  </a:schemeClr>
                </a:solidFill>
                <a:latin typeface="Baskerville Old Face" panose="02020602080505020303" pitchFamily="18" charset="0"/>
              </a:rPr>
              <a:t>                                       </a:t>
            </a:r>
            <a:r>
              <a:rPr lang="en-IN" sz="2800" b="1" dirty="0">
                <a:solidFill>
                  <a:schemeClr val="accent4">
                    <a:lumMod val="75000"/>
                  </a:schemeClr>
                </a:solidFill>
                <a:latin typeface="Times New Roman" panose="02020603050405020304" pitchFamily="18" charset="0"/>
                <a:cs typeface="Times New Roman" panose="02020603050405020304" pitchFamily="18" charset="0"/>
              </a:rPr>
              <a:t>FEASIBILITY STUDY:</a:t>
            </a:r>
          </a:p>
          <a:p>
            <a:pPr marL="342900" indent="-342900" algn="l">
              <a:buFont typeface="Arial" panose="020B0604020202020204" pitchFamily="34" charset="0"/>
              <a:buChar char="•"/>
            </a:pPr>
            <a:endParaRPr lang="en-IN" sz="2400" b="1" dirty="0">
              <a:solidFill>
                <a:schemeClr val="accent4">
                  <a:lumMod val="75000"/>
                </a:schemeClr>
              </a:solidFill>
              <a:latin typeface="Baskerville Old Face" panose="02020602080505020303" pitchFamily="18" charset="0"/>
            </a:endParaRPr>
          </a:p>
          <a:p>
            <a:pPr algn="l"/>
            <a:r>
              <a:rPr lang="en-IN" sz="2800" dirty="0">
                <a:latin typeface="Times New Roman" panose="02020603050405020304" pitchFamily="18" charset="0"/>
                <a:cs typeface="Times New Roman" panose="02020603050405020304" pitchFamily="18" charset="0"/>
              </a:rPr>
              <a:t>A feasibility study is conducted to select the best system that meets the requirement. The key considerations in feasibility analysis are:</a:t>
            </a:r>
          </a:p>
          <a:p>
            <a:pPr algn="l"/>
            <a:endParaRPr lang="en-IN" sz="28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Economic feasibility</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Technical feasibility</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Operational feasibility</a:t>
            </a:r>
          </a:p>
        </p:txBody>
      </p:sp>
    </p:spTree>
    <p:extLst>
      <p:ext uri="{BB962C8B-B14F-4D97-AF65-F5344CB8AC3E}">
        <p14:creationId xmlns:p14="http://schemas.microsoft.com/office/powerpoint/2010/main" val="370630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597D-EEE5-438A-AD8B-35D1D63AAD1A}"/>
              </a:ext>
            </a:extLst>
          </p:cNvPr>
          <p:cNvSpPr>
            <a:spLocks noGrp="1"/>
          </p:cNvSpPr>
          <p:nvPr>
            <p:ph type="ctrTitle"/>
          </p:nvPr>
        </p:nvSpPr>
        <p:spPr>
          <a:xfrm>
            <a:off x="2766289" y="2268295"/>
            <a:ext cx="6815669" cy="1897305"/>
          </a:xfrm>
        </p:spPr>
        <p:txBody>
          <a:bodyPr/>
          <a:lstStyle/>
          <a:p>
            <a:r>
              <a:rPr lang="en-IN" dirty="0">
                <a:solidFill>
                  <a:schemeClr val="accent5">
                    <a:lumMod val="50000"/>
                  </a:schemeClr>
                </a:solidFill>
              </a:rPr>
              <a:t>THANK YOU</a:t>
            </a:r>
          </a:p>
        </p:txBody>
      </p:sp>
    </p:spTree>
    <p:extLst>
      <p:ext uri="{BB962C8B-B14F-4D97-AF65-F5344CB8AC3E}">
        <p14:creationId xmlns:p14="http://schemas.microsoft.com/office/powerpoint/2010/main" val="3467742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513</TotalTime>
  <Words>420</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Baskerville Old Face</vt:lpstr>
      <vt:lpstr>Calibri</vt:lpstr>
      <vt:lpstr>Calibri Light</vt:lpstr>
      <vt:lpstr>Times New Roman</vt:lpstr>
      <vt:lpstr>Office Theme</vt:lpstr>
      <vt:lpstr>PowerPoint Presentation</vt:lpstr>
      <vt:lpstr>PowerPoint Presentation</vt:lpstr>
      <vt:lpstr>PowerPoint Presentation</vt:lpstr>
      <vt:lpstr>.</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Renuka N C D</dc:creator>
  <cp:lastModifiedBy>sathvik D N</cp:lastModifiedBy>
  <cp:revision>31</cp:revision>
  <dcterms:created xsi:type="dcterms:W3CDTF">2021-06-13T09:01:18Z</dcterms:created>
  <dcterms:modified xsi:type="dcterms:W3CDTF">2021-09-01T12:26:44Z</dcterms:modified>
</cp:coreProperties>
</file>