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9" r:id="rId5"/>
    <p:sldId id="260" r:id="rId6"/>
    <p:sldId id="262" r:id="rId7"/>
    <p:sldId id="263" r:id="rId8"/>
    <p:sldId id="265" r:id="rId9"/>
    <p:sldId id="266" r:id="rId10"/>
    <p:sldId id="267" r:id="rId11"/>
    <p:sldId id="268" r:id="rId12"/>
    <p:sldId id="269" r:id="rId13"/>
    <p:sldId id="27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3D11E-BACE-4A3D-98CE-938B0236E538}" v="34" dt="2025-03-12T14:05:17.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7BA9-952B-837C-48B3-AFFBCB42E6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31A53F-F678-10E2-04FE-B00B9F4E2D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1CD01C-B311-EAEE-0211-A3751C07A247}"/>
              </a:ext>
            </a:extLst>
          </p:cNvPr>
          <p:cNvSpPr>
            <a:spLocks noGrp="1"/>
          </p:cNvSpPr>
          <p:nvPr>
            <p:ph type="dt" sz="half" idx="10"/>
          </p:nvPr>
        </p:nvSpPr>
        <p:spPr/>
        <p:txBody>
          <a:bodyPr/>
          <a:lstStyle/>
          <a:p>
            <a:fld id="{F5ABCF6E-3959-46D2-A353-DF8F5C9056A4}" type="datetimeFigureOut">
              <a:rPr lang="en-IN" smtClean="0"/>
              <a:t>19-03-2025</a:t>
            </a:fld>
            <a:endParaRPr lang="en-IN"/>
          </a:p>
        </p:txBody>
      </p:sp>
      <p:sp>
        <p:nvSpPr>
          <p:cNvPr id="5" name="Footer Placeholder 4">
            <a:extLst>
              <a:ext uri="{FF2B5EF4-FFF2-40B4-BE49-F238E27FC236}">
                <a16:creationId xmlns:a16="http://schemas.microsoft.com/office/drawing/2014/main" id="{EAFD208E-9C97-9437-BC59-4D8AB0973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1FBB58-AE80-6F36-DD12-3A101A9AEAB2}"/>
              </a:ext>
            </a:extLst>
          </p:cNvPr>
          <p:cNvSpPr>
            <a:spLocks noGrp="1"/>
          </p:cNvSpPr>
          <p:nvPr>
            <p:ph type="sldNum" sz="quarter" idx="12"/>
          </p:nvPr>
        </p:nvSpPr>
        <p:spPr/>
        <p:txBody>
          <a:bodyPr/>
          <a:lstStyle/>
          <a:p>
            <a:fld id="{7B82718C-3BA4-41D2-8838-988CEBEFCE49}" type="slidenum">
              <a:rPr lang="en-IN" smtClean="0"/>
              <a:t>‹#›</a:t>
            </a:fld>
            <a:endParaRPr lang="en-IN"/>
          </a:p>
        </p:txBody>
      </p:sp>
    </p:spTree>
    <p:extLst>
      <p:ext uri="{BB962C8B-B14F-4D97-AF65-F5344CB8AC3E}">
        <p14:creationId xmlns:p14="http://schemas.microsoft.com/office/powerpoint/2010/main" val="98290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163C-0E39-4CAB-A149-29B605AE67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1D249A-D44F-42C8-7587-8F74490C7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2D3C5-6CC8-5E52-E8BA-630D285B0CD9}"/>
              </a:ext>
            </a:extLst>
          </p:cNvPr>
          <p:cNvSpPr>
            <a:spLocks noGrp="1"/>
          </p:cNvSpPr>
          <p:nvPr>
            <p:ph type="dt" sz="half" idx="10"/>
          </p:nvPr>
        </p:nvSpPr>
        <p:spPr/>
        <p:txBody>
          <a:bodyPr/>
          <a:lstStyle/>
          <a:p>
            <a:fld id="{F5ABCF6E-3959-46D2-A353-DF8F5C9056A4}" type="datetimeFigureOut">
              <a:rPr lang="en-IN" smtClean="0"/>
              <a:t>19-03-2025</a:t>
            </a:fld>
            <a:endParaRPr lang="en-IN"/>
          </a:p>
        </p:txBody>
      </p:sp>
      <p:sp>
        <p:nvSpPr>
          <p:cNvPr id="5" name="Footer Placeholder 4">
            <a:extLst>
              <a:ext uri="{FF2B5EF4-FFF2-40B4-BE49-F238E27FC236}">
                <a16:creationId xmlns:a16="http://schemas.microsoft.com/office/drawing/2014/main" id="{E198362E-EE41-529B-CADB-A5770122A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233A5-0929-22DC-7CFB-493F8462A856}"/>
              </a:ext>
            </a:extLst>
          </p:cNvPr>
          <p:cNvSpPr>
            <a:spLocks noGrp="1"/>
          </p:cNvSpPr>
          <p:nvPr>
            <p:ph type="sldNum" sz="quarter" idx="12"/>
          </p:nvPr>
        </p:nvSpPr>
        <p:spPr/>
        <p:txBody>
          <a:bodyPr/>
          <a:lstStyle/>
          <a:p>
            <a:fld id="{7B82718C-3BA4-41D2-8838-988CEBEFCE49}" type="slidenum">
              <a:rPr lang="en-IN" smtClean="0"/>
              <a:t>‹#›</a:t>
            </a:fld>
            <a:endParaRPr lang="en-IN"/>
          </a:p>
        </p:txBody>
      </p:sp>
    </p:spTree>
    <p:extLst>
      <p:ext uri="{BB962C8B-B14F-4D97-AF65-F5344CB8AC3E}">
        <p14:creationId xmlns:p14="http://schemas.microsoft.com/office/powerpoint/2010/main" val="147378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73795-D2E6-DBED-50DE-E5A724A830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394288-D2A9-AD90-4F7F-037376A96D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74BF0C-5ED9-B456-F930-E8BBEDA33C86}"/>
              </a:ext>
            </a:extLst>
          </p:cNvPr>
          <p:cNvSpPr>
            <a:spLocks noGrp="1"/>
          </p:cNvSpPr>
          <p:nvPr>
            <p:ph type="dt" sz="half" idx="10"/>
          </p:nvPr>
        </p:nvSpPr>
        <p:spPr/>
        <p:txBody>
          <a:bodyPr/>
          <a:lstStyle/>
          <a:p>
            <a:fld id="{F5ABCF6E-3959-46D2-A353-DF8F5C9056A4}" type="datetimeFigureOut">
              <a:rPr lang="en-IN" smtClean="0"/>
              <a:t>19-03-2025</a:t>
            </a:fld>
            <a:endParaRPr lang="en-IN"/>
          </a:p>
        </p:txBody>
      </p:sp>
      <p:sp>
        <p:nvSpPr>
          <p:cNvPr id="5" name="Footer Placeholder 4">
            <a:extLst>
              <a:ext uri="{FF2B5EF4-FFF2-40B4-BE49-F238E27FC236}">
                <a16:creationId xmlns:a16="http://schemas.microsoft.com/office/drawing/2014/main" id="{96C618F9-6BD4-8124-2C40-8143E116D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B1763-CEA1-B2C7-6946-F59E73484C94}"/>
              </a:ext>
            </a:extLst>
          </p:cNvPr>
          <p:cNvSpPr>
            <a:spLocks noGrp="1"/>
          </p:cNvSpPr>
          <p:nvPr>
            <p:ph type="sldNum" sz="quarter" idx="12"/>
          </p:nvPr>
        </p:nvSpPr>
        <p:spPr/>
        <p:txBody>
          <a:bodyPr/>
          <a:lstStyle/>
          <a:p>
            <a:fld id="{7B82718C-3BA4-41D2-8838-988CEBEFCE49}" type="slidenum">
              <a:rPr lang="en-IN" smtClean="0"/>
              <a:t>‹#›</a:t>
            </a:fld>
            <a:endParaRPr lang="en-IN"/>
          </a:p>
        </p:txBody>
      </p:sp>
    </p:spTree>
    <p:extLst>
      <p:ext uri="{BB962C8B-B14F-4D97-AF65-F5344CB8AC3E}">
        <p14:creationId xmlns:p14="http://schemas.microsoft.com/office/powerpoint/2010/main" val="391733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6CE3-BF5C-06C4-5E50-0B8736E2A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602D12-51E1-DE0E-8068-A24BF9D8D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FEBA3E-C762-C230-0297-39A056FF5EAA}"/>
              </a:ext>
            </a:extLst>
          </p:cNvPr>
          <p:cNvSpPr>
            <a:spLocks noGrp="1"/>
          </p:cNvSpPr>
          <p:nvPr>
            <p:ph type="dt" sz="half" idx="10"/>
          </p:nvPr>
        </p:nvSpPr>
        <p:spPr/>
        <p:txBody>
          <a:bodyPr/>
          <a:lstStyle/>
          <a:p>
            <a:fld id="{F5ABCF6E-3959-46D2-A353-DF8F5C9056A4}" type="datetimeFigureOut">
              <a:rPr lang="en-IN" smtClean="0"/>
              <a:t>19-03-2025</a:t>
            </a:fld>
            <a:endParaRPr lang="en-IN"/>
          </a:p>
        </p:txBody>
      </p:sp>
      <p:sp>
        <p:nvSpPr>
          <p:cNvPr id="5" name="Footer Placeholder 4">
            <a:extLst>
              <a:ext uri="{FF2B5EF4-FFF2-40B4-BE49-F238E27FC236}">
                <a16:creationId xmlns:a16="http://schemas.microsoft.com/office/drawing/2014/main" id="{F62A6DF0-C019-24AC-20E6-3AD1DA8471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5F2899-3A72-A598-9676-4F587A771228}"/>
              </a:ext>
            </a:extLst>
          </p:cNvPr>
          <p:cNvSpPr>
            <a:spLocks noGrp="1"/>
          </p:cNvSpPr>
          <p:nvPr>
            <p:ph type="sldNum" sz="quarter" idx="12"/>
          </p:nvPr>
        </p:nvSpPr>
        <p:spPr/>
        <p:txBody>
          <a:bodyPr/>
          <a:lstStyle/>
          <a:p>
            <a:fld id="{7B82718C-3BA4-41D2-8838-988CEBEFCE49}" type="slidenum">
              <a:rPr lang="en-IN" smtClean="0"/>
              <a:t>‹#›</a:t>
            </a:fld>
            <a:endParaRPr lang="en-IN"/>
          </a:p>
        </p:txBody>
      </p:sp>
    </p:spTree>
    <p:extLst>
      <p:ext uri="{BB962C8B-B14F-4D97-AF65-F5344CB8AC3E}">
        <p14:creationId xmlns:p14="http://schemas.microsoft.com/office/powerpoint/2010/main" val="206490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358E-C120-551B-0AC4-CE51AB529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A92AEA-4BF3-177A-9CE7-47AE8FD1E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AF88BD-D4C3-9F84-5AA1-A330CF703F80}"/>
              </a:ext>
            </a:extLst>
          </p:cNvPr>
          <p:cNvSpPr>
            <a:spLocks noGrp="1"/>
          </p:cNvSpPr>
          <p:nvPr>
            <p:ph type="dt" sz="half" idx="10"/>
          </p:nvPr>
        </p:nvSpPr>
        <p:spPr/>
        <p:txBody>
          <a:bodyPr/>
          <a:lstStyle/>
          <a:p>
            <a:fld id="{F5ABCF6E-3959-46D2-A353-DF8F5C9056A4}" type="datetimeFigureOut">
              <a:rPr lang="en-IN" smtClean="0"/>
              <a:t>19-03-2025</a:t>
            </a:fld>
            <a:endParaRPr lang="en-IN"/>
          </a:p>
        </p:txBody>
      </p:sp>
      <p:sp>
        <p:nvSpPr>
          <p:cNvPr id="5" name="Footer Placeholder 4">
            <a:extLst>
              <a:ext uri="{FF2B5EF4-FFF2-40B4-BE49-F238E27FC236}">
                <a16:creationId xmlns:a16="http://schemas.microsoft.com/office/drawing/2014/main" id="{73FB4F04-DA40-0BAE-82A3-3EB9489E0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C02F11-85CA-7D08-80D7-1F99D9EFB333}"/>
              </a:ext>
            </a:extLst>
          </p:cNvPr>
          <p:cNvSpPr>
            <a:spLocks noGrp="1"/>
          </p:cNvSpPr>
          <p:nvPr>
            <p:ph type="sldNum" sz="quarter" idx="12"/>
          </p:nvPr>
        </p:nvSpPr>
        <p:spPr/>
        <p:txBody>
          <a:bodyPr/>
          <a:lstStyle/>
          <a:p>
            <a:fld id="{7B82718C-3BA4-41D2-8838-988CEBEFCE49}" type="slidenum">
              <a:rPr lang="en-IN" smtClean="0"/>
              <a:t>‹#›</a:t>
            </a:fld>
            <a:endParaRPr lang="en-IN"/>
          </a:p>
        </p:txBody>
      </p:sp>
    </p:spTree>
    <p:extLst>
      <p:ext uri="{BB962C8B-B14F-4D97-AF65-F5344CB8AC3E}">
        <p14:creationId xmlns:p14="http://schemas.microsoft.com/office/powerpoint/2010/main" val="250821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15DA-1018-D999-65B1-DE33A7A862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D2D520-8144-CE88-D254-A41DC1921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137217-2F31-D7E2-ECFB-1EA88BF21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4C1C9C-CB7B-1797-AF13-8CF8E1069A41}"/>
              </a:ext>
            </a:extLst>
          </p:cNvPr>
          <p:cNvSpPr>
            <a:spLocks noGrp="1"/>
          </p:cNvSpPr>
          <p:nvPr>
            <p:ph type="dt" sz="half" idx="10"/>
          </p:nvPr>
        </p:nvSpPr>
        <p:spPr/>
        <p:txBody>
          <a:bodyPr/>
          <a:lstStyle/>
          <a:p>
            <a:fld id="{F5ABCF6E-3959-46D2-A353-DF8F5C9056A4}" type="datetimeFigureOut">
              <a:rPr lang="en-IN" smtClean="0"/>
              <a:t>19-03-2025</a:t>
            </a:fld>
            <a:endParaRPr lang="en-IN"/>
          </a:p>
        </p:txBody>
      </p:sp>
      <p:sp>
        <p:nvSpPr>
          <p:cNvPr id="6" name="Footer Placeholder 5">
            <a:extLst>
              <a:ext uri="{FF2B5EF4-FFF2-40B4-BE49-F238E27FC236}">
                <a16:creationId xmlns:a16="http://schemas.microsoft.com/office/drawing/2014/main" id="{7724BF1A-B29C-66F7-D7F3-D44B590C96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F12B82-C9DB-D1C0-167C-4DBA1C5595AF}"/>
              </a:ext>
            </a:extLst>
          </p:cNvPr>
          <p:cNvSpPr>
            <a:spLocks noGrp="1"/>
          </p:cNvSpPr>
          <p:nvPr>
            <p:ph type="sldNum" sz="quarter" idx="12"/>
          </p:nvPr>
        </p:nvSpPr>
        <p:spPr/>
        <p:txBody>
          <a:bodyPr/>
          <a:lstStyle/>
          <a:p>
            <a:fld id="{7B82718C-3BA4-41D2-8838-988CEBEFCE49}" type="slidenum">
              <a:rPr lang="en-IN" smtClean="0"/>
              <a:t>‹#›</a:t>
            </a:fld>
            <a:endParaRPr lang="en-IN"/>
          </a:p>
        </p:txBody>
      </p:sp>
    </p:spTree>
    <p:extLst>
      <p:ext uri="{BB962C8B-B14F-4D97-AF65-F5344CB8AC3E}">
        <p14:creationId xmlns:p14="http://schemas.microsoft.com/office/powerpoint/2010/main" val="327323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3080-806E-B87D-3CC5-16A86ECE60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B02386-6493-9BC9-C989-B219329E3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78689-ED78-694E-B3C9-89A1AC726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8A1665-8157-C2E6-44A2-8220A1241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D30F8C-0803-A40D-5352-93C707FD47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A1C74D-0D48-C1DB-AF1F-7F09AC770200}"/>
              </a:ext>
            </a:extLst>
          </p:cNvPr>
          <p:cNvSpPr>
            <a:spLocks noGrp="1"/>
          </p:cNvSpPr>
          <p:nvPr>
            <p:ph type="dt" sz="half" idx="10"/>
          </p:nvPr>
        </p:nvSpPr>
        <p:spPr/>
        <p:txBody>
          <a:bodyPr/>
          <a:lstStyle/>
          <a:p>
            <a:fld id="{F5ABCF6E-3959-46D2-A353-DF8F5C9056A4}" type="datetimeFigureOut">
              <a:rPr lang="en-IN" smtClean="0"/>
              <a:t>19-03-2025</a:t>
            </a:fld>
            <a:endParaRPr lang="en-IN"/>
          </a:p>
        </p:txBody>
      </p:sp>
      <p:sp>
        <p:nvSpPr>
          <p:cNvPr id="8" name="Footer Placeholder 7">
            <a:extLst>
              <a:ext uri="{FF2B5EF4-FFF2-40B4-BE49-F238E27FC236}">
                <a16:creationId xmlns:a16="http://schemas.microsoft.com/office/drawing/2014/main" id="{30F5628D-3384-47F0-C2C9-E1072F3692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07961B-C287-6A4F-08E8-8DBD7C4C73B6}"/>
              </a:ext>
            </a:extLst>
          </p:cNvPr>
          <p:cNvSpPr>
            <a:spLocks noGrp="1"/>
          </p:cNvSpPr>
          <p:nvPr>
            <p:ph type="sldNum" sz="quarter" idx="12"/>
          </p:nvPr>
        </p:nvSpPr>
        <p:spPr/>
        <p:txBody>
          <a:bodyPr/>
          <a:lstStyle/>
          <a:p>
            <a:fld id="{7B82718C-3BA4-41D2-8838-988CEBEFCE49}" type="slidenum">
              <a:rPr lang="en-IN" smtClean="0"/>
              <a:t>‹#›</a:t>
            </a:fld>
            <a:endParaRPr lang="en-IN"/>
          </a:p>
        </p:txBody>
      </p:sp>
    </p:spTree>
    <p:extLst>
      <p:ext uri="{BB962C8B-B14F-4D97-AF65-F5344CB8AC3E}">
        <p14:creationId xmlns:p14="http://schemas.microsoft.com/office/powerpoint/2010/main" val="24954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2AD9-5C74-90BF-993C-0B64C6F51F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FA1A3B-F282-7076-D4CA-AA88B07B6125}"/>
              </a:ext>
            </a:extLst>
          </p:cNvPr>
          <p:cNvSpPr>
            <a:spLocks noGrp="1"/>
          </p:cNvSpPr>
          <p:nvPr>
            <p:ph type="dt" sz="half" idx="10"/>
          </p:nvPr>
        </p:nvSpPr>
        <p:spPr/>
        <p:txBody>
          <a:bodyPr/>
          <a:lstStyle/>
          <a:p>
            <a:fld id="{F5ABCF6E-3959-46D2-A353-DF8F5C9056A4}" type="datetimeFigureOut">
              <a:rPr lang="en-IN" smtClean="0"/>
              <a:t>19-03-2025</a:t>
            </a:fld>
            <a:endParaRPr lang="en-IN"/>
          </a:p>
        </p:txBody>
      </p:sp>
      <p:sp>
        <p:nvSpPr>
          <p:cNvPr id="4" name="Footer Placeholder 3">
            <a:extLst>
              <a:ext uri="{FF2B5EF4-FFF2-40B4-BE49-F238E27FC236}">
                <a16:creationId xmlns:a16="http://schemas.microsoft.com/office/drawing/2014/main" id="{7F56E55C-BEFB-6243-764C-2570A01D40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02A31B-97C1-0115-50D7-571318D77D09}"/>
              </a:ext>
            </a:extLst>
          </p:cNvPr>
          <p:cNvSpPr>
            <a:spLocks noGrp="1"/>
          </p:cNvSpPr>
          <p:nvPr>
            <p:ph type="sldNum" sz="quarter" idx="12"/>
          </p:nvPr>
        </p:nvSpPr>
        <p:spPr/>
        <p:txBody>
          <a:bodyPr/>
          <a:lstStyle/>
          <a:p>
            <a:fld id="{7B82718C-3BA4-41D2-8838-988CEBEFCE49}" type="slidenum">
              <a:rPr lang="en-IN" smtClean="0"/>
              <a:t>‹#›</a:t>
            </a:fld>
            <a:endParaRPr lang="en-IN"/>
          </a:p>
        </p:txBody>
      </p:sp>
    </p:spTree>
    <p:extLst>
      <p:ext uri="{BB962C8B-B14F-4D97-AF65-F5344CB8AC3E}">
        <p14:creationId xmlns:p14="http://schemas.microsoft.com/office/powerpoint/2010/main" val="397054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12417-2359-F258-6334-B082CE71E154}"/>
              </a:ext>
            </a:extLst>
          </p:cNvPr>
          <p:cNvSpPr>
            <a:spLocks noGrp="1"/>
          </p:cNvSpPr>
          <p:nvPr>
            <p:ph type="dt" sz="half" idx="10"/>
          </p:nvPr>
        </p:nvSpPr>
        <p:spPr/>
        <p:txBody>
          <a:bodyPr/>
          <a:lstStyle/>
          <a:p>
            <a:fld id="{F5ABCF6E-3959-46D2-A353-DF8F5C9056A4}" type="datetimeFigureOut">
              <a:rPr lang="en-IN" smtClean="0"/>
              <a:t>19-03-2025</a:t>
            </a:fld>
            <a:endParaRPr lang="en-IN"/>
          </a:p>
        </p:txBody>
      </p:sp>
      <p:sp>
        <p:nvSpPr>
          <p:cNvPr id="3" name="Footer Placeholder 2">
            <a:extLst>
              <a:ext uri="{FF2B5EF4-FFF2-40B4-BE49-F238E27FC236}">
                <a16:creationId xmlns:a16="http://schemas.microsoft.com/office/drawing/2014/main" id="{F1DDF063-9498-F1A3-8FC3-4DCDA34E8F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265762-1162-C016-FE13-2793CD351BB2}"/>
              </a:ext>
            </a:extLst>
          </p:cNvPr>
          <p:cNvSpPr>
            <a:spLocks noGrp="1"/>
          </p:cNvSpPr>
          <p:nvPr>
            <p:ph type="sldNum" sz="quarter" idx="12"/>
          </p:nvPr>
        </p:nvSpPr>
        <p:spPr/>
        <p:txBody>
          <a:bodyPr/>
          <a:lstStyle/>
          <a:p>
            <a:fld id="{7B82718C-3BA4-41D2-8838-988CEBEFCE49}" type="slidenum">
              <a:rPr lang="en-IN" smtClean="0"/>
              <a:t>‹#›</a:t>
            </a:fld>
            <a:endParaRPr lang="en-IN"/>
          </a:p>
        </p:txBody>
      </p:sp>
    </p:spTree>
    <p:extLst>
      <p:ext uri="{BB962C8B-B14F-4D97-AF65-F5344CB8AC3E}">
        <p14:creationId xmlns:p14="http://schemas.microsoft.com/office/powerpoint/2010/main" val="403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798D-19A1-4AD7-7750-09BF625F5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CE9D9C-0453-519B-F1B9-C93E3143B0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FC9744-B1A1-2D94-363E-9AA895BD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CD0A8-33B4-048C-7E16-8B9C1DB8D8E7}"/>
              </a:ext>
            </a:extLst>
          </p:cNvPr>
          <p:cNvSpPr>
            <a:spLocks noGrp="1"/>
          </p:cNvSpPr>
          <p:nvPr>
            <p:ph type="dt" sz="half" idx="10"/>
          </p:nvPr>
        </p:nvSpPr>
        <p:spPr/>
        <p:txBody>
          <a:bodyPr/>
          <a:lstStyle/>
          <a:p>
            <a:fld id="{F5ABCF6E-3959-46D2-A353-DF8F5C9056A4}" type="datetimeFigureOut">
              <a:rPr lang="en-IN" smtClean="0"/>
              <a:t>19-03-2025</a:t>
            </a:fld>
            <a:endParaRPr lang="en-IN"/>
          </a:p>
        </p:txBody>
      </p:sp>
      <p:sp>
        <p:nvSpPr>
          <p:cNvPr id="6" name="Footer Placeholder 5">
            <a:extLst>
              <a:ext uri="{FF2B5EF4-FFF2-40B4-BE49-F238E27FC236}">
                <a16:creationId xmlns:a16="http://schemas.microsoft.com/office/drawing/2014/main" id="{9B1BB371-4CA0-06DE-0487-BC159DB6A3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631CC6-9DCC-DE03-C1C6-3A08EF807668}"/>
              </a:ext>
            </a:extLst>
          </p:cNvPr>
          <p:cNvSpPr>
            <a:spLocks noGrp="1"/>
          </p:cNvSpPr>
          <p:nvPr>
            <p:ph type="sldNum" sz="quarter" idx="12"/>
          </p:nvPr>
        </p:nvSpPr>
        <p:spPr/>
        <p:txBody>
          <a:bodyPr/>
          <a:lstStyle/>
          <a:p>
            <a:fld id="{7B82718C-3BA4-41D2-8838-988CEBEFCE49}" type="slidenum">
              <a:rPr lang="en-IN" smtClean="0"/>
              <a:t>‹#›</a:t>
            </a:fld>
            <a:endParaRPr lang="en-IN"/>
          </a:p>
        </p:txBody>
      </p:sp>
    </p:spTree>
    <p:extLst>
      <p:ext uri="{BB962C8B-B14F-4D97-AF65-F5344CB8AC3E}">
        <p14:creationId xmlns:p14="http://schemas.microsoft.com/office/powerpoint/2010/main" val="19881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BE0D-4478-2C39-8777-11EACCE21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7F351B-8B8E-F481-BDD7-1CD8D78BA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8BB0C8-4BFA-885B-8D93-2707D3BB4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ABF6B-49CA-145D-FE01-9E7BE823CFC3}"/>
              </a:ext>
            </a:extLst>
          </p:cNvPr>
          <p:cNvSpPr>
            <a:spLocks noGrp="1"/>
          </p:cNvSpPr>
          <p:nvPr>
            <p:ph type="dt" sz="half" idx="10"/>
          </p:nvPr>
        </p:nvSpPr>
        <p:spPr/>
        <p:txBody>
          <a:bodyPr/>
          <a:lstStyle/>
          <a:p>
            <a:fld id="{F5ABCF6E-3959-46D2-A353-DF8F5C9056A4}" type="datetimeFigureOut">
              <a:rPr lang="en-IN" smtClean="0"/>
              <a:t>19-03-2025</a:t>
            </a:fld>
            <a:endParaRPr lang="en-IN"/>
          </a:p>
        </p:txBody>
      </p:sp>
      <p:sp>
        <p:nvSpPr>
          <p:cNvPr id="6" name="Footer Placeholder 5">
            <a:extLst>
              <a:ext uri="{FF2B5EF4-FFF2-40B4-BE49-F238E27FC236}">
                <a16:creationId xmlns:a16="http://schemas.microsoft.com/office/drawing/2014/main" id="{BAB3331F-6649-66BD-4002-EBB9880366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3023D-5358-609D-12B6-2275227ECDEF}"/>
              </a:ext>
            </a:extLst>
          </p:cNvPr>
          <p:cNvSpPr>
            <a:spLocks noGrp="1"/>
          </p:cNvSpPr>
          <p:nvPr>
            <p:ph type="sldNum" sz="quarter" idx="12"/>
          </p:nvPr>
        </p:nvSpPr>
        <p:spPr/>
        <p:txBody>
          <a:bodyPr/>
          <a:lstStyle/>
          <a:p>
            <a:fld id="{7B82718C-3BA4-41D2-8838-988CEBEFCE49}" type="slidenum">
              <a:rPr lang="en-IN" smtClean="0"/>
              <a:t>‹#›</a:t>
            </a:fld>
            <a:endParaRPr lang="en-IN"/>
          </a:p>
        </p:txBody>
      </p:sp>
    </p:spTree>
    <p:extLst>
      <p:ext uri="{BB962C8B-B14F-4D97-AF65-F5344CB8AC3E}">
        <p14:creationId xmlns:p14="http://schemas.microsoft.com/office/powerpoint/2010/main" val="54427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49B429-4DDD-17B7-22A9-5AC32780A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48CBB1-4549-201C-8BB2-B24F41040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337F99-1A06-D44E-EECD-CE7F9765C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BCF6E-3959-46D2-A353-DF8F5C9056A4}" type="datetimeFigureOut">
              <a:rPr lang="en-IN" smtClean="0"/>
              <a:t>19-03-2025</a:t>
            </a:fld>
            <a:endParaRPr lang="en-IN"/>
          </a:p>
        </p:txBody>
      </p:sp>
      <p:sp>
        <p:nvSpPr>
          <p:cNvPr id="5" name="Footer Placeholder 4">
            <a:extLst>
              <a:ext uri="{FF2B5EF4-FFF2-40B4-BE49-F238E27FC236}">
                <a16:creationId xmlns:a16="http://schemas.microsoft.com/office/drawing/2014/main" id="{267B343F-9F7F-06DA-188B-A4ACAC5213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6F0718-6F5C-30AD-7471-FC82009CC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2718C-3BA4-41D2-8838-988CEBEFCE49}" type="slidenum">
              <a:rPr lang="en-IN" smtClean="0"/>
              <a:t>‹#›</a:t>
            </a:fld>
            <a:endParaRPr lang="en-IN"/>
          </a:p>
        </p:txBody>
      </p:sp>
    </p:spTree>
    <p:extLst>
      <p:ext uri="{BB962C8B-B14F-4D97-AF65-F5344CB8AC3E}">
        <p14:creationId xmlns:p14="http://schemas.microsoft.com/office/powerpoint/2010/main" val="140070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93B5-0A68-8595-9347-4FB274813DB1}"/>
              </a:ext>
            </a:extLst>
          </p:cNvPr>
          <p:cNvSpPr>
            <a:spLocks noGrp="1"/>
          </p:cNvSpPr>
          <p:nvPr>
            <p:ph type="ctrTitle"/>
          </p:nvPr>
        </p:nvSpPr>
        <p:spPr>
          <a:xfrm>
            <a:off x="884903" y="2121273"/>
            <a:ext cx="9674942" cy="1581334"/>
          </a:xfrm>
        </p:spPr>
        <p:txBody>
          <a:bodyPr>
            <a:noAutofit/>
          </a:bodyPr>
          <a:lstStyle/>
          <a:p>
            <a:r>
              <a:rPr lang="en-AU" sz="3600" b="1" dirty="0">
                <a:effectLst/>
                <a:latin typeface="Times New Roman" panose="02020603050405020304" pitchFamily="18" charset="0"/>
                <a:ea typeface="MS Mincho" panose="02020609040205080304" pitchFamily="49" charset="-128"/>
              </a:rPr>
              <a:t>Enhanced Spam Classification with Improved Accuracy Using Refined Stacking with Voting Meta - Classifier</a:t>
            </a:r>
            <a:endParaRPr lang="en-IN" sz="3600" b="1" dirty="0"/>
          </a:p>
        </p:txBody>
      </p:sp>
      <p:sp>
        <p:nvSpPr>
          <p:cNvPr id="3" name="Subtitle 2">
            <a:extLst>
              <a:ext uri="{FF2B5EF4-FFF2-40B4-BE49-F238E27FC236}">
                <a16:creationId xmlns:a16="http://schemas.microsoft.com/office/drawing/2014/main" id="{5D2B8FD7-4940-0242-64F4-D88D52651A0D}"/>
              </a:ext>
            </a:extLst>
          </p:cNvPr>
          <p:cNvSpPr>
            <a:spLocks noGrp="1"/>
          </p:cNvSpPr>
          <p:nvPr>
            <p:ph type="subTitle" idx="1"/>
          </p:nvPr>
        </p:nvSpPr>
        <p:spPr>
          <a:xfrm>
            <a:off x="69574" y="4455242"/>
            <a:ext cx="5593807" cy="1894194"/>
          </a:xfrm>
        </p:spPr>
        <p:txBody>
          <a:bodyPr/>
          <a:lstStyle/>
          <a:p>
            <a:r>
              <a:rPr lang="en-IN" b="1" dirty="0"/>
              <a:t>Batch No : Y22CD/04</a:t>
            </a:r>
          </a:p>
          <a:p>
            <a:r>
              <a:rPr lang="en-IN" b="1" dirty="0"/>
              <a:t>    Kanchi  Nissy              Y22CD064</a:t>
            </a:r>
          </a:p>
          <a:p>
            <a:r>
              <a:rPr lang="en-IN" b="1" dirty="0"/>
              <a:t>  Eppakayala Sathvik     Y22CD033</a:t>
            </a:r>
          </a:p>
        </p:txBody>
      </p:sp>
      <p:pic>
        <p:nvPicPr>
          <p:cNvPr id="4" name="Picture 3" descr="A logo of a college of engineering">
            <a:extLst>
              <a:ext uri="{FF2B5EF4-FFF2-40B4-BE49-F238E27FC236}">
                <a16:creationId xmlns:a16="http://schemas.microsoft.com/office/drawing/2014/main" id="{5E782127-1776-EBF6-6F56-E338D027E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84" y="36414"/>
            <a:ext cx="1371364" cy="1581334"/>
          </a:xfrm>
          <a:prstGeom prst="rect">
            <a:avLst/>
          </a:prstGeom>
          <a:ln>
            <a:noFill/>
          </a:ln>
          <a:effectLst>
            <a:outerShdw blurRad="190500" algn="tl" rotWithShape="0">
              <a:srgbClr val="000000">
                <a:alpha val="70000"/>
              </a:srgbClr>
            </a:outerShdw>
          </a:effectLst>
        </p:spPr>
      </p:pic>
      <p:sp>
        <p:nvSpPr>
          <p:cNvPr id="5" name="Rectangle 1">
            <a:extLst>
              <a:ext uri="{FF2B5EF4-FFF2-40B4-BE49-F238E27FC236}">
                <a16:creationId xmlns:a16="http://schemas.microsoft.com/office/drawing/2014/main" id="{15AC94E1-0C2B-2E72-9DAC-3DA19E86508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586ACA74-1D3B-ABA2-558F-1F429B1946EE}"/>
              </a:ext>
            </a:extLst>
          </p:cNvPr>
          <p:cNvSpPr txBox="1"/>
          <p:nvPr/>
        </p:nvSpPr>
        <p:spPr>
          <a:xfrm>
            <a:off x="6646607" y="4317590"/>
            <a:ext cx="4876800" cy="1892826"/>
          </a:xfrm>
          <a:prstGeom prst="rect">
            <a:avLst/>
          </a:prstGeom>
          <a:noFill/>
        </p:spPr>
        <p:txBody>
          <a:bodyPr wrap="square">
            <a:spAutoFit/>
          </a:bodyPr>
          <a:lstStyle/>
          <a:p>
            <a:pPr>
              <a:lnSpc>
                <a:spcPts val="3000"/>
              </a:lnSpc>
            </a:pPr>
            <a:r>
              <a:rPr lang="en-IN" sz="2400" dirty="0">
                <a:latin typeface="Times New Roman" panose="02020603050405020304" pitchFamily="18" charset="0"/>
                <a:cs typeface="Times New Roman" panose="02020603050405020304" pitchFamily="18" charset="0"/>
              </a:rPr>
              <a:t>    Under the Guidance of </a:t>
            </a:r>
          </a:p>
          <a:p>
            <a:pPr>
              <a:lnSpc>
                <a:spcPts val="3000"/>
              </a:lnSpc>
            </a:pPr>
            <a:r>
              <a:rPr lang="en-IN" sz="2400" b="1" dirty="0">
                <a:solidFill>
                  <a:srgbClr val="000000"/>
                </a:solidFill>
                <a:latin typeface="YAFdJt8dAY0 0"/>
              </a:rPr>
              <a:t>       </a:t>
            </a:r>
            <a:r>
              <a:rPr lang="en-IN" sz="2400" b="1" i="0" dirty="0">
                <a:solidFill>
                  <a:srgbClr val="000000"/>
                </a:solidFill>
                <a:effectLst/>
                <a:latin typeface="YAFdJt8dAY0 0"/>
              </a:rPr>
              <a:t>Dr. P. Srinivasa Rao</a:t>
            </a:r>
            <a:endParaRPr lang="en-IN" sz="2400" b="1" dirty="0">
              <a:solidFill>
                <a:srgbClr val="000000"/>
              </a:solidFill>
              <a:effectLst/>
              <a:latin typeface="YAFdJt8dAY0 0"/>
            </a:endParaRPr>
          </a:p>
          <a:p>
            <a:pPr>
              <a:lnSpc>
                <a:spcPts val="3000"/>
              </a:lnSpc>
            </a:pPr>
            <a:r>
              <a:rPr lang="en-IN" sz="2400" i="0" dirty="0">
                <a:solidFill>
                  <a:srgbClr val="000000"/>
                </a:solidFill>
                <a:effectLst/>
                <a:latin typeface="YAFdJt8dAY0 0"/>
              </a:rPr>
              <a:t>       Associate Professor</a:t>
            </a:r>
          </a:p>
          <a:p>
            <a:pPr>
              <a:lnSpc>
                <a:spcPts val="3000"/>
              </a:lnSpc>
            </a:pPr>
            <a:r>
              <a:rPr lang="en-IN" sz="2400" dirty="0">
                <a:solidFill>
                  <a:srgbClr val="000000"/>
                </a:solidFill>
                <a:latin typeface="YAFdJt8dAY0 0"/>
              </a:rPr>
              <a:t>       Dept. of CSD</a:t>
            </a:r>
            <a:endParaRPr lang="en-IN" sz="2400" dirty="0">
              <a:solidFill>
                <a:srgbClr val="000000"/>
              </a:solidFill>
              <a:effectLst/>
              <a:latin typeface="YAFdJt8dAY0 0"/>
            </a:endParaRPr>
          </a:p>
          <a:p>
            <a:endParaRPr lang="en-IN" dirty="0"/>
          </a:p>
        </p:txBody>
      </p:sp>
      <p:sp>
        <p:nvSpPr>
          <p:cNvPr id="8" name="TextBox 7">
            <a:extLst>
              <a:ext uri="{FF2B5EF4-FFF2-40B4-BE49-F238E27FC236}">
                <a16:creationId xmlns:a16="http://schemas.microsoft.com/office/drawing/2014/main" id="{46737705-9BE9-8556-2FD7-BDD72BAACD11}"/>
              </a:ext>
            </a:extLst>
          </p:cNvPr>
          <p:cNvSpPr txBox="1"/>
          <p:nvPr/>
        </p:nvSpPr>
        <p:spPr>
          <a:xfrm>
            <a:off x="-176231" y="288472"/>
            <a:ext cx="12192000" cy="1077218"/>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R.V. R. &amp; J. C. College of Engineering </a:t>
            </a:r>
          </a:p>
          <a:p>
            <a:pPr algn="ctr"/>
            <a:r>
              <a:rPr lang="en-IN" sz="3200" b="1" dirty="0">
                <a:latin typeface="Times New Roman" panose="02020603050405020304" pitchFamily="18" charset="0"/>
                <a:cs typeface="Times New Roman" panose="02020603050405020304" pitchFamily="18" charset="0"/>
              </a:rPr>
              <a:t>  Autonomous(A)</a:t>
            </a:r>
          </a:p>
        </p:txBody>
      </p:sp>
      <p:sp>
        <p:nvSpPr>
          <p:cNvPr id="10" name="TextBox 9">
            <a:extLst>
              <a:ext uri="{FF2B5EF4-FFF2-40B4-BE49-F238E27FC236}">
                <a16:creationId xmlns:a16="http://schemas.microsoft.com/office/drawing/2014/main" id="{593AFE0B-2E25-C388-619F-3E0881AA81C0}"/>
              </a:ext>
            </a:extLst>
          </p:cNvPr>
          <p:cNvSpPr txBox="1"/>
          <p:nvPr/>
        </p:nvSpPr>
        <p:spPr>
          <a:xfrm>
            <a:off x="7692887" y="3269974"/>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706997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631198-E664-1DB3-A089-AF3D401A9F4D}"/>
              </a:ext>
            </a:extLst>
          </p:cNvPr>
          <p:cNvSpPr txBox="1"/>
          <p:nvPr/>
        </p:nvSpPr>
        <p:spPr>
          <a:xfrm>
            <a:off x="0" y="167148"/>
            <a:ext cx="12191999" cy="830997"/>
          </a:xfrm>
          <a:prstGeom prst="rect">
            <a:avLst/>
          </a:prstGeom>
          <a:noFill/>
        </p:spPr>
        <p:txBody>
          <a:bodyPr wrap="square" rtlCol="0">
            <a:spAutoFit/>
          </a:bodyPr>
          <a:lstStyle/>
          <a:p>
            <a:pPr algn="ctr"/>
            <a:r>
              <a:rPr lang="en-IN" sz="4800" dirty="0"/>
              <a:t>Proposed System Architecture </a:t>
            </a:r>
          </a:p>
        </p:txBody>
      </p:sp>
      <p:pic>
        <p:nvPicPr>
          <p:cNvPr id="5" name="Picture 4">
            <a:extLst>
              <a:ext uri="{FF2B5EF4-FFF2-40B4-BE49-F238E27FC236}">
                <a16:creationId xmlns:a16="http://schemas.microsoft.com/office/drawing/2014/main" id="{90662405-3704-0913-B1BF-1A8AB8DEF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30856"/>
            <a:ext cx="12192000" cy="3232262"/>
          </a:xfrm>
          <a:prstGeom prst="rect">
            <a:avLst/>
          </a:prstGeom>
        </p:spPr>
      </p:pic>
    </p:spTree>
    <p:extLst>
      <p:ext uri="{BB962C8B-B14F-4D97-AF65-F5344CB8AC3E}">
        <p14:creationId xmlns:p14="http://schemas.microsoft.com/office/powerpoint/2010/main" val="211550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1498-F264-7CEE-C60D-250E680F681C}"/>
              </a:ext>
            </a:extLst>
          </p:cNvPr>
          <p:cNvSpPr>
            <a:spLocks noGrp="1"/>
          </p:cNvSpPr>
          <p:nvPr>
            <p:ph type="title"/>
          </p:nvPr>
        </p:nvSpPr>
        <p:spPr>
          <a:xfrm>
            <a:off x="1959431" y="123966"/>
            <a:ext cx="7877906" cy="1325563"/>
          </a:xfrm>
        </p:spPr>
        <p:txBody>
          <a:bodyPr>
            <a:noAutofit/>
          </a:bodyPr>
          <a:lstStyle/>
          <a:p>
            <a:pPr algn="ctr"/>
            <a:r>
              <a:rPr lang="en-IN" sz="4800" b="1" dirty="0"/>
              <a:t>Results for Stacking Classifier</a:t>
            </a:r>
          </a:p>
        </p:txBody>
      </p:sp>
      <p:graphicFrame>
        <p:nvGraphicFramePr>
          <p:cNvPr id="6" name="Table 5">
            <a:extLst>
              <a:ext uri="{FF2B5EF4-FFF2-40B4-BE49-F238E27FC236}">
                <a16:creationId xmlns:a16="http://schemas.microsoft.com/office/drawing/2014/main" id="{37E3883F-B729-EFCC-630B-035AF333305F}"/>
              </a:ext>
            </a:extLst>
          </p:cNvPr>
          <p:cNvGraphicFramePr>
            <a:graphicFrameLocks noGrp="1"/>
          </p:cNvGraphicFramePr>
          <p:nvPr>
            <p:extLst>
              <p:ext uri="{D42A27DB-BD31-4B8C-83A1-F6EECF244321}">
                <p14:modId xmlns:p14="http://schemas.microsoft.com/office/powerpoint/2010/main" val="4288452783"/>
              </p:ext>
            </p:extLst>
          </p:nvPr>
        </p:nvGraphicFramePr>
        <p:xfrm>
          <a:off x="1637881" y="1965661"/>
          <a:ext cx="8541100" cy="3259480"/>
        </p:xfrm>
        <a:graphic>
          <a:graphicData uri="http://schemas.openxmlformats.org/drawingml/2006/table">
            <a:tbl>
              <a:tblPr firstRow="1" bandRow="1">
                <a:tableStyleId>{21E4AEA4-8DFA-4A89-87EB-49C32662AFE0}</a:tableStyleId>
              </a:tblPr>
              <a:tblGrid>
                <a:gridCol w="4270550">
                  <a:extLst>
                    <a:ext uri="{9D8B030D-6E8A-4147-A177-3AD203B41FA5}">
                      <a16:colId xmlns:a16="http://schemas.microsoft.com/office/drawing/2014/main" val="2716158952"/>
                    </a:ext>
                  </a:extLst>
                </a:gridCol>
                <a:gridCol w="4270550">
                  <a:extLst>
                    <a:ext uri="{9D8B030D-6E8A-4147-A177-3AD203B41FA5}">
                      <a16:colId xmlns:a16="http://schemas.microsoft.com/office/drawing/2014/main" val="2522321110"/>
                    </a:ext>
                  </a:extLst>
                </a:gridCol>
              </a:tblGrid>
              <a:tr h="651896">
                <a:tc>
                  <a:txBody>
                    <a:bodyPr/>
                    <a:lstStyle/>
                    <a:p>
                      <a:pPr algn="ctr"/>
                      <a:r>
                        <a:rPr lang="en-IN" sz="2600" dirty="0"/>
                        <a:t>Parameters</a:t>
                      </a:r>
                    </a:p>
                  </a:txBody>
                  <a:tcPr/>
                </a:tc>
                <a:tc>
                  <a:txBody>
                    <a:bodyPr/>
                    <a:lstStyle/>
                    <a:p>
                      <a:pPr algn="ctr"/>
                      <a:r>
                        <a:rPr lang="en-IN" sz="2600" dirty="0"/>
                        <a:t>Value</a:t>
                      </a:r>
                    </a:p>
                  </a:txBody>
                  <a:tcPr/>
                </a:tc>
                <a:extLst>
                  <a:ext uri="{0D108BD9-81ED-4DB2-BD59-A6C34878D82A}">
                    <a16:rowId xmlns:a16="http://schemas.microsoft.com/office/drawing/2014/main" val="587697953"/>
                  </a:ext>
                </a:extLst>
              </a:tr>
              <a:tr h="651896">
                <a:tc>
                  <a:txBody>
                    <a:bodyPr/>
                    <a:lstStyle/>
                    <a:p>
                      <a:pPr algn="ctr"/>
                      <a:r>
                        <a:rPr lang="en-IN" sz="2400" dirty="0"/>
                        <a:t>Accuracy</a:t>
                      </a:r>
                    </a:p>
                  </a:txBody>
                  <a:tcPr/>
                </a:tc>
                <a:tc>
                  <a:txBody>
                    <a:bodyPr/>
                    <a:lstStyle/>
                    <a:p>
                      <a:pPr algn="ctr"/>
                      <a:r>
                        <a:rPr lang="en-IN" sz="2400" dirty="0"/>
                        <a:t>98.53%</a:t>
                      </a:r>
                    </a:p>
                  </a:txBody>
                  <a:tcPr/>
                </a:tc>
                <a:extLst>
                  <a:ext uri="{0D108BD9-81ED-4DB2-BD59-A6C34878D82A}">
                    <a16:rowId xmlns:a16="http://schemas.microsoft.com/office/drawing/2014/main" val="1830639710"/>
                  </a:ext>
                </a:extLst>
              </a:tr>
              <a:tr h="651896">
                <a:tc>
                  <a:txBody>
                    <a:bodyPr/>
                    <a:lstStyle/>
                    <a:p>
                      <a:pPr algn="ctr"/>
                      <a:r>
                        <a:rPr lang="en-IN" sz="2400" dirty="0"/>
                        <a:t>Precision</a:t>
                      </a:r>
                    </a:p>
                  </a:txBody>
                  <a:tcPr/>
                </a:tc>
                <a:tc>
                  <a:txBody>
                    <a:bodyPr/>
                    <a:lstStyle/>
                    <a:p>
                      <a:pPr algn="ctr"/>
                      <a:r>
                        <a:rPr lang="en-IN" sz="2400" dirty="0"/>
                        <a:t>0.9750</a:t>
                      </a:r>
                    </a:p>
                  </a:txBody>
                  <a:tcPr/>
                </a:tc>
                <a:extLst>
                  <a:ext uri="{0D108BD9-81ED-4DB2-BD59-A6C34878D82A}">
                    <a16:rowId xmlns:a16="http://schemas.microsoft.com/office/drawing/2014/main" val="1972228494"/>
                  </a:ext>
                </a:extLst>
              </a:tr>
              <a:tr h="651896">
                <a:tc>
                  <a:txBody>
                    <a:bodyPr/>
                    <a:lstStyle/>
                    <a:p>
                      <a:pPr algn="ctr"/>
                      <a:r>
                        <a:rPr lang="en-IN" sz="2400" dirty="0"/>
                        <a:t>Recall</a:t>
                      </a:r>
                    </a:p>
                  </a:txBody>
                  <a:tcPr/>
                </a:tc>
                <a:tc>
                  <a:txBody>
                    <a:bodyPr/>
                    <a:lstStyle/>
                    <a:p>
                      <a:pPr algn="ctr"/>
                      <a:r>
                        <a:rPr lang="en-IN" sz="2400" dirty="0"/>
                        <a:t>0.9922</a:t>
                      </a:r>
                    </a:p>
                  </a:txBody>
                  <a:tcPr/>
                </a:tc>
                <a:extLst>
                  <a:ext uri="{0D108BD9-81ED-4DB2-BD59-A6C34878D82A}">
                    <a16:rowId xmlns:a16="http://schemas.microsoft.com/office/drawing/2014/main" val="2953689811"/>
                  </a:ext>
                </a:extLst>
              </a:tr>
              <a:tr h="651896">
                <a:tc>
                  <a:txBody>
                    <a:bodyPr/>
                    <a:lstStyle/>
                    <a:p>
                      <a:pPr algn="ctr"/>
                      <a:r>
                        <a:rPr lang="en-IN" sz="2400" dirty="0"/>
                        <a:t>F1 Score</a:t>
                      </a:r>
                    </a:p>
                  </a:txBody>
                  <a:tcPr/>
                </a:tc>
                <a:tc>
                  <a:txBody>
                    <a:bodyPr/>
                    <a:lstStyle/>
                    <a:p>
                      <a:pPr algn="ctr"/>
                      <a:r>
                        <a:rPr lang="en-IN" sz="2400" dirty="0"/>
                        <a:t>0.9835</a:t>
                      </a:r>
                    </a:p>
                  </a:txBody>
                  <a:tcPr/>
                </a:tc>
                <a:extLst>
                  <a:ext uri="{0D108BD9-81ED-4DB2-BD59-A6C34878D82A}">
                    <a16:rowId xmlns:a16="http://schemas.microsoft.com/office/drawing/2014/main" val="2903036674"/>
                  </a:ext>
                </a:extLst>
              </a:tr>
            </a:tbl>
          </a:graphicData>
        </a:graphic>
      </p:graphicFrame>
    </p:spTree>
    <p:extLst>
      <p:ext uri="{BB962C8B-B14F-4D97-AF65-F5344CB8AC3E}">
        <p14:creationId xmlns:p14="http://schemas.microsoft.com/office/powerpoint/2010/main" val="46483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4672-0280-1B17-9FFD-55E1232405E8}"/>
              </a:ext>
            </a:extLst>
          </p:cNvPr>
          <p:cNvSpPr>
            <a:spLocks noGrp="1"/>
          </p:cNvSpPr>
          <p:nvPr>
            <p:ph type="title"/>
          </p:nvPr>
        </p:nvSpPr>
        <p:spPr/>
        <p:txBody>
          <a:bodyPr>
            <a:normAutofit/>
          </a:bodyPr>
          <a:lstStyle/>
          <a:p>
            <a:pPr algn="ctr"/>
            <a:r>
              <a:rPr lang="en-IN" sz="4800" b="1" dirty="0"/>
              <a:t>Results for Voting Classifier</a:t>
            </a:r>
          </a:p>
        </p:txBody>
      </p:sp>
      <p:graphicFrame>
        <p:nvGraphicFramePr>
          <p:cNvPr id="3" name="Table 2">
            <a:extLst>
              <a:ext uri="{FF2B5EF4-FFF2-40B4-BE49-F238E27FC236}">
                <a16:creationId xmlns:a16="http://schemas.microsoft.com/office/drawing/2014/main" id="{9184358D-144B-31B7-494F-E8213C1D5671}"/>
              </a:ext>
            </a:extLst>
          </p:cNvPr>
          <p:cNvGraphicFramePr>
            <a:graphicFrameLocks noGrp="1"/>
          </p:cNvGraphicFramePr>
          <p:nvPr>
            <p:extLst>
              <p:ext uri="{D42A27DB-BD31-4B8C-83A1-F6EECF244321}">
                <p14:modId xmlns:p14="http://schemas.microsoft.com/office/powerpoint/2010/main" val="3379219634"/>
              </p:ext>
            </p:extLst>
          </p:nvPr>
        </p:nvGraphicFramePr>
        <p:xfrm>
          <a:off x="2031999" y="2166627"/>
          <a:ext cx="8558964" cy="3239385"/>
        </p:xfrm>
        <a:graphic>
          <a:graphicData uri="http://schemas.openxmlformats.org/drawingml/2006/table">
            <a:tbl>
              <a:tblPr firstRow="1" bandRow="1">
                <a:tableStyleId>{93296810-A885-4BE3-A3E7-6D5BEEA58F35}</a:tableStyleId>
              </a:tblPr>
              <a:tblGrid>
                <a:gridCol w="4279482">
                  <a:extLst>
                    <a:ext uri="{9D8B030D-6E8A-4147-A177-3AD203B41FA5}">
                      <a16:colId xmlns:a16="http://schemas.microsoft.com/office/drawing/2014/main" val="4058404957"/>
                    </a:ext>
                  </a:extLst>
                </a:gridCol>
                <a:gridCol w="4279482">
                  <a:extLst>
                    <a:ext uri="{9D8B030D-6E8A-4147-A177-3AD203B41FA5}">
                      <a16:colId xmlns:a16="http://schemas.microsoft.com/office/drawing/2014/main" val="4014072103"/>
                    </a:ext>
                  </a:extLst>
                </a:gridCol>
              </a:tblGrid>
              <a:tr h="647877">
                <a:tc>
                  <a:txBody>
                    <a:bodyPr/>
                    <a:lstStyle/>
                    <a:p>
                      <a:pPr algn="ctr"/>
                      <a:r>
                        <a:rPr lang="en-IN" sz="2600" dirty="0"/>
                        <a:t>Parameters</a:t>
                      </a:r>
                    </a:p>
                  </a:txBody>
                  <a:tcPr/>
                </a:tc>
                <a:tc>
                  <a:txBody>
                    <a:bodyPr/>
                    <a:lstStyle/>
                    <a:p>
                      <a:pPr algn="ctr"/>
                      <a:r>
                        <a:rPr lang="en-IN" sz="2600" dirty="0"/>
                        <a:t>Value</a:t>
                      </a:r>
                    </a:p>
                  </a:txBody>
                  <a:tcPr/>
                </a:tc>
                <a:extLst>
                  <a:ext uri="{0D108BD9-81ED-4DB2-BD59-A6C34878D82A}">
                    <a16:rowId xmlns:a16="http://schemas.microsoft.com/office/drawing/2014/main" val="3227268741"/>
                  </a:ext>
                </a:extLst>
              </a:tr>
              <a:tr h="647877">
                <a:tc>
                  <a:txBody>
                    <a:bodyPr/>
                    <a:lstStyle/>
                    <a:p>
                      <a:pPr algn="ctr"/>
                      <a:r>
                        <a:rPr lang="en-IN" sz="2400" dirty="0"/>
                        <a:t>Accuracy</a:t>
                      </a:r>
                    </a:p>
                  </a:txBody>
                  <a:tcPr/>
                </a:tc>
                <a:tc>
                  <a:txBody>
                    <a:bodyPr/>
                    <a:lstStyle/>
                    <a:p>
                      <a:pPr algn="ctr"/>
                      <a:r>
                        <a:rPr lang="en-IN" sz="2400" dirty="0"/>
                        <a:t>97.82%</a:t>
                      </a:r>
                    </a:p>
                  </a:txBody>
                  <a:tcPr/>
                </a:tc>
                <a:extLst>
                  <a:ext uri="{0D108BD9-81ED-4DB2-BD59-A6C34878D82A}">
                    <a16:rowId xmlns:a16="http://schemas.microsoft.com/office/drawing/2014/main" val="1872892966"/>
                  </a:ext>
                </a:extLst>
              </a:tr>
              <a:tr h="647877">
                <a:tc>
                  <a:txBody>
                    <a:bodyPr/>
                    <a:lstStyle/>
                    <a:p>
                      <a:pPr algn="ctr"/>
                      <a:r>
                        <a:rPr lang="en-IN" sz="2400" dirty="0"/>
                        <a:t>Precision</a:t>
                      </a:r>
                    </a:p>
                  </a:txBody>
                  <a:tcPr/>
                </a:tc>
                <a:tc>
                  <a:txBody>
                    <a:bodyPr/>
                    <a:lstStyle/>
                    <a:p>
                      <a:pPr algn="ctr"/>
                      <a:r>
                        <a:rPr lang="en-IN" sz="2400" dirty="0"/>
                        <a:t>0.9635</a:t>
                      </a:r>
                    </a:p>
                  </a:txBody>
                  <a:tcPr/>
                </a:tc>
                <a:extLst>
                  <a:ext uri="{0D108BD9-81ED-4DB2-BD59-A6C34878D82A}">
                    <a16:rowId xmlns:a16="http://schemas.microsoft.com/office/drawing/2014/main" val="2839722788"/>
                  </a:ext>
                </a:extLst>
              </a:tr>
              <a:tr h="647877">
                <a:tc>
                  <a:txBody>
                    <a:bodyPr/>
                    <a:lstStyle/>
                    <a:p>
                      <a:pPr algn="ctr"/>
                      <a:r>
                        <a:rPr lang="en-IN" sz="2400" dirty="0"/>
                        <a:t>Recall</a:t>
                      </a:r>
                    </a:p>
                  </a:txBody>
                  <a:tcPr/>
                </a:tc>
                <a:tc>
                  <a:txBody>
                    <a:bodyPr/>
                    <a:lstStyle/>
                    <a:p>
                      <a:pPr algn="ctr"/>
                      <a:r>
                        <a:rPr lang="en-IN" sz="2400" dirty="0"/>
                        <a:t>0.9938</a:t>
                      </a:r>
                    </a:p>
                  </a:txBody>
                  <a:tcPr/>
                </a:tc>
                <a:extLst>
                  <a:ext uri="{0D108BD9-81ED-4DB2-BD59-A6C34878D82A}">
                    <a16:rowId xmlns:a16="http://schemas.microsoft.com/office/drawing/2014/main" val="3544896656"/>
                  </a:ext>
                </a:extLst>
              </a:tr>
              <a:tr h="647877">
                <a:tc>
                  <a:txBody>
                    <a:bodyPr/>
                    <a:lstStyle/>
                    <a:p>
                      <a:pPr algn="ctr"/>
                      <a:r>
                        <a:rPr lang="en-IN" sz="2400" dirty="0"/>
                        <a:t>F1 Score</a:t>
                      </a:r>
                    </a:p>
                  </a:txBody>
                  <a:tcPr/>
                </a:tc>
                <a:tc>
                  <a:txBody>
                    <a:bodyPr/>
                    <a:lstStyle/>
                    <a:p>
                      <a:pPr algn="ctr"/>
                      <a:r>
                        <a:rPr lang="en-IN" sz="2400" dirty="0"/>
                        <a:t>0.9784</a:t>
                      </a:r>
                    </a:p>
                  </a:txBody>
                  <a:tcPr/>
                </a:tc>
                <a:extLst>
                  <a:ext uri="{0D108BD9-81ED-4DB2-BD59-A6C34878D82A}">
                    <a16:rowId xmlns:a16="http://schemas.microsoft.com/office/drawing/2014/main" val="3697422810"/>
                  </a:ext>
                </a:extLst>
              </a:tr>
            </a:tbl>
          </a:graphicData>
        </a:graphic>
      </p:graphicFrame>
    </p:spTree>
    <p:extLst>
      <p:ext uri="{BB962C8B-B14F-4D97-AF65-F5344CB8AC3E}">
        <p14:creationId xmlns:p14="http://schemas.microsoft.com/office/powerpoint/2010/main" val="365843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6C73-3676-F964-00BC-56B979D80F66}"/>
              </a:ext>
            </a:extLst>
          </p:cNvPr>
          <p:cNvSpPr>
            <a:spLocks noGrp="1"/>
          </p:cNvSpPr>
          <p:nvPr>
            <p:ph type="title"/>
          </p:nvPr>
        </p:nvSpPr>
        <p:spPr>
          <a:xfrm>
            <a:off x="371061" y="138112"/>
            <a:ext cx="3326296" cy="945253"/>
          </a:xfrm>
        </p:spPr>
        <p:txBody>
          <a:bodyPr>
            <a:normAutofit/>
          </a:bodyPr>
          <a:lstStyle/>
          <a:p>
            <a:r>
              <a:rPr lang="en-IN" sz="4800" b="1" dirty="0"/>
              <a:t>Datasets</a:t>
            </a:r>
          </a:p>
        </p:txBody>
      </p:sp>
      <p:pic>
        <p:nvPicPr>
          <p:cNvPr id="6" name="Picture 5">
            <a:extLst>
              <a:ext uri="{FF2B5EF4-FFF2-40B4-BE49-F238E27FC236}">
                <a16:creationId xmlns:a16="http://schemas.microsoft.com/office/drawing/2014/main" id="{1B684C44-A4DC-B5AB-59EA-EED94027E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566" y="1700296"/>
            <a:ext cx="3756991" cy="4910966"/>
          </a:xfrm>
          <a:prstGeom prst="rect">
            <a:avLst/>
          </a:prstGeom>
        </p:spPr>
      </p:pic>
      <p:pic>
        <p:nvPicPr>
          <p:cNvPr id="8" name="Picture 7">
            <a:extLst>
              <a:ext uri="{FF2B5EF4-FFF2-40B4-BE49-F238E27FC236}">
                <a16:creationId xmlns:a16="http://schemas.microsoft.com/office/drawing/2014/main" id="{52E6AA81-CFC4-3404-B0EC-0F3B615D3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700296"/>
            <a:ext cx="3478696" cy="5059680"/>
          </a:xfrm>
          <a:prstGeom prst="rect">
            <a:avLst/>
          </a:prstGeom>
        </p:spPr>
      </p:pic>
      <p:sp>
        <p:nvSpPr>
          <p:cNvPr id="9" name="TextBox 8">
            <a:extLst>
              <a:ext uri="{FF2B5EF4-FFF2-40B4-BE49-F238E27FC236}">
                <a16:creationId xmlns:a16="http://schemas.microsoft.com/office/drawing/2014/main" id="{9490103F-6EB7-7B08-B131-B410CBBB67D9}"/>
              </a:ext>
            </a:extLst>
          </p:cNvPr>
          <p:cNvSpPr txBox="1"/>
          <p:nvPr/>
        </p:nvSpPr>
        <p:spPr>
          <a:xfrm>
            <a:off x="954158" y="1073426"/>
            <a:ext cx="1570382" cy="369332"/>
          </a:xfrm>
          <a:prstGeom prst="rect">
            <a:avLst/>
          </a:prstGeom>
          <a:noFill/>
        </p:spPr>
        <p:txBody>
          <a:bodyPr wrap="square" rtlCol="0">
            <a:spAutoFit/>
          </a:bodyPr>
          <a:lstStyle/>
          <a:p>
            <a:r>
              <a:rPr lang="en-IN" dirty="0"/>
              <a:t>Spam-</a:t>
            </a:r>
            <a:r>
              <a:rPr lang="en-IN" dirty="0" err="1"/>
              <a:t>apache</a:t>
            </a:r>
            <a:endParaRPr lang="en-IN" dirty="0"/>
          </a:p>
        </p:txBody>
      </p:sp>
      <p:sp>
        <p:nvSpPr>
          <p:cNvPr id="10" name="TextBox 9">
            <a:extLst>
              <a:ext uri="{FF2B5EF4-FFF2-40B4-BE49-F238E27FC236}">
                <a16:creationId xmlns:a16="http://schemas.microsoft.com/office/drawing/2014/main" id="{5F17E224-D1BC-5F06-28F3-4AC4C6C2897A}"/>
              </a:ext>
            </a:extLst>
          </p:cNvPr>
          <p:cNvSpPr txBox="1"/>
          <p:nvPr/>
        </p:nvSpPr>
        <p:spPr>
          <a:xfrm>
            <a:off x="4514546" y="1070963"/>
            <a:ext cx="1891223" cy="369332"/>
          </a:xfrm>
          <a:prstGeom prst="rect">
            <a:avLst/>
          </a:prstGeom>
          <a:noFill/>
        </p:spPr>
        <p:txBody>
          <a:bodyPr wrap="none" rtlCol="0">
            <a:spAutoFit/>
          </a:bodyPr>
          <a:lstStyle/>
          <a:p>
            <a:r>
              <a:rPr lang="en-IN" dirty="0" err="1"/>
              <a:t>Enron_spam_data</a:t>
            </a:r>
            <a:endParaRPr lang="en-IN" dirty="0"/>
          </a:p>
        </p:txBody>
      </p:sp>
      <p:sp>
        <p:nvSpPr>
          <p:cNvPr id="3" name="TextBox 2">
            <a:extLst>
              <a:ext uri="{FF2B5EF4-FFF2-40B4-BE49-F238E27FC236}">
                <a16:creationId xmlns:a16="http://schemas.microsoft.com/office/drawing/2014/main" id="{778D1C2D-F099-748A-0821-24E6F4E2566C}"/>
              </a:ext>
            </a:extLst>
          </p:cNvPr>
          <p:cNvSpPr txBox="1"/>
          <p:nvPr/>
        </p:nvSpPr>
        <p:spPr>
          <a:xfrm>
            <a:off x="8955156" y="1070963"/>
            <a:ext cx="2050818" cy="369332"/>
          </a:xfrm>
          <a:prstGeom prst="rect">
            <a:avLst/>
          </a:prstGeom>
          <a:noFill/>
        </p:spPr>
        <p:txBody>
          <a:bodyPr wrap="none" rtlCol="0">
            <a:spAutoFit/>
          </a:bodyPr>
          <a:lstStyle/>
          <a:p>
            <a:r>
              <a:rPr lang="en-IN" dirty="0" err="1"/>
              <a:t>Spam_ham_dataset</a:t>
            </a:r>
            <a:endParaRPr lang="en-IN" dirty="0"/>
          </a:p>
        </p:txBody>
      </p:sp>
      <p:pic>
        <p:nvPicPr>
          <p:cNvPr id="11" name="Picture 10">
            <a:extLst>
              <a:ext uri="{FF2B5EF4-FFF2-40B4-BE49-F238E27FC236}">
                <a16:creationId xmlns:a16="http://schemas.microsoft.com/office/drawing/2014/main" id="{D9117634-E2D6-CA85-BF67-2703AC09B2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1426" y="1700296"/>
            <a:ext cx="4260573" cy="4910966"/>
          </a:xfrm>
          <a:prstGeom prst="rect">
            <a:avLst/>
          </a:prstGeom>
        </p:spPr>
      </p:pic>
    </p:spTree>
    <p:extLst>
      <p:ext uri="{BB962C8B-B14F-4D97-AF65-F5344CB8AC3E}">
        <p14:creationId xmlns:p14="http://schemas.microsoft.com/office/powerpoint/2010/main" val="746768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925C-AA9A-1AFC-E927-661A7A252A4F}"/>
              </a:ext>
            </a:extLst>
          </p:cNvPr>
          <p:cNvSpPr>
            <a:spLocks noGrp="1"/>
          </p:cNvSpPr>
          <p:nvPr>
            <p:ph type="title"/>
          </p:nvPr>
        </p:nvSpPr>
        <p:spPr>
          <a:xfrm>
            <a:off x="0" y="0"/>
            <a:ext cx="12192000" cy="1325563"/>
          </a:xfrm>
        </p:spPr>
        <p:txBody>
          <a:bodyPr>
            <a:normAutofit/>
          </a:bodyPr>
          <a:lstStyle/>
          <a:p>
            <a:pPr algn="ctr"/>
            <a:r>
              <a:rPr lang="en-IN" sz="4800" b="1" dirty="0"/>
              <a:t>Methodology</a:t>
            </a:r>
          </a:p>
        </p:txBody>
      </p:sp>
      <p:sp>
        <p:nvSpPr>
          <p:cNvPr id="4" name="TextBox 3">
            <a:extLst>
              <a:ext uri="{FF2B5EF4-FFF2-40B4-BE49-F238E27FC236}">
                <a16:creationId xmlns:a16="http://schemas.microsoft.com/office/drawing/2014/main" id="{52BD16B8-24D9-B572-5BC1-24A998290E62}"/>
              </a:ext>
            </a:extLst>
          </p:cNvPr>
          <p:cNvSpPr txBox="1"/>
          <p:nvPr/>
        </p:nvSpPr>
        <p:spPr>
          <a:xfrm>
            <a:off x="639745" y="1325563"/>
            <a:ext cx="10912510" cy="5170646"/>
          </a:xfrm>
          <a:prstGeom prst="rect">
            <a:avLst/>
          </a:prstGeom>
          <a:noFill/>
        </p:spPr>
        <p:txBody>
          <a:bodyPr wrap="square">
            <a:spAutoFit/>
          </a:bodyPr>
          <a:lstStyle/>
          <a:p>
            <a:pPr algn="just"/>
            <a:r>
              <a:rPr lang="en-US" sz="2200" b="1" dirty="0"/>
              <a:t>1. Data Preprocessing</a:t>
            </a:r>
          </a:p>
          <a:p>
            <a:pPr marL="342900" indent="-342900" algn="just">
              <a:buFont typeface="Arial" panose="020B0604020202020204" pitchFamily="34" charset="0"/>
              <a:buChar char="•"/>
            </a:pPr>
            <a:r>
              <a:rPr lang="en-US" sz="2200" dirty="0"/>
              <a:t>The dataset is loaded, and missing values are handled.</a:t>
            </a:r>
          </a:p>
          <a:p>
            <a:pPr marL="342900" indent="-342900" algn="just">
              <a:buFont typeface="Arial" panose="020B0604020202020204" pitchFamily="34" charset="0"/>
              <a:buChar char="•"/>
            </a:pPr>
            <a:r>
              <a:rPr lang="en-US" sz="2200" dirty="0"/>
              <a:t>Text cleaning includes removing special characters, punctuation, and stop words.</a:t>
            </a:r>
          </a:p>
          <a:p>
            <a:pPr marL="342900" indent="-342900" algn="just">
              <a:buFont typeface="Arial" panose="020B0604020202020204" pitchFamily="34" charset="0"/>
              <a:buChar char="•"/>
            </a:pPr>
            <a:r>
              <a:rPr lang="en-US" sz="2200" dirty="0"/>
              <a:t>Text is converted into numerical format using:</a:t>
            </a:r>
          </a:p>
          <a:p>
            <a:pPr marL="800100" lvl="1" indent="-342900" algn="just">
              <a:buFont typeface="Arial" panose="020B0604020202020204" pitchFamily="34" charset="0"/>
              <a:buChar char="•"/>
            </a:pPr>
            <a:r>
              <a:rPr lang="en-US" sz="2200" dirty="0"/>
              <a:t>TF-IDF Vectorization </a:t>
            </a:r>
          </a:p>
          <a:p>
            <a:pPr marL="342900" indent="-342900" algn="just">
              <a:buFont typeface="Arial" panose="020B0604020202020204" pitchFamily="34" charset="0"/>
              <a:buChar char="•"/>
            </a:pPr>
            <a:r>
              <a:rPr lang="en-US" sz="2200" dirty="0"/>
              <a:t>The target labels are encoded: Spam = 1, Ham = 0.</a:t>
            </a:r>
          </a:p>
          <a:p>
            <a:pPr algn="just"/>
            <a:r>
              <a:rPr lang="en-US" sz="2200" b="1" dirty="0"/>
              <a:t>2. Data Splitting and Balancing</a:t>
            </a:r>
          </a:p>
          <a:p>
            <a:pPr marL="342900" indent="-342900" algn="just">
              <a:buFont typeface="Arial" panose="020B0604020202020204" pitchFamily="34" charset="0"/>
              <a:buChar char="•"/>
            </a:pPr>
            <a:r>
              <a:rPr lang="en-US" sz="2200" dirty="0"/>
              <a:t>The dataset is split into training (80%) and testing (20%) subsets.</a:t>
            </a:r>
          </a:p>
          <a:p>
            <a:pPr marL="342900" indent="-342900" algn="just">
              <a:buFont typeface="Arial" panose="020B0604020202020204" pitchFamily="34" charset="0"/>
              <a:buChar char="•"/>
            </a:pPr>
            <a:r>
              <a:rPr lang="en-US" sz="2200" dirty="0"/>
              <a:t>To prevent bias, data balancing techniques are applied:</a:t>
            </a:r>
          </a:p>
          <a:p>
            <a:pPr marL="800100" lvl="1" indent="-342900" algn="just">
              <a:buFont typeface="Arial" panose="020B0604020202020204" pitchFamily="34" charset="0"/>
              <a:buChar char="•"/>
            </a:pPr>
            <a:r>
              <a:rPr lang="en-US" sz="2200" dirty="0" err="1"/>
              <a:t>Undersampling</a:t>
            </a:r>
            <a:r>
              <a:rPr lang="en-US" sz="2200" dirty="0"/>
              <a:t> or Oversampling to ensure equal spam and ham distribution.</a:t>
            </a:r>
          </a:p>
          <a:p>
            <a:pPr algn="just"/>
            <a:r>
              <a:rPr lang="en-US" sz="2200" b="1" dirty="0"/>
              <a:t>3. Model Training with Base Classifiers</a:t>
            </a:r>
          </a:p>
          <a:p>
            <a:pPr algn="just"/>
            <a:r>
              <a:rPr lang="en-US" sz="2200" dirty="0"/>
              <a:t>To ensure high performance, multiple machine learning classifiers are trained:</a:t>
            </a:r>
          </a:p>
          <a:p>
            <a:pPr marL="342900" indent="-342900" algn="just">
              <a:buFont typeface="Arial" panose="020B0604020202020204" pitchFamily="34" charset="0"/>
              <a:buChar char="•"/>
            </a:pPr>
            <a:r>
              <a:rPr lang="en-US" sz="2200" dirty="0"/>
              <a:t>Logistic Regression – for simple linear decision-making.</a:t>
            </a:r>
          </a:p>
          <a:p>
            <a:pPr marL="342900" indent="-342900" algn="just">
              <a:buFont typeface="Arial" panose="020B0604020202020204" pitchFamily="34" charset="0"/>
              <a:buChar char="•"/>
            </a:pPr>
            <a:r>
              <a:rPr lang="en-US" sz="2200" dirty="0"/>
              <a:t>Decision Tree Classifier – captures complex decision patterns.</a:t>
            </a:r>
          </a:p>
          <a:p>
            <a:pPr marL="342900" indent="-342900" algn="just">
              <a:buFont typeface="Arial" panose="020B0604020202020204" pitchFamily="34" charset="0"/>
              <a:buChar char="•"/>
            </a:pPr>
            <a:r>
              <a:rPr lang="en-IN" sz="2200" dirty="0"/>
              <a:t>Multinomial Naïve Bayes – effective for text-based classification.</a:t>
            </a:r>
          </a:p>
        </p:txBody>
      </p:sp>
    </p:spTree>
    <p:extLst>
      <p:ext uri="{BB962C8B-B14F-4D97-AF65-F5344CB8AC3E}">
        <p14:creationId xmlns:p14="http://schemas.microsoft.com/office/powerpoint/2010/main" val="3246545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58BD-5614-88B4-A917-5080D57D9BE3}"/>
              </a:ext>
            </a:extLst>
          </p:cNvPr>
          <p:cNvSpPr>
            <a:spLocks noGrp="1"/>
          </p:cNvSpPr>
          <p:nvPr>
            <p:ph type="title"/>
          </p:nvPr>
        </p:nvSpPr>
        <p:spPr>
          <a:xfrm>
            <a:off x="0" y="0"/>
            <a:ext cx="12192000" cy="1325563"/>
          </a:xfrm>
        </p:spPr>
        <p:txBody>
          <a:bodyPr/>
          <a:lstStyle/>
          <a:p>
            <a:pPr algn="ctr"/>
            <a:r>
              <a:rPr lang="en-IN" sz="4400" b="1" dirty="0"/>
              <a:t>Methodology</a:t>
            </a:r>
            <a:endParaRPr lang="en-IN" dirty="0"/>
          </a:p>
        </p:txBody>
      </p:sp>
      <p:sp>
        <p:nvSpPr>
          <p:cNvPr id="4" name="TextBox 3">
            <a:extLst>
              <a:ext uri="{FF2B5EF4-FFF2-40B4-BE49-F238E27FC236}">
                <a16:creationId xmlns:a16="http://schemas.microsoft.com/office/drawing/2014/main" id="{0105C038-7D96-96A6-35F8-ED56FC2BFA48}"/>
              </a:ext>
            </a:extLst>
          </p:cNvPr>
          <p:cNvSpPr txBox="1"/>
          <p:nvPr/>
        </p:nvSpPr>
        <p:spPr>
          <a:xfrm>
            <a:off x="701834" y="978654"/>
            <a:ext cx="10113650" cy="5693866"/>
          </a:xfrm>
          <a:prstGeom prst="rect">
            <a:avLst/>
          </a:prstGeom>
          <a:noFill/>
        </p:spPr>
        <p:txBody>
          <a:bodyPr wrap="square">
            <a:spAutoFit/>
          </a:bodyPr>
          <a:lstStyle/>
          <a:p>
            <a:pPr algn="just"/>
            <a:r>
              <a:rPr lang="en-IN" sz="2200" b="1" dirty="0"/>
              <a:t>4. Ensemble Learning for Improved Accuracy</a:t>
            </a:r>
          </a:p>
          <a:p>
            <a:pPr algn="just"/>
            <a:r>
              <a:rPr lang="en-US" sz="2400" dirty="0"/>
              <a:t>To enhance classification accuracy, ensemble techniques are applied:</a:t>
            </a:r>
          </a:p>
          <a:p>
            <a:pPr marL="342900" indent="-342900" algn="just">
              <a:buFont typeface="Arial" panose="020B0604020202020204" pitchFamily="34" charset="0"/>
              <a:buChar char="•"/>
            </a:pPr>
            <a:r>
              <a:rPr lang="en-US" sz="2400" b="1" dirty="0"/>
              <a:t>Voting Classifier</a:t>
            </a:r>
            <a:r>
              <a:rPr lang="en-US" sz="2400" dirty="0"/>
              <a:t> </a:t>
            </a:r>
          </a:p>
          <a:p>
            <a:pPr algn="just"/>
            <a:r>
              <a:rPr lang="en-US" sz="2400" dirty="0"/>
              <a:t>               Combines base classifiers using </a:t>
            </a:r>
            <a:r>
              <a:rPr lang="en-US" sz="2400" b="1" dirty="0"/>
              <a:t>hard voting</a:t>
            </a:r>
            <a:r>
              <a:rPr lang="en-US" sz="2400" dirty="0"/>
              <a:t>.</a:t>
            </a:r>
          </a:p>
          <a:p>
            <a:pPr marL="342900" indent="-342900" algn="just">
              <a:buFont typeface="Arial" panose="020B0604020202020204" pitchFamily="34" charset="0"/>
              <a:buChar char="•"/>
            </a:pPr>
            <a:r>
              <a:rPr lang="en-US" sz="2400" b="1" dirty="0"/>
              <a:t>Stacking Classifier</a:t>
            </a:r>
            <a:r>
              <a:rPr lang="en-US" sz="2400" dirty="0"/>
              <a:t> </a:t>
            </a:r>
          </a:p>
          <a:p>
            <a:pPr algn="just"/>
            <a:r>
              <a:rPr lang="en-US" sz="2400" dirty="0"/>
              <a:t>                 It uses base models as estimators and the Voting Classifier as the final estimator.</a:t>
            </a:r>
            <a:endParaRPr lang="en-IN" sz="2200" b="1" dirty="0"/>
          </a:p>
          <a:p>
            <a:pPr algn="just"/>
            <a:r>
              <a:rPr lang="en-IN" sz="2200" b="1" dirty="0"/>
              <a:t>5. Model Evaluation</a:t>
            </a:r>
          </a:p>
          <a:p>
            <a:pPr algn="just"/>
            <a:r>
              <a:rPr lang="en-IN" sz="2200" dirty="0"/>
              <a:t>The trained models are evaluated using multiple metrics:</a:t>
            </a:r>
          </a:p>
          <a:p>
            <a:pPr marL="342900" indent="-342900" algn="just">
              <a:buFont typeface="Arial" panose="020B0604020202020204" pitchFamily="34" charset="0"/>
              <a:buChar char="•"/>
            </a:pPr>
            <a:r>
              <a:rPr lang="en-IN" sz="2200" dirty="0"/>
              <a:t>Accuracy – Measures overall correctness.</a:t>
            </a:r>
          </a:p>
          <a:p>
            <a:pPr marL="342900" indent="-342900" algn="just">
              <a:buFont typeface="Arial" panose="020B0604020202020204" pitchFamily="34" charset="0"/>
              <a:buChar char="•"/>
            </a:pPr>
            <a:r>
              <a:rPr lang="en-IN" sz="2200" dirty="0"/>
              <a:t>Precision – Determines how many predicted spam emails are actually spam.</a:t>
            </a:r>
          </a:p>
          <a:p>
            <a:pPr marL="342900" indent="-342900" algn="just">
              <a:buFont typeface="Arial" panose="020B0604020202020204" pitchFamily="34" charset="0"/>
              <a:buChar char="•"/>
            </a:pPr>
            <a:r>
              <a:rPr lang="en-IN" sz="2200" dirty="0"/>
              <a:t>Recall – Identifies how many actual spam emails were detected.</a:t>
            </a:r>
          </a:p>
          <a:p>
            <a:pPr marL="342900" indent="-342900" algn="just">
              <a:buFont typeface="Arial" panose="020B0604020202020204" pitchFamily="34" charset="0"/>
              <a:buChar char="•"/>
            </a:pPr>
            <a:r>
              <a:rPr lang="en-IN" sz="2200" dirty="0"/>
              <a:t>F1-Score – Balances precision and recall.</a:t>
            </a:r>
          </a:p>
          <a:p>
            <a:pPr marL="342900" indent="-342900" algn="just">
              <a:buFont typeface="Arial" panose="020B0604020202020204" pitchFamily="34" charset="0"/>
              <a:buChar char="•"/>
            </a:pPr>
            <a:r>
              <a:rPr lang="en-IN" sz="2200" dirty="0"/>
              <a:t>Confusion Matrix – Provides insight into misclassifications.</a:t>
            </a:r>
          </a:p>
          <a:p>
            <a:pPr algn="just"/>
            <a:r>
              <a:rPr lang="en-IN" sz="2200" b="1" dirty="0"/>
              <a:t>6. Model Deployment and Future Enhancements</a:t>
            </a:r>
          </a:p>
          <a:p>
            <a:pPr algn="just"/>
            <a:r>
              <a:rPr lang="en-IN" sz="2200" dirty="0"/>
              <a:t>The best-performing model is saved using pickle for real-time classification.</a:t>
            </a:r>
          </a:p>
        </p:txBody>
      </p:sp>
    </p:spTree>
    <p:extLst>
      <p:ext uri="{BB962C8B-B14F-4D97-AF65-F5344CB8AC3E}">
        <p14:creationId xmlns:p14="http://schemas.microsoft.com/office/powerpoint/2010/main" val="2389172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E2E7-E130-DD92-6401-7376F15243AE}"/>
              </a:ext>
            </a:extLst>
          </p:cNvPr>
          <p:cNvSpPr>
            <a:spLocks noGrp="1"/>
          </p:cNvSpPr>
          <p:nvPr>
            <p:ph type="title"/>
          </p:nvPr>
        </p:nvSpPr>
        <p:spPr>
          <a:xfrm>
            <a:off x="690825" y="-137293"/>
            <a:ext cx="10515600" cy="1325563"/>
          </a:xfrm>
        </p:spPr>
        <p:txBody>
          <a:bodyPr>
            <a:normAutofit/>
          </a:bodyPr>
          <a:lstStyle/>
          <a:p>
            <a:pPr algn="ctr"/>
            <a:r>
              <a:rPr lang="en-IN" sz="4800" b="1" dirty="0"/>
              <a:t>Results Comparison</a:t>
            </a:r>
          </a:p>
        </p:txBody>
      </p:sp>
      <p:graphicFrame>
        <p:nvGraphicFramePr>
          <p:cNvPr id="5" name="Table 4">
            <a:extLst>
              <a:ext uri="{FF2B5EF4-FFF2-40B4-BE49-F238E27FC236}">
                <a16:creationId xmlns:a16="http://schemas.microsoft.com/office/drawing/2014/main" id="{135BFF58-2E48-E1B9-3B59-52A9A1C0B79D}"/>
              </a:ext>
            </a:extLst>
          </p:cNvPr>
          <p:cNvGraphicFramePr>
            <a:graphicFrameLocks noGrp="1"/>
          </p:cNvGraphicFramePr>
          <p:nvPr>
            <p:extLst>
              <p:ext uri="{D42A27DB-BD31-4B8C-83A1-F6EECF244321}">
                <p14:modId xmlns:p14="http://schemas.microsoft.com/office/powerpoint/2010/main" val="2641350029"/>
              </p:ext>
            </p:extLst>
          </p:nvPr>
        </p:nvGraphicFramePr>
        <p:xfrm>
          <a:off x="566531" y="1188270"/>
          <a:ext cx="10934645" cy="5057559"/>
        </p:xfrm>
        <a:graphic>
          <a:graphicData uri="http://schemas.openxmlformats.org/drawingml/2006/table">
            <a:tbl>
              <a:tblPr firstRow="1" firstCol="1" bandRow="1">
                <a:tableStyleId>{B301B821-A1FF-4177-AEE7-76D212191A09}</a:tableStyleId>
              </a:tblPr>
              <a:tblGrid>
                <a:gridCol w="2186929">
                  <a:extLst>
                    <a:ext uri="{9D8B030D-6E8A-4147-A177-3AD203B41FA5}">
                      <a16:colId xmlns:a16="http://schemas.microsoft.com/office/drawing/2014/main" val="3785607460"/>
                    </a:ext>
                  </a:extLst>
                </a:gridCol>
                <a:gridCol w="2186929">
                  <a:extLst>
                    <a:ext uri="{9D8B030D-6E8A-4147-A177-3AD203B41FA5}">
                      <a16:colId xmlns:a16="http://schemas.microsoft.com/office/drawing/2014/main" val="1106907291"/>
                    </a:ext>
                  </a:extLst>
                </a:gridCol>
                <a:gridCol w="2186929">
                  <a:extLst>
                    <a:ext uri="{9D8B030D-6E8A-4147-A177-3AD203B41FA5}">
                      <a16:colId xmlns:a16="http://schemas.microsoft.com/office/drawing/2014/main" val="1675371237"/>
                    </a:ext>
                  </a:extLst>
                </a:gridCol>
                <a:gridCol w="2186929">
                  <a:extLst>
                    <a:ext uri="{9D8B030D-6E8A-4147-A177-3AD203B41FA5}">
                      <a16:colId xmlns:a16="http://schemas.microsoft.com/office/drawing/2014/main" val="754724763"/>
                    </a:ext>
                  </a:extLst>
                </a:gridCol>
                <a:gridCol w="2186929">
                  <a:extLst>
                    <a:ext uri="{9D8B030D-6E8A-4147-A177-3AD203B41FA5}">
                      <a16:colId xmlns:a16="http://schemas.microsoft.com/office/drawing/2014/main" val="3453996453"/>
                    </a:ext>
                  </a:extLst>
                </a:gridCol>
              </a:tblGrid>
              <a:tr h="534683">
                <a:tc>
                  <a:txBody>
                    <a:bodyPr/>
                    <a:lstStyle/>
                    <a:p>
                      <a:pPr indent="137160" algn="ctr">
                        <a:buNone/>
                      </a:pPr>
                      <a:r>
                        <a:rPr lang="en-IN" sz="2400" dirty="0">
                          <a:effectLst/>
                        </a:rPr>
                        <a:t>Model</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a:effectLst/>
                        </a:rPr>
                        <a:t>Accuracy</a:t>
                      </a:r>
                      <a:endParaRPr lang="en-IN" sz="240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a:effectLst/>
                        </a:rPr>
                        <a:t>Precision</a:t>
                      </a:r>
                      <a:endParaRPr lang="en-IN" sz="240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a:effectLst/>
                        </a:rPr>
                        <a:t>Recall</a:t>
                      </a:r>
                      <a:endParaRPr lang="en-IN" sz="240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a:effectLst/>
                        </a:rPr>
                        <a:t>F1-score</a:t>
                      </a:r>
                      <a:endParaRPr lang="en-IN" sz="2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12224362"/>
                  </a:ext>
                </a:extLst>
              </a:tr>
              <a:tr h="771622">
                <a:tc>
                  <a:txBody>
                    <a:bodyPr/>
                    <a:lstStyle/>
                    <a:p>
                      <a:pPr indent="137160" algn="ctr">
                        <a:buNone/>
                      </a:pPr>
                      <a:r>
                        <a:rPr lang="en-IN" sz="2400" dirty="0">
                          <a:effectLst/>
                        </a:rPr>
                        <a:t>Stacking Classifier</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98.53%</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0.9750</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a:effectLst/>
                        </a:rPr>
                        <a:t>0.9922</a:t>
                      </a:r>
                      <a:endParaRPr lang="en-IN" sz="240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a:effectLst/>
                        </a:rPr>
                        <a:t>0.9835</a:t>
                      </a:r>
                      <a:endParaRPr lang="en-IN" sz="2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3927333"/>
                  </a:ext>
                </a:extLst>
              </a:tr>
              <a:tr h="771622">
                <a:tc>
                  <a:txBody>
                    <a:bodyPr/>
                    <a:lstStyle/>
                    <a:p>
                      <a:pPr indent="137160" algn="ctr">
                        <a:buNone/>
                      </a:pPr>
                      <a:r>
                        <a:rPr lang="en-IN" sz="2400">
                          <a:effectLst/>
                        </a:rPr>
                        <a:t>Voting Classifier</a:t>
                      </a:r>
                      <a:endParaRPr lang="en-IN" sz="240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97.82%</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0.9635</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a:effectLst/>
                        </a:rPr>
                        <a:t>0.9938</a:t>
                      </a:r>
                      <a:endParaRPr lang="en-IN" sz="240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a:effectLst/>
                        </a:rPr>
                        <a:t>0.9784</a:t>
                      </a:r>
                      <a:endParaRPr lang="en-IN" sz="2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66536192"/>
                  </a:ext>
                </a:extLst>
              </a:tr>
              <a:tr h="992685">
                <a:tc>
                  <a:txBody>
                    <a:bodyPr/>
                    <a:lstStyle/>
                    <a:p>
                      <a:pPr indent="137160" algn="ctr">
                        <a:buNone/>
                      </a:pPr>
                      <a:r>
                        <a:rPr lang="en-IN" sz="2400">
                          <a:effectLst/>
                        </a:rPr>
                        <a:t>Logistic Regression</a:t>
                      </a:r>
                      <a:endParaRPr lang="en-IN" sz="240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97.35%</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0.9545</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a:effectLst/>
                        </a:rPr>
                        <a:t>0.9940</a:t>
                      </a:r>
                      <a:endParaRPr lang="en-IN" sz="240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a:effectLst/>
                        </a:rPr>
                        <a:t>0.9739</a:t>
                      </a:r>
                      <a:endParaRPr lang="en-IN" sz="2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90459812"/>
                  </a:ext>
                </a:extLst>
              </a:tr>
              <a:tr h="912325">
                <a:tc>
                  <a:txBody>
                    <a:bodyPr/>
                    <a:lstStyle/>
                    <a:p>
                      <a:pPr indent="137160" algn="ctr">
                        <a:buNone/>
                      </a:pPr>
                      <a:r>
                        <a:rPr lang="en-IN" sz="2400" dirty="0">
                          <a:effectLst/>
                        </a:rPr>
                        <a:t>Decision Tree Classifier</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92.62%</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0.8949</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0.9648</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0.9285</a:t>
                      </a:r>
                      <a:endParaRPr lang="en-IN" sz="2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64686677"/>
                  </a:ext>
                </a:extLst>
              </a:tr>
              <a:tr h="1074622">
                <a:tc>
                  <a:txBody>
                    <a:bodyPr/>
                    <a:lstStyle/>
                    <a:p>
                      <a:pPr indent="137160" algn="ctr">
                        <a:buNone/>
                      </a:pPr>
                      <a:r>
                        <a:rPr lang="en-IN" sz="2400">
                          <a:effectLst/>
                        </a:rPr>
                        <a:t>Multinomial Naïve Bayes</a:t>
                      </a:r>
                      <a:endParaRPr lang="en-IN" sz="240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97.80%</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a:effectLst/>
                        </a:rPr>
                        <a:t>0.9773</a:t>
                      </a:r>
                      <a:endParaRPr lang="en-IN" sz="240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0.9784</a:t>
                      </a:r>
                      <a:endParaRPr lang="en-IN" sz="2400"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37160" algn="ctr">
                        <a:buNone/>
                      </a:pPr>
                      <a:r>
                        <a:rPr lang="en-IN" sz="2400" dirty="0">
                          <a:effectLst/>
                        </a:rPr>
                        <a:t>0.9778</a:t>
                      </a:r>
                      <a:endParaRPr lang="en-IN" sz="2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78993450"/>
                  </a:ext>
                </a:extLst>
              </a:tr>
            </a:tbl>
          </a:graphicData>
        </a:graphic>
      </p:graphicFrame>
    </p:spTree>
    <p:extLst>
      <p:ext uri="{BB962C8B-B14F-4D97-AF65-F5344CB8AC3E}">
        <p14:creationId xmlns:p14="http://schemas.microsoft.com/office/powerpoint/2010/main" val="1493206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1B487A-1D85-31B0-32A8-5F38B97E2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009" y="663972"/>
            <a:ext cx="4715532" cy="5687132"/>
          </a:xfrm>
          <a:prstGeom prst="rect">
            <a:avLst/>
          </a:prstGeom>
        </p:spPr>
      </p:pic>
      <p:pic>
        <p:nvPicPr>
          <p:cNvPr id="7" name="Picture 6">
            <a:extLst>
              <a:ext uri="{FF2B5EF4-FFF2-40B4-BE49-F238E27FC236}">
                <a16:creationId xmlns:a16="http://schemas.microsoft.com/office/drawing/2014/main" id="{E980006C-9F7A-B8A6-20A8-11140E3B8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458" y="405555"/>
            <a:ext cx="4715533" cy="5796463"/>
          </a:xfrm>
          <a:prstGeom prst="rect">
            <a:avLst/>
          </a:prstGeom>
        </p:spPr>
      </p:pic>
    </p:spTree>
    <p:extLst>
      <p:ext uri="{BB962C8B-B14F-4D97-AF65-F5344CB8AC3E}">
        <p14:creationId xmlns:p14="http://schemas.microsoft.com/office/powerpoint/2010/main" val="22709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36BA71-930D-5BBF-22D7-DC009047D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576" y="837767"/>
            <a:ext cx="4772691" cy="5443763"/>
          </a:xfrm>
          <a:prstGeom prst="rect">
            <a:avLst/>
          </a:prstGeom>
        </p:spPr>
      </p:pic>
      <p:pic>
        <p:nvPicPr>
          <p:cNvPr id="6" name="Picture 5">
            <a:extLst>
              <a:ext uri="{FF2B5EF4-FFF2-40B4-BE49-F238E27FC236}">
                <a16:creationId xmlns:a16="http://schemas.microsoft.com/office/drawing/2014/main" id="{9AE31E09-957C-4BBA-59F0-8E51241BE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417" y="837766"/>
            <a:ext cx="4706007" cy="5443763"/>
          </a:xfrm>
          <a:prstGeom prst="rect">
            <a:avLst/>
          </a:prstGeom>
        </p:spPr>
      </p:pic>
    </p:spTree>
    <p:extLst>
      <p:ext uri="{BB962C8B-B14F-4D97-AF65-F5344CB8AC3E}">
        <p14:creationId xmlns:p14="http://schemas.microsoft.com/office/powerpoint/2010/main" val="4595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AA39-8CD0-56ED-90E3-119BD34F831F}"/>
              </a:ext>
            </a:extLst>
          </p:cNvPr>
          <p:cNvSpPr>
            <a:spLocks noGrp="1"/>
          </p:cNvSpPr>
          <p:nvPr>
            <p:ph type="title"/>
          </p:nvPr>
        </p:nvSpPr>
        <p:spPr>
          <a:xfrm>
            <a:off x="2663687" y="206099"/>
            <a:ext cx="7126356" cy="1325563"/>
          </a:xfrm>
        </p:spPr>
        <p:txBody>
          <a:bodyPr>
            <a:noAutofit/>
          </a:bodyPr>
          <a:lstStyle/>
          <a:p>
            <a:r>
              <a:rPr lang="en-US" sz="4800" dirty="0">
                <a:latin typeface="Times New Roman" panose="02020603050405020304" pitchFamily="18" charset="0"/>
                <a:cs typeface="Times New Roman" panose="02020603050405020304" pitchFamily="18" charset="0"/>
              </a:rPr>
              <a:t>Conclusion &amp; Future Scope</a:t>
            </a:r>
            <a:endParaRPr lang="en-IN" sz="4800" dirty="0"/>
          </a:p>
        </p:txBody>
      </p:sp>
      <p:sp>
        <p:nvSpPr>
          <p:cNvPr id="4" name="TextBox 3">
            <a:extLst>
              <a:ext uri="{FF2B5EF4-FFF2-40B4-BE49-F238E27FC236}">
                <a16:creationId xmlns:a16="http://schemas.microsoft.com/office/drawing/2014/main" id="{6AF05905-8C5D-B640-0CFA-6F32B51BD98C}"/>
              </a:ext>
            </a:extLst>
          </p:cNvPr>
          <p:cNvSpPr txBox="1"/>
          <p:nvPr/>
        </p:nvSpPr>
        <p:spPr>
          <a:xfrm>
            <a:off x="844826" y="1977887"/>
            <a:ext cx="10306878" cy="4493538"/>
          </a:xfrm>
          <a:prstGeom prst="rect">
            <a:avLst/>
          </a:prstGeom>
          <a:noFill/>
        </p:spPr>
        <p:txBody>
          <a:bodyPr wrap="square">
            <a:spAutoFit/>
          </a:bodyPr>
          <a:lstStyle/>
          <a:p>
            <a:pPr algn="just"/>
            <a:r>
              <a:rPr lang="en-IN" sz="2600" dirty="0"/>
              <a:t>This study presents an ensemble-based spam email classification system using Stacking and Voting Classifiers to improve detection accuracy. By combining multiple machine learning models—Logistic Regression, Decision Tree and Multinomial Naive Bayes—the system effectively reduces false positives and false negatives. TF-IDF Vectorization ensures efficient feature extraction, while the meta-model(Voting classifier) in stacking learns optimal weight assignments, improving performance. The trained model is deployable for real-world applications, offering robust and scalable spam detection compared to individual classifiers. This system can be further enhanced by incorporating BERT or GPT for improved text representation.</a:t>
            </a:r>
          </a:p>
        </p:txBody>
      </p:sp>
    </p:spTree>
    <p:extLst>
      <p:ext uri="{BB962C8B-B14F-4D97-AF65-F5344CB8AC3E}">
        <p14:creationId xmlns:p14="http://schemas.microsoft.com/office/powerpoint/2010/main" val="369357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AAA9-065D-624A-A7FD-7FAD5ADA70EA}"/>
              </a:ext>
            </a:extLst>
          </p:cNvPr>
          <p:cNvSpPr>
            <a:spLocks noGrp="1"/>
          </p:cNvSpPr>
          <p:nvPr>
            <p:ph type="title"/>
          </p:nvPr>
        </p:nvSpPr>
        <p:spPr>
          <a:xfrm>
            <a:off x="4532243" y="225978"/>
            <a:ext cx="3127513" cy="1325563"/>
          </a:xfrm>
        </p:spPr>
        <p:txBody>
          <a:bodyPr>
            <a:normAutofit/>
          </a:bodyPr>
          <a:lstStyle/>
          <a:p>
            <a:r>
              <a:rPr lang="en-IN" sz="4800" b="1" dirty="0">
                <a:latin typeface="Times New Roman" panose="02020603050405020304" pitchFamily="18" charset="0"/>
                <a:cs typeface="Times New Roman" panose="02020603050405020304" pitchFamily="18" charset="0"/>
              </a:rPr>
              <a:t>Contents</a:t>
            </a:r>
            <a:endParaRPr lang="en-IN" sz="4800" b="1" dirty="0"/>
          </a:p>
        </p:txBody>
      </p:sp>
      <p:sp>
        <p:nvSpPr>
          <p:cNvPr id="3" name="Content Placeholder 2">
            <a:extLst>
              <a:ext uri="{FF2B5EF4-FFF2-40B4-BE49-F238E27FC236}">
                <a16:creationId xmlns:a16="http://schemas.microsoft.com/office/drawing/2014/main" id="{D8B67F77-B078-6A2B-46DA-AFC77C8937D4}"/>
              </a:ext>
            </a:extLst>
          </p:cNvPr>
          <p:cNvSpPr>
            <a:spLocks noGrp="1"/>
          </p:cNvSpPr>
          <p:nvPr>
            <p:ph idx="1"/>
          </p:nvPr>
        </p:nvSpPr>
        <p:spPr>
          <a:xfrm>
            <a:off x="427383" y="1551541"/>
            <a:ext cx="11092070" cy="5178287"/>
          </a:xfrm>
        </p:spPr>
        <p:txBody>
          <a:bodyPr>
            <a:normAutofit fontScale="77500" lnSpcReduction="20000"/>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Abstract</a:t>
            </a:r>
          </a:p>
          <a:p>
            <a:r>
              <a:rPr lang="en-US" sz="2800" dirty="0">
                <a:latin typeface="Times New Roman" panose="02020603050405020304" pitchFamily="18" charset="0"/>
                <a:ea typeface="Calibri" panose="020F0502020204030204" pitchFamily="34" charset="0"/>
                <a:cs typeface="Times New Roman" panose="02020603050405020304" pitchFamily="18" charset="0"/>
                <a:sym typeface="+mn-ea"/>
              </a:rPr>
              <a:t>Problem Statement</a:t>
            </a:r>
          </a:p>
          <a:p>
            <a:r>
              <a:rPr lang="en-US" sz="2800" dirty="0">
                <a:latin typeface="Times New Roman" panose="02020603050405020304" pitchFamily="18" charset="0"/>
                <a:ea typeface="Calibri" panose="020F0502020204030204" pitchFamily="34" charset="0"/>
                <a:cs typeface="Times New Roman" panose="02020603050405020304" pitchFamily="18" charset="0"/>
                <a:sym typeface="+mn-ea"/>
              </a:rPr>
              <a:t>Literature</a:t>
            </a:r>
            <a:r>
              <a:rPr lang="en-IN" altLang="en-US" sz="2800" dirty="0">
                <a:latin typeface="Times New Roman" panose="02020603050405020304" pitchFamily="18" charset="0"/>
                <a:ea typeface="Calibri" panose="020F0502020204030204" pitchFamily="34" charset="0"/>
                <a:cs typeface="Times New Roman" panose="02020603050405020304" pitchFamily="18" charset="0"/>
                <a:sym typeface="+mn-ea"/>
              </a:rPr>
              <a:t> Survey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Existing System</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latin typeface="Times New Roman" panose="02020603050405020304" pitchFamily="18" charset="0"/>
                <a:ea typeface="Calibri" panose="020F0502020204030204" pitchFamily="34" charset="0"/>
                <a:cs typeface="Times New Roman" panose="02020603050405020304" pitchFamily="18" charset="0"/>
              </a:rPr>
              <a:t>Proposed </a:t>
            </a:r>
            <a:r>
              <a:rPr lang="en-IN" dirty="0">
                <a:latin typeface="Times New Roman" panose="02020603050405020304" pitchFamily="18" charset="0"/>
                <a:ea typeface="Calibri" panose="020F0502020204030204" pitchFamily="34" charset="0"/>
                <a:cs typeface="Times New Roman" panose="02020603050405020304" pitchFamily="18" charset="0"/>
              </a:rPr>
              <a:t>System</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dirty="0">
                <a:latin typeface="Times New Roman" panose="02020603050405020304" pitchFamily="18" charset="0"/>
                <a:ea typeface="Calibri" panose="020F0502020204030204" pitchFamily="34" charset="0"/>
                <a:cs typeface="Times New Roman" panose="02020603050405020304" pitchFamily="18" charset="0"/>
              </a:rPr>
              <a:t>Data Preprocessing Flowchart</a:t>
            </a:r>
            <a:endParaRPr lang="en-IN" altLang="en-US" sz="2800" dirty="0">
              <a:latin typeface="Times New Roman" panose="02020603050405020304" pitchFamily="18" charset="0"/>
              <a:ea typeface="Calibri" panose="020F0502020204030204" pitchFamily="34" charset="0"/>
              <a:cs typeface="Times New Roman" panose="02020603050405020304" pitchFamily="18" charset="0"/>
            </a:endParaRPr>
          </a:p>
          <a:p>
            <a:r>
              <a:rPr lang="en-US" altLang="en-US" dirty="0">
                <a:latin typeface="Times New Roman" panose="02020603050405020304" pitchFamily="18" charset="0"/>
                <a:ea typeface="Calibri" panose="020F0502020204030204" pitchFamily="34" charset="0"/>
                <a:cs typeface="Times New Roman" panose="02020603050405020304" pitchFamily="18" charset="0"/>
              </a:rPr>
              <a:t>Proposed System Flowchart</a:t>
            </a:r>
            <a:endParaRPr lang="en-IN" altLang="en-US" sz="28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Results for Stacking Classifier</a:t>
            </a:r>
          </a:p>
          <a:p>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Results for Voting Classifier</a:t>
            </a:r>
          </a:p>
          <a:p>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Datasets</a:t>
            </a:r>
          </a:p>
          <a:p>
            <a:r>
              <a:rPr lang="en-IN" altLang="en-US" dirty="0">
                <a:latin typeface="Times New Roman" panose="02020603050405020304" pitchFamily="18" charset="0"/>
                <a:ea typeface="Calibri" panose="020F0502020204030204" pitchFamily="34" charset="0"/>
                <a:cs typeface="Times New Roman" panose="02020603050405020304" pitchFamily="18" charset="0"/>
              </a:rPr>
              <a:t>Methodology</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Results Comparison</a:t>
            </a:r>
          </a:p>
          <a:p>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Conclusion &amp; Future Scope</a:t>
            </a:r>
          </a:p>
          <a:p>
            <a:r>
              <a:rPr lang="en-IN" sz="2800" dirty="0">
                <a:latin typeface="Times New Roman" panose="02020603050405020304" pitchFamily="18" charset="0"/>
                <a:ea typeface="Calibri" panose="020F0502020204030204" pitchFamily="34" charset="0"/>
                <a:cs typeface="Times New Roman" panose="02020603050405020304" pitchFamily="18" charset="0"/>
              </a:rPr>
              <a:t>References</a:t>
            </a:r>
          </a:p>
        </p:txBody>
      </p:sp>
    </p:spTree>
    <p:extLst>
      <p:ext uri="{BB962C8B-B14F-4D97-AF65-F5344CB8AC3E}">
        <p14:creationId xmlns:p14="http://schemas.microsoft.com/office/powerpoint/2010/main" val="2445024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6C06-703C-21CB-1A90-E04A5A678C0E}"/>
              </a:ext>
            </a:extLst>
          </p:cNvPr>
          <p:cNvSpPr>
            <a:spLocks noGrp="1"/>
          </p:cNvSpPr>
          <p:nvPr>
            <p:ph type="title"/>
          </p:nvPr>
        </p:nvSpPr>
        <p:spPr>
          <a:xfrm>
            <a:off x="4622523" y="245855"/>
            <a:ext cx="2946953" cy="1325563"/>
          </a:xfrm>
        </p:spPr>
        <p:txBody>
          <a:bodyPr>
            <a:noAutofit/>
          </a:bodyPr>
          <a:lstStyle/>
          <a:p>
            <a:r>
              <a:rPr lang="en-IN" sz="4800" dirty="0">
                <a:latin typeface="Times New Roman" panose="02020603050405020304" pitchFamily="18" charset="0"/>
                <a:cs typeface="Times New Roman" panose="02020603050405020304" pitchFamily="18" charset="0"/>
              </a:rPr>
              <a:t>References</a:t>
            </a:r>
            <a:endParaRPr lang="en-IN" sz="4800" dirty="0"/>
          </a:p>
        </p:txBody>
      </p:sp>
      <p:sp>
        <p:nvSpPr>
          <p:cNvPr id="4" name="TextBox 3">
            <a:extLst>
              <a:ext uri="{FF2B5EF4-FFF2-40B4-BE49-F238E27FC236}">
                <a16:creationId xmlns:a16="http://schemas.microsoft.com/office/drawing/2014/main" id="{BC11DC85-7784-64D0-0DDF-2B9747BE6C50}"/>
              </a:ext>
            </a:extLst>
          </p:cNvPr>
          <p:cNvSpPr txBox="1"/>
          <p:nvPr/>
        </p:nvSpPr>
        <p:spPr>
          <a:xfrm>
            <a:off x="813165" y="1287610"/>
            <a:ext cx="9752772" cy="5324535"/>
          </a:xfrm>
          <a:prstGeom prst="rect">
            <a:avLst/>
          </a:prstGeom>
          <a:noFill/>
        </p:spPr>
        <p:txBody>
          <a:bodyPr wrap="square">
            <a:spAutoFit/>
          </a:bodyPr>
          <a:lstStyle/>
          <a:p>
            <a:pPr marL="457200" lvl="0" indent="-457200" algn="just">
              <a:buFont typeface="+mj-lt"/>
              <a:buAutoNum type="arabicPeriod"/>
            </a:pPr>
            <a:r>
              <a:rPr lang="en-AU" sz="2000" dirty="0">
                <a:effectLst/>
                <a:latin typeface="Calibri" panose="020F0502020204030204" pitchFamily="34" charset="0"/>
                <a:ea typeface="Calibri" panose="020F0502020204030204" pitchFamily="34" charset="0"/>
                <a:cs typeface="Calibri" panose="020F0502020204030204" pitchFamily="34" charset="0"/>
              </a:rPr>
              <a:t>Adnan, M., Imam, M.O., Javed, M.F. </a:t>
            </a:r>
            <a:r>
              <a:rPr lang="en-AU" sz="2000" i="1" dirty="0">
                <a:effectLst/>
                <a:latin typeface="Calibri" panose="020F0502020204030204" pitchFamily="34" charset="0"/>
                <a:ea typeface="Calibri" panose="020F0502020204030204" pitchFamily="34" charset="0"/>
                <a:cs typeface="Calibri" panose="020F0502020204030204" pitchFamily="34" charset="0"/>
              </a:rPr>
              <a:t>et al.</a:t>
            </a:r>
            <a:r>
              <a:rPr lang="en-AU" sz="2000" dirty="0">
                <a:effectLst/>
                <a:latin typeface="Calibri" panose="020F0502020204030204" pitchFamily="34" charset="0"/>
                <a:ea typeface="Calibri" panose="020F0502020204030204" pitchFamily="34" charset="0"/>
                <a:cs typeface="Calibri" panose="020F0502020204030204" pitchFamily="34" charset="0"/>
              </a:rPr>
              <a:t> Improving spam email classification accuracy using ensemble techniques: a stacking approach. </a:t>
            </a:r>
            <a:r>
              <a:rPr lang="en-AU" sz="2000" i="1" dirty="0">
                <a:effectLst/>
                <a:latin typeface="Calibri" panose="020F0502020204030204" pitchFamily="34" charset="0"/>
                <a:ea typeface="Calibri" panose="020F0502020204030204" pitchFamily="34" charset="0"/>
                <a:cs typeface="Calibri" panose="020F0502020204030204" pitchFamily="34" charset="0"/>
              </a:rPr>
              <a:t>Int. J. Inf. </a:t>
            </a:r>
            <a:r>
              <a:rPr lang="en-AU" sz="2000" i="1" dirty="0" err="1">
                <a:effectLst/>
                <a:latin typeface="Calibri" panose="020F0502020204030204" pitchFamily="34" charset="0"/>
                <a:ea typeface="Calibri" panose="020F0502020204030204" pitchFamily="34" charset="0"/>
                <a:cs typeface="Calibri" panose="020F0502020204030204" pitchFamily="34" charset="0"/>
              </a:rPr>
              <a:t>Secur</a:t>
            </a:r>
            <a:r>
              <a:rPr lang="en-AU" sz="2000" i="1" dirty="0">
                <a:effectLst/>
                <a:latin typeface="Calibri" panose="020F0502020204030204" pitchFamily="34" charset="0"/>
                <a:ea typeface="Calibri" panose="020F0502020204030204" pitchFamily="34" charset="0"/>
                <a:cs typeface="Calibri" panose="020F0502020204030204" pitchFamily="34" charset="0"/>
              </a:rPr>
              <a:t>.</a:t>
            </a:r>
            <a:r>
              <a:rPr lang="en-AU" sz="2000" dirty="0">
                <a:effectLst/>
                <a:latin typeface="Calibri" panose="020F0502020204030204" pitchFamily="34" charset="0"/>
                <a:ea typeface="Calibri" panose="020F0502020204030204" pitchFamily="34" charset="0"/>
                <a:cs typeface="Calibri" panose="020F0502020204030204" pitchFamily="34" charset="0"/>
              </a:rPr>
              <a:t> </a:t>
            </a:r>
            <a:r>
              <a:rPr lang="en-AU" sz="2000" b="1" dirty="0">
                <a:effectLst/>
                <a:latin typeface="Calibri" panose="020F0502020204030204" pitchFamily="34" charset="0"/>
                <a:ea typeface="Calibri" panose="020F0502020204030204" pitchFamily="34" charset="0"/>
                <a:cs typeface="Calibri" panose="020F0502020204030204" pitchFamily="34" charset="0"/>
              </a:rPr>
              <a:t>23</a:t>
            </a:r>
            <a:r>
              <a:rPr lang="en-AU" sz="2000" dirty="0">
                <a:effectLst/>
                <a:latin typeface="Calibri" panose="020F0502020204030204" pitchFamily="34" charset="0"/>
                <a:ea typeface="Calibri" panose="020F0502020204030204" pitchFamily="34" charset="0"/>
                <a:cs typeface="Calibri" panose="020F0502020204030204" pitchFamily="34" charset="0"/>
              </a:rPr>
              <a:t>, 505–517 (2024). https://doi.org/10.1007/s10207-023-00756-1</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mj-lt"/>
              <a:buAutoNum type="arabicPeriod"/>
            </a:pPr>
            <a:r>
              <a:rPr lang="en-US" sz="2000" dirty="0"/>
              <a:t>A. </a:t>
            </a:r>
            <a:r>
              <a:rPr lang="en-US" sz="2000" dirty="0" err="1"/>
              <a:t>Alzahrani</a:t>
            </a:r>
            <a:r>
              <a:rPr lang="en-US" sz="2000" dirty="0"/>
              <a:t>, "Explainable AI-based Framework for Efficient Detection of Spam from Text using an Enhanced Ensemble Technique," Engineering, Technology &amp; Applied Science Research, 2024.</a:t>
            </a:r>
          </a:p>
          <a:p>
            <a:pPr marL="457200" indent="-457200" algn="just">
              <a:buAutoNum type="arabicPeriod"/>
            </a:pPr>
            <a:r>
              <a:rPr lang="en-US" sz="2000" dirty="0"/>
              <a:t>A. K. Mehta and S. Kumar, "Comparative Analysis and Optimization of Spam Filtration Techniques Using Natural Language Processing," IEEE Xplore, 2024.</a:t>
            </a:r>
          </a:p>
          <a:p>
            <a:pPr marL="457200" indent="-457200" algn="just">
              <a:buAutoNum type="arabicPeriod"/>
            </a:pPr>
            <a:r>
              <a:rPr lang="en-IN" sz="2000" dirty="0"/>
              <a:t>R. Raut, A. B. </a:t>
            </a:r>
            <a:r>
              <a:rPr lang="en-IN" sz="2000" dirty="0" err="1"/>
              <a:t>Chandanshive</a:t>
            </a:r>
            <a:r>
              <a:rPr lang="en-IN" sz="2000" dirty="0"/>
              <a:t>, P. N. </a:t>
            </a:r>
            <a:r>
              <a:rPr lang="en-IN" sz="2000" dirty="0" err="1"/>
              <a:t>Gadkar</a:t>
            </a:r>
            <a:r>
              <a:rPr lang="en-IN" sz="2000" dirty="0"/>
              <a:t>, et al., "Credit Card Fraud Detection Using Ensemble </a:t>
            </a:r>
            <a:r>
              <a:rPr lang="en-IN" sz="2000" dirty="0" err="1"/>
              <a:t>Modeling</a:t>
            </a:r>
            <a:r>
              <a:rPr lang="en-IN" sz="2000" dirty="0"/>
              <a:t>," IEEE Xplore, 2024.</a:t>
            </a:r>
            <a:endParaRPr lang="en-US" sz="2000" dirty="0"/>
          </a:p>
          <a:p>
            <a:pPr marL="457200" indent="-457200" algn="just">
              <a:buAutoNum type="arabicPeriod"/>
            </a:pPr>
            <a:r>
              <a:rPr lang="en-IN" sz="2000" dirty="0"/>
              <a:t>B. </a:t>
            </a:r>
            <a:r>
              <a:rPr lang="en-IN" sz="2000" dirty="0" err="1"/>
              <a:t>Mankar</a:t>
            </a:r>
            <a:r>
              <a:rPr lang="en-IN" sz="2000" dirty="0"/>
              <a:t>, </a:t>
            </a:r>
            <a:r>
              <a:rPr lang="en-IN" sz="2000" dirty="0" err="1"/>
              <a:t>M.Wanjari</a:t>
            </a:r>
            <a:r>
              <a:rPr lang="en-IN" sz="2000" dirty="0"/>
              <a:t>, and D. </a:t>
            </a:r>
            <a:r>
              <a:rPr lang="en-IN" sz="2000" dirty="0" err="1"/>
              <a:t>Gabhane</a:t>
            </a:r>
            <a:r>
              <a:rPr lang="en-IN" sz="2000" dirty="0"/>
              <a:t>, "Spam SMS Classifier Using Machine Learning Algorithms," IEEE Xplore, 2024.</a:t>
            </a:r>
          </a:p>
          <a:p>
            <a:pPr marL="457200" indent="-457200" algn="just">
              <a:buAutoNum type="arabicPeriod"/>
            </a:pPr>
            <a:r>
              <a:rPr lang="en-IN" sz="2000" dirty="0"/>
              <a:t>A. Rahman, S. </a:t>
            </a:r>
            <a:r>
              <a:rPr lang="en-IN" sz="2000" dirty="0" err="1"/>
              <a:t>Parvej</a:t>
            </a:r>
            <a:r>
              <a:rPr lang="en-IN" sz="2000" dirty="0"/>
              <a:t>, K. S. Alam, et al., "Optimizing SMS Spam Detection: Comparative Analysis of Hybrid Voting Ensembles and Bi LSTM Networks with Stratified Cross-Validation," ResearchGate, 2024.</a:t>
            </a:r>
          </a:p>
          <a:p>
            <a:pPr marL="457200" indent="-457200" algn="just">
              <a:buAutoNum type="arabicPeriod"/>
            </a:pPr>
            <a:r>
              <a:rPr lang="en-US" sz="2000" dirty="0"/>
              <a:t>S. Kamalesh, N. </a:t>
            </a:r>
            <a:r>
              <a:rPr lang="en-US" sz="2000" dirty="0" err="1"/>
              <a:t>Niveatha</a:t>
            </a:r>
            <a:r>
              <a:rPr lang="en-US" sz="2000" dirty="0"/>
              <a:t>, et al., "Enhanced Spam Classification Model Through Text Processing and Fusion DL Models," IEEE Xplore, 2024.</a:t>
            </a:r>
            <a:endParaRPr lang="en-IN" sz="2000" dirty="0"/>
          </a:p>
        </p:txBody>
      </p:sp>
      <p:sp>
        <p:nvSpPr>
          <p:cNvPr id="6" name="TextBox 5">
            <a:extLst>
              <a:ext uri="{FF2B5EF4-FFF2-40B4-BE49-F238E27FC236}">
                <a16:creationId xmlns:a16="http://schemas.microsoft.com/office/drawing/2014/main" id="{D454F163-AE1D-BD6E-17C1-1A6F923CA269}"/>
              </a:ext>
            </a:extLst>
          </p:cNvPr>
          <p:cNvSpPr txBox="1"/>
          <p:nvPr/>
        </p:nvSpPr>
        <p:spPr>
          <a:xfrm>
            <a:off x="524289" y="2828835"/>
            <a:ext cx="7536346" cy="369332"/>
          </a:xfrm>
          <a:prstGeom prst="rect">
            <a:avLst/>
          </a:prstGeom>
          <a:noFill/>
        </p:spPr>
        <p:txBody>
          <a:bodyPr wrap="square">
            <a:spAutoFit/>
          </a:bodyPr>
          <a:lstStyle/>
          <a:p>
            <a:r>
              <a:rPr lang="en-US" sz="1800" dirty="0"/>
              <a:t>  </a:t>
            </a:r>
            <a:endParaRPr lang="en-IN" sz="1800" dirty="0"/>
          </a:p>
        </p:txBody>
      </p:sp>
    </p:spTree>
    <p:extLst>
      <p:ext uri="{BB962C8B-B14F-4D97-AF65-F5344CB8AC3E}">
        <p14:creationId xmlns:p14="http://schemas.microsoft.com/office/powerpoint/2010/main" val="3742676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26C7-461C-C7D9-B496-FC1D13B8AA1C}"/>
              </a:ext>
            </a:extLst>
          </p:cNvPr>
          <p:cNvSpPr>
            <a:spLocks noGrp="1"/>
          </p:cNvSpPr>
          <p:nvPr>
            <p:ph type="title"/>
          </p:nvPr>
        </p:nvSpPr>
        <p:spPr>
          <a:xfrm>
            <a:off x="3523422" y="2766218"/>
            <a:ext cx="5729908" cy="1325563"/>
          </a:xfrm>
        </p:spPr>
        <p:txBody>
          <a:bodyPr>
            <a:noAutofit/>
          </a:bodyPr>
          <a:lstStyle/>
          <a:p>
            <a:r>
              <a:rPr lang="en-IN" sz="9600" b="1" dirty="0"/>
              <a:t>Thank You</a:t>
            </a:r>
          </a:p>
        </p:txBody>
      </p:sp>
    </p:spTree>
    <p:extLst>
      <p:ext uri="{BB962C8B-B14F-4D97-AF65-F5344CB8AC3E}">
        <p14:creationId xmlns:p14="http://schemas.microsoft.com/office/powerpoint/2010/main" val="106728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D483-7459-26FC-9F46-7AA157CE0D9F}"/>
              </a:ext>
            </a:extLst>
          </p:cNvPr>
          <p:cNvSpPr>
            <a:spLocks noGrp="1"/>
          </p:cNvSpPr>
          <p:nvPr>
            <p:ph type="title"/>
          </p:nvPr>
        </p:nvSpPr>
        <p:spPr>
          <a:xfrm>
            <a:off x="4632242" y="275924"/>
            <a:ext cx="2927515" cy="1325563"/>
          </a:xfrm>
        </p:spPr>
        <p:txBody>
          <a:bodyPr>
            <a:normAutofit/>
          </a:bodyPr>
          <a:lstStyle/>
          <a:p>
            <a:r>
              <a:rPr lang="en-IN" sz="4800" b="1" dirty="0"/>
              <a:t>Abstract</a:t>
            </a:r>
          </a:p>
        </p:txBody>
      </p:sp>
      <p:sp>
        <p:nvSpPr>
          <p:cNvPr id="3" name="Content Placeholder 2">
            <a:extLst>
              <a:ext uri="{FF2B5EF4-FFF2-40B4-BE49-F238E27FC236}">
                <a16:creationId xmlns:a16="http://schemas.microsoft.com/office/drawing/2014/main" id="{7EA029C4-89C4-19CE-6513-A9A609A0E84B}"/>
              </a:ext>
            </a:extLst>
          </p:cNvPr>
          <p:cNvSpPr>
            <a:spLocks noGrp="1"/>
          </p:cNvSpPr>
          <p:nvPr>
            <p:ph idx="1"/>
          </p:nvPr>
        </p:nvSpPr>
        <p:spPr>
          <a:xfrm>
            <a:off x="536712" y="1898248"/>
            <a:ext cx="10883349" cy="3769127"/>
          </a:xfrm>
        </p:spPr>
        <p:txBody>
          <a:bodyPr>
            <a:normAutofit/>
          </a:bodyPr>
          <a:lstStyle/>
          <a:p>
            <a:pPr marL="0" indent="0" algn="just">
              <a:buNone/>
            </a:pPr>
            <a:r>
              <a:rPr lang="en-US" sz="2600" dirty="0"/>
              <a:t>Spam email detection is a critical task in cybersecurity, protecting users from phishing, malware, and fraudulent activities. Traditional machine learning models, while effective, often struggle with high false positive rates and evolving spam techniques. This study implements Stacking and Voting Classifiers to enhance accuracy and robustness. </a:t>
            </a:r>
            <a:r>
              <a:rPr lang="en-US" sz="2600" dirty="0">
                <a:ea typeface="Calibri" panose="020F0502020204030204" pitchFamily="34" charset="0"/>
                <a:cs typeface="Calibri" panose="020F0502020204030204" pitchFamily="34" charset="0"/>
              </a:rPr>
              <a:t>The system combines </a:t>
            </a:r>
            <a:r>
              <a:rPr lang="en-AU" sz="2600" dirty="0">
                <a:effectLst/>
                <a:ea typeface="Calibri" panose="020F0502020204030204" pitchFamily="34" charset="0"/>
                <a:cs typeface="Calibri" panose="020F0502020204030204" pitchFamily="34" charset="0"/>
              </a:rPr>
              <a:t>Logistic Regression, Decision Tree, and Multinomial Naive Bayes,—to achieve optimal classification precision. Experimental results show a highest-ever accuracy of 98.53% and a highest-ever recall measure of 99.09%, outperforming other spam detection algorithms. </a:t>
            </a:r>
            <a:r>
              <a:rPr lang="en-US" sz="2600" dirty="0"/>
              <a:t>Results highlight the strengths of ensemble methods in improving spam detection performance.</a:t>
            </a:r>
          </a:p>
        </p:txBody>
      </p:sp>
    </p:spTree>
    <p:extLst>
      <p:ext uri="{BB962C8B-B14F-4D97-AF65-F5344CB8AC3E}">
        <p14:creationId xmlns:p14="http://schemas.microsoft.com/office/powerpoint/2010/main" val="352706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677B-65E1-171C-CE0C-3DCE4A7A6DD7}"/>
              </a:ext>
            </a:extLst>
          </p:cNvPr>
          <p:cNvSpPr>
            <a:spLocks noGrp="1"/>
          </p:cNvSpPr>
          <p:nvPr>
            <p:ph type="title"/>
          </p:nvPr>
        </p:nvSpPr>
        <p:spPr>
          <a:xfrm>
            <a:off x="3384483" y="347135"/>
            <a:ext cx="4879694" cy="1209032"/>
          </a:xfrm>
        </p:spPr>
        <p:txBody>
          <a:bodyPr>
            <a:normAutofit/>
          </a:bodyPr>
          <a:lstStyle/>
          <a:p>
            <a:r>
              <a:rPr lang="en-IN" sz="4800" b="1" dirty="0"/>
              <a:t>Problem Statement</a:t>
            </a:r>
          </a:p>
        </p:txBody>
      </p:sp>
      <p:sp>
        <p:nvSpPr>
          <p:cNvPr id="4" name="TextBox 3">
            <a:extLst>
              <a:ext uri="{FF2B5EF4-FFF2-40B4-BE49-F238E27FC236}">
                <a16:creationId xmlns:a16="http://schemas.microsoft.com/office/drawing/2014/main" id="{05537217-6882-BA83-3077-989713E19FF3}"/>
              </a:ext>
            </a:extLst>
          </p:cNvPr>
          <p:cNvSpPr txBox="1"/>
          <p:nvPr/>
        </p:nvSpPr>
        <p:spPr>
          <a:xfrm>
            <a:off x="768459" y="2274838"/>
            <a:ext cx="10277061" cy="2492990"/>
          </a:xfrm>
          <a:prstGeom prst="rect">
            <a:avLst/>
          </a:prstGeom>
          <a:noFill/>
        </p:spPr>
        <p:txBody>
          <a:bodyPr wrap="square">
            <a:spAutoFit/>
          </a:bodyPr>
          <a:lstStyle/>
          <a:p>
            <a:pPr algn="just"/>
            <a:r>
              <a:rPr lang="en-US" sz="2600" dirty="0"/>
              <a:t>Spam emails pose a significant cybersecurity threat, leading to phishing attacks, financial fraud, and information breaches. Traditional machine learning models (e.g., Naive Bayes, Decision Trees, KNN) and ensemble techniques like stacking have improved spam detection accuracy. However, stacking classifiers depend on a single meta-classifier, which can introduce computational complexity, risk of overfitting, and reduced interpretability.</a:t>
            </a:r>
            <a:endParaRPr lang="en-IN" sz="2600" dirty="0"/>
          </a:p>
        </p:txBody>
      </p:sp>
    </p:spTree>
    <p:extLst>
      <p:ext uri="{BB962C8B-B14F-4D97-AF65-F5344CB8AC3E}">
        <p14:creationId xmlns:p14="http://schemas.microsoft.com/office/powerpoint/2010/main" val="59800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B1A0-7453-8A01-E131-4F48D4CB881E}"/>
              </a:ext>
            </a:extLst>
          </p:cNvPr>
          <p:cNvSpPr>
            <a:spLocks noGrp="1"/>
          </p:cNvSpPr>
          <p:nvPr>
            <p:ph type="title"/>
          </p:nvPr>
        </p:nvSpPr>
        <p:spPr>
          <a:xfrm>
            <a:off x="278296" y="-19878"/>
            <a:ext cx="11913704" cy="737108"/>
          </a:xfrm>
        </p:spPr>
        <p:txBody>
          <a:bodyPr>
            <a:normAutofit fontScale="90000"/>
          </a:bodyPr>
          <a:lstStyle/>
          <a:p>
            <a:r>
              <a:rPr lang="en-IN" sz="4800" b="1" dirty="0"/>
              <a:t>                          </a:t>
            </a:r>
            <a:r>
              <a:rPr lang="en-IN" sz="5300" b="1" dirty="0"/>
              <a:t>Literature Survey</a:t>
            </a:r>
          </a:p>
        </p:txBody>
      </p:sp>
      <p:graphicFrame>
        <p:nvGraphicFramePr>
          <p:cNvPr id="4" name="Table 3">
            <a:extLst>
              <a:ext uri="{FF2B5EF4-FFF2-40B4-BE49-F238E27FC236}">
                <a16:creationId xmlns:a16="http://schemas.microsoft.com/office/drawing/2014/main" id="{6A1893D2-7623-D871-7E9D-BC357D0853D2}"/>
              </a:ext>
            </a:extLst>
          </p:cNvPr>
          <p:cNvGraphicFramePr>
            <a:graphicFrameLocks noGrp="1"/>
          </p:cNvGraphicFramePr>
          <p:nvPr>
            <p:extLst>
              <p:ext uri="{D42A27DB-BD31-4B8C-83A1-F6EECF244321}">
                <p14:modId xmlns:p14="http://schemas.microsoft.com/office/powerpoint/2010/main" val="3232939789"/>
              </p:ext>
            </p:extLst>
          </p:nvPr>
        </p:nvGraphicFramePr>
        <p:xfrm>
          <a:off x="417443" y="717230"/>
          <a:ext cx="11350486" cy="5977168"/>
        </p:xfrm>
        <a:graphic>
          <a:graphicData uri="http://schemas.openxmlformats.org/drawingml/2006/table">
            <a:tbl>
              <a:tblPr firstRow="1" bandRow="1">
                <a:tableStyleId>{5940675A-B579-460E-94D1-54222C63F5DA}</a:tableStyleId>
              </a:tblPr>
              <a:tblGrid>
                <a:gridCol w="1908316">
                  <a:extLst>
                    <a:ext uri="{9D8B030D-6E8A-4147-A177-3AD203B41FA5}">
                      <a16:colId xmlns:a16="http://schemas.microsoft.com/office/drawing/2014/main" val="379265200"/>
                    </a:ext>
                  </a:extLst>
                </a:gridCol>
                <a:gridCol w="1888434">
                  <a:extLst>
                    <a:ext uri="{9D8B030D-6E8A-4147-A177-3AD203B41FA5}">
                      <a16:colId xmlns:a16="http://schemas.microsoft.com/office/drawing/2014/main" val="1264925244"/>
                    </a:ext>
                  </a:extLst>
                </a:gridCol>
                <a:gridCol w="1888434">
                  <a:extLst>
                    <a:ext uri="{9D8B030D-6E8A-4147-A177-3AD203B41FA5}">
                      <a16:colId xmlns:a16="http://schemas.microsoft.com/office/drawing/2014/main" val="2703755436"/>
                    </a:ext>
                  </a:extLst>
                </a:gridCol>
                <a:gridCol w="1888434">
                  <a:extLst>
                    <a:ext uri="{9D8B030D-6E8A-4147-A177-3AD203B41FA5}">
                      <a16:colId xmlns:a16="http://schemas.microsoft.com/office/drawing/2014/main" val="3899650638"/>
                    </a:ext>
                  </a:extLst>
                </a:gridCol>
                <a:gridCol w="1888434">
                  <a:extLst>
                    <a:ext uri="{9D8B030D-6E8A-4147-A177-3AD203B41FA5}">
                      <a16:colId xmlns:a16="http://schemas.microsoft.com/office/drawing/2014/main" val="2873039397"/>
                    </a:ext>
                  </a:extLst>
                </a:gridCol>
                <a:gridCol w="1888434">
                  <a:extLst>
                    <a:ext uri="{9D8B030D-6E8A-4147-A177-3AD203B41FA5}">
                      <a16:colId xmlns:a16="http://schemas.microsoft.com/office/drawing/2014/main" val="630661914"/>
                    </a:ext>
                  </a:extLst>
                </a:gridCol>
              </a:tblGrid>
              <a:tr h="1312184">
                <a:tc>
                  <a:txBody>
                    <a:bodyPr/>
                    <a:lstStyle/>
                    <a:p>
                      <a:pPr algn="ctr"/>
                      <a:r>
                        <a:rPr lang="en-IN" sz="2000" dirty="0"/>
                        <a:t>  Research Title</a:t>
                      </a:r>
                    </a:p>
                  </a:txBody>
                  <a:tcPr/>
                </a:tc>
                <a:tc>
                  <a:txBody>
                    <a:bodyPr/>
                    <a:lstStyle/>
                    <a:p>
                      <a:pPr algn="ctr"/>
                      <a:r>
                        <a:rPr lang="en-IN" sz="2000" dirty="0"/>
                        <a:t>Problem</a:t>
                      </a:r>
                    </a:p>
                    <a:p>
                      <a:pPr algn="ctr"/>
                      <a:r>
                        <a:rPr lang="en-IN" sz="2000" dirty="0"/>
                        <a:t>Statement</a:t>
                      </a:r>
                    </a:p>
                  </a:txBody>
                  <a:tcPr/>
                </a:tc>
                <a:tc>
                  <a:txBody>
                    <a:bodyPr/>
                    <a:lstStyle/>
                    <a:p>
                      <a:pPr algn="ctr"/>
                      <a:r>
                        <a:rPr lang="en-IN" sz="2000" dirty="0"/>
                        <a:t>    Proposed Methodology</a:t>
                      </a:r>
                    </a:p>
                  </a:txBody>
                  <a:tcPr/>
                </a:tc>
                <a:tc>
                  <a:txBody>
                    <a:bodyPr/>
                    <a:lstStyle/>
                    <a:p>
                      <a:pPr algn="ctr"/>
                      <a:r>
                        <a:rPr lang="en-IN" sz="2000" dirty="0"/>
                        <a:t>Parameters</a:t>
                      </a:r>
                    </a:p>
                    <a:p>
                      <a:pPr algn="ctr"/>
                      <a:r>
                        <a:rPr lang="en-IN" sz="2000" dirty="0"/>
                        <a:t>Evaluated</a:t>
                      </a:r>
                    </a:p>
                  </a:txBody>
                  <a:tcPr/>
                </a:tc>
                <a:tc>
                  <a:txBody>
                    <a:bodyPr/>
                    <a:lstStyle/>
                    <a:p>
                      <a:pPr algn="ctr"/>
                      <a:r>
                        <a:rPr lang="en-IN" dirty="0"/>
                        <a:t>   </a:t>
                      </a:r>
                      <a:r>
                        <a:rPr lang="en-IN" sz="2000" dirty="0"/>
                        <a:t>Advantages</a:t>
                      </a:r>
                    </a:p>
                  </a:txBody>
                  <a:tcPr/>
                </a:tc>
                <a:tc>
                  <a:txBody>
                    <a:bodyPr/>
                    <a:lstStyle/>
                    <a:p>
                      <a:pPr algn="ctr"/>
                      <a:r>
                        <a:rPr lang="en-IN" dirty="0"/>
                        <a:t>  </a:t>
                      </a:r>
                      <a:r>
                        <a:rPr lang="en-IN" sz="2000" dirty="0"/>
                        <a:t>Disadvantages</a:t>
                      </a:r>
                    </a:p>
                  </a:txBody>
                  <a:tcPr/>
                </a:tc>
                <a:extLst>
                  <a:ext uri="{0D108BD9-81ED-4DB2-BD59-A6C34878D82A}">
                    <a16:rowId xmlns:a16="http://schemas.microsoft.com/office/drawing/2014/main" val="1599086054"/>
                  </a:ext>
                </a:extLst>
              </a:tr>
              <a:tr h="1280496">
                <a:tc>
                  <a:txBody>
                    <a:bodyPr/>
                    <a:lstStyle/>
                    <a:p>
                      <a:pPr algn="just"/>
                      <a:r>
                        <a:rPr lang="en-US" sz="1600" b="0" dirty="0"/>
                        <a:t>[1] Sahoo et al. (2024): An Ensemble Method for Spam Classification</a:t>
                      </a:r>
                    </a:p>
                  </a:txBody>
                  <a:tcPr/>
                </a:tc>
                <a:tc>
                  <a:txBody>
                    <a:bodyPr/>
                    <a:lstStyle/>
                    <a:p>
                      <a:pPr algn="just"/>
                      <a:r>
                        <a:rPr lang="en-US" sz="1600" dirty="0"/>
                        <a:t>Traditional single classifiers struggle with accuracy and recall in spam detection.</a:t>
                      </a:r>
                      <a:endParaRPr lang="en-IN" sz="1600" dirty="0"/>
                    </a:p>
                  </a:txBody>
                  <a:tcPr/>
                </a:tc>
                <a:tc>
                  <a:txBody>
                    <a:bodyPr/>
                    <a:lstStyle/>
                    <a:p>
                      <a:pPr algn="just"/>
                      <a:r>
                        <a:rPr lang="en-US" sz="1600" dirty="0"/>
                        <a:t>Ensemble method combining Logistic Regression, Decision Trees, and Random Forest for improved spam detection.</a:t>
                      </a:r>
                      <a:endParaRPr lang="en-IN" sz="1600" dirty="0"/>
                    </a:p>
                  </a:txBody>
                  <a:tcPr/>
                </a:tc>
                <a:tc>
                  <a:txBody>
                    <a:bodyPr/>
                    <a:lstStyle/>
                    <a:p>
                      <a:pPr algn="just"/>
                      <a:r>
                        <a:rPr lang="en-US" sz="1600" dirty="0"/>
                        <a:t>A</a:t>
                      </a:r>
                      <a:r>
                        <a:rPr lang="en-IN" sz="1600" dirty="0" err="1"/>
                        <a:t>ccuracy</a:t>
                      </a:r>
                      <a:r>
                        <a:rPr lang="en-IN" sz="1600" dirty="0"/>
                        <a:t> – 97.5%</a:t>
                      </a:r>
                    </a:p>
                  </a:txBody>
                  <a:tcPr/>
                </a:tc>
                <a:tc>
                  <a:txBody>
                    <a:bodyPr/>
                    <a:lstStyle/>
                    <a:p>
                      <a:pPr algn="just"/>
                      <a:r>
                        <a:rPr lang="en-US" sz="1600" dirty="0"/>
                        <a:t>Improved accuracy compared to individual classifiers.</a:t>
                      </a:r>
                      <a:endParaRPr lang="en-IN" sz="1600" dirty="0"/>
                    </a:p>
                  </a:txBody>
                  <a:tcPr/>
                </a:tc>
                <a:tc>
                  <a:txBody>
                    <a:bodyPr/>
                    <a:lstStyle/>
                    <a:p>
                      <a:pPr algn="just"/>
                      <a:r>
                        <a:rPr lang="en-US" sz="1600" dirty="0"/>
                        <a:t>May require higher computational power for ensemble learning.</a:t>
                      </a:r>
                      <a:endParaRPr lang="en-IN" sz="1600" dirty="0"/>
                    </a:p>
                  </a:txBody>
                  <a:tcPr/>
                </a:tc>
                <a:extLst>
                  <a:ext uri="{0D108BD9-81ED-4DB2-BD59-A6C34878D82A}">
                    <a16:rowId xmlns:a16="http://schemas.microsoft.com/office/drawing/2014/main" val="3882161208"/>
                  </a:ext>
                </a:extLst>
              </a:tr>
              <a:tr h="1312184">
                <a:tc>
                  <a:txBody>
                    <a:bodyPr/>
                    <a:lstStyle/>
                    <a:p>
                      <a:pPr algn="just"/>
                      <a:r>
                        <a:rPr lang="en-US" sz="1600" b="0" dirty="0"/>
                        <a:t>[2] Hoque et al. (2024): Enhancing Spam Email Detection with an Optimized Soft Voting Ensemble Classifier</a:t>
                      </a:r>
                      <a:endParaRPr lang="en-IN" sz="1600" b="0" dirty="0"/>
                    </a:p>
                  </a:txBody>
                  <a:tcPr/>
                </a:tc>
                <a:tc>
                  <a:txBody>
                    <a:bodyPr/>
                    <a:lstStyle/>
                    <a:p>
                      <a:pPr algn="just"/>
                      <a:r>
                        <a:rPr lang="en-US" sz="1600" dirty="0"/>
                        <a:t>Traditional classifiers fail to optimize decision-making in spam filtering.</a:t>
                      </a:r>
                      <a:endParaRPr lang="en-IN" sz="1600" dirty="0"/>
                    </a:p>
                  </a:txBody>
                  <a:tcPr/>
                </a:tc>
                <a:tc>
                  <a:txBody>
                    <a:bodyPr/>
                    <a:lstStyle/>
                    <a:p>
                      <a:pPr algn="just"/>
                      <a:r>
                        <a:rPr lang="en-US" sz="1600" dirty="0"/>
                        <a:t>Soft voting ensemble classifier with optimized weighting for better classification.</a:t>
                      </a:r>
                      <a:endParaRPr lang="en-IN" sz="1600" dirty="0"/>
                    </a:p>
                  </a:txBody>
                  <a:tcPr/>
                </a:tc>
                <a:tc>
                  <a:txBody>
                    <a:bodyPr/>
                    <a:lstStyle/>
                    <a:p>
                      <a:pPr algn="just"/>
                      <a:r>
                        <a:rPr lang="en-IN" sz="1600" dirty="0"/>
                        <a:t>Accuracy – 98.2%</a:t>
                      </a:r>
                    </a:p>
                  </a:txBody>
                  <a:tcPr/>
                </a:tc>
                <a:tc>
                  <a:txBody>
                    <a:bodyPr/>
                    <a:lstStyle/>
                    <a:p>
                      <a:pPr algn="just"/>
                      <a:r>
                        <a:rPr lang="en-US" sz="1600" dirty="0"/>
                        <a:t>Outperforms traditional classifiers by optimizing weights for better decision-making.</a:t>
                      </a:r>
                      <a:endParaRPr lang="en-IN" sz="1600" dirty="0"/>
                    </a:p>
                  </a:txBody>
                  <a:tcPr/>
                </a:tc>
                <a:tc>
                  <a:txBody>
                    <a:bodyPr/>
                    <a:lstStyle/>
                    <a:p>
                      <a:pPr algn="just"/>
                      <a:r>
                        <a:rPr lang="en-US" sz="1600" dirty="0"/>
                        <a:t>Weight optimization complexity may increase processing time.</a:t>
                      </a:r>
                      <a:endParaRPr lang="en-IN" sz="1600" dirty="0"/>
                    </a:p>
                  </a:txBody>
                  <a:tcPr/>
                </a:tc>
                <a:extLst>
                  <a:ext uri="{0D108BD9-81ED-4DB2-BD59-A6C34878D82A}">
                    <a16:rowId xmlns:a16="http://schemas.microsoft.com/office/drawing/2014/main" val="2109648435"/>
                  </a:ext>
                </a:extLst>
              </a:tr>
              <a:tr h="1312184">
                <a:tc>
                  <a:txBody>
                    <a:bodyPr/>
                    <a:lstStyle/>
                    <a:p>
                      <a:pPr algn="just"/>
                      <a:r>
                        <a:rPr lang="en-US" sz="1600" b="0" dirty="0"/>
                        <a:t>[3] </a:t>
                      </a:r>
                      <a:r>
                        <a:rPr lang="en-US" sz="1600" b="0" dirty="0" err="1"/>
                        <a:t>Alzahrani</a:t>
                      </a:r>
                      <a:r>
                        <a:rPr lang="en-US" sz="1600" b="0" dirty="0"/>
                        <a:t> (2024): Explainable AI-based Framework for Efficient Detection of Spam</a:t>
                      </a:r>
                      <a:endParaRPr lang="en-IN" sz="1600" b="0" dirty="0"/>
                    </a:p>
                  </a:txBody>
                  <a:tcPr/>
                </a:tc>
                <a:tc>
                  <a:txBody>
                    <a:bodyPr/>
                    <a:lstStyle/>
                    <a:p>
                      <a:pPr algn="just"/>
                      <a:r>
                        <a:rPr lang="en-US" sz="1600" dirty="0"/>
                        <a:t>Lack of interpretability in AI-driven spam classification.</a:t>
                      </a:r>
                      <a:endParaRPr lang="en-IN" sz="1600" dirty="0"/>
                    </a:p>
                  </a:txBody>
                  <a:tcPr/>
                </a:tc>
                <a:tc>
                  <a:txBody>
                    <a:bodyPr/>
                    <a:lstStyle/>
                    <a:p>
                      <a:pPr algn="just"/>
                      <a:r>
                        <a:rPr lang="en-US" sz="1600" dirty="0"/>
                        <a:t>Stacking ensemble with explainability features.</a:t>
                      </a:r>
                      <a:endParaRPr lang="en-IN" sz="1600" dirty="0"/>
                    </a:p>
                  </a:txBody>
                  <a:tcPr/>
                </a:tc>
                <a:tc>
                  <a:txBody>
                    <a:bodyPr/>
                    <a:lstStyle/>
                    <a:p>
                      <a:pPr algn="just"/>
                      <a:r>
                        <a:rPr lang="en-IN" sz="1600" dirty="0"/>
                        <a:t>Accuracy – 96.8%</a:t>
                      </a:r>
                    </a:p>
                  </a:txBody>
                  <a:tcPr/>
                </a:tc>
                <a:tc>
                  <a:txBody>
                    <a:bodyPr/>
                    <a:lstStyle/>
                    <a:p>
                      <a:pPr algn="just"/>
                      <a:r>
                        <a:rPr lang="en-US" sz="1600" dirty="0"/>
                        <a:t>High accuracy with explainability for better trust and transparency.</a:t>
                      </a:r>
                      <a:endParaRPr lang="en-IN" sz="1600" dirty="0"/>
                    </a:p>
                  </a:txBody>
                  <a:tcPr/>
                </a:tc>
                <a:tc>
                  <a:txBody>
                    <a:bodyPr/>
                    <a:lstStyle/>
                    <a:p>
                      <a:pPr algn="just"/>
                      <a:r>
                        <a:rPr lang="en-US" sz="1600" dirty="0"/>
                        <a:t>Complexity in model interpretation may lead to slower decision-making.</a:t>
                      </a:r>
                      <a:endParaRPr lang="en-IN" sz="1600" dirty="0"/>
                    </a:p>
                  </a:txBody>
                  <a:tcPr/>
                </a:tc>
                <a:extLst>
                  <a:ext uri="{0D108BD9-81ED-4DB2-BD59-A6C34878D82A}">
                    <a16:rowId xmlns:a16="http://schemas.microsoft.com/office/drawing/2014/main" val="711671472"/>
                  </a:ext>
                </a:extLst>
              </a:tr>
            </a:tbl>
          </a:graphicData>
        </a:graphic>
      </p:graphicFrame>
    </p:spTree>
    <p:extLst>
      <p:ext uri="{BB962C8B-B14F-4D97-AF65-F5344CB8AC3E}">
        <p14:creationId xmlns:p14="http://schemas.microsoft.com/office/powerpoint/2010/main" val="84924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92BAB-6540-24DC-7ED8-4C242F6C61BD}"/>
              </a:ext>
            </a:extLst>
          </p:cNvPr>
          <p:cNvSpPr txBox="1"/>
          <p:nvPr/>
        </p:nvSpPr>
        <p:spPr>
          <a:xfrm>
            <a:off x="3495675" y="0"/>
            <a:ext cx="6096000" cy="830997"/>
          </a:xfrm>
          <a:prstGeom prst="rect">
            <a:avLst/>
          </a:prstGeom>
          <a:noFill/>
        </p:spPr>
        <p:txBody>
          <a:bodyPr wrap="square">
            <a:spAutoFit/>
          </a:bodyPr>
          <a:lstStyle/>
          <a:p>
            <a:r>
              <a:rPr lang="en-IN" sz="4800" b="1" dirty="0"/>
              <a:t>Literature Survey</a:t>
            </a:r>
            <a:endParaRPr lang="en-IN" sz="4800" dirty="0"/>
          </a:p>
        </p:txBody>
      </p:sp>
      <p:graphicFrame>
        <p:nvGraphicFramePr>
          <p:cNvPr id="2" name="Table 1">
            <a:extLst>
              <a:ext uri="{FF2B5EF4-FFF2-40B4-BE49-F238E27FC236}">
                <a16:creationId xmlns:a16="http://schemas.microsoft.com/office/drawing/2014/main" id="{4AC70B62-FF78-4458-651F-BB924A45A44D}"/>
              </a:ext>
            </a:extLst>
          </p:cNvPr>
          <p:cNvGraphicFramePr>
            <a:graphicFrameLocks noGrp="1"/>
          </p:cNvGraphicFramePr>
          <p:nvPr>
            <p:extLst>
              <p:ext uri="{D42A27DB-BD31-4B8C-83A1-F6EECF244321}">
                <p14:modId xmlns:p14="http://schemas.microsoft.com/office/powerpoint/2010/main" val="4029994599"/>
              </p:ext>
            </p:extLst>
          </p:nvPr>
        </p:nvGraphicFramePr>
        <p:xfrm>
          <a:off x="424070" y="1232452"/>
          <a:ext cx="11343859" cy="4820478"/>
        </p:xfrm>
        <a:graphic>
          <a:graphicData uri="http://schemas.openxmlformats.org/drawingml/2006/table">
            <a:tbl>
              <a:tblPr firstRow="1" bandRow="1">
                <a:tableStyleId>{5940675A-B579-460E-94D1-54222C63F5DA}</a:tableStyleId>
              </a:tblPr>
              <a:tblGrid>
                <a:gridCol w="1901689">
                  <a:extLst>
                    <a:ext uri="{9D8B030D-6E8A-4147-A177-3AD203B41FA5}">
                      <a16:colId xmlns:a16="http://schemas.microsoft.com/office/drawing/2014/main" val="1293634998"/>
                    </a:ext>
                  </a:extLst>
                </a:gridCol>
                <a:gridCol w="1888434">
                  <a:extLst>
                    <a:ext uri="{9D8B030D-6E8A-4147-A177-3AD203B41FA5}">
                      <a16:colId xmlns:a16="http://schemas.microsoft.com/office/drawing/2014/main" val="1478079879"/>
                    </a:ext>
                  </a:extLst>
                </a:gridCol>
                <a:gridCol w="1888434">
                  <a:extLst>
                    <a:ext uri="{9D8B030D-6E8A-4147-A177-3AD203B41FA5}">
                      <a16:colId xmlns:a16="http://schemas.microsoft.com/office/drawing/2014/main" val="557557125"/>
                    </a:ext>
                  </a:extLst>
                </a:gridCol>
                <a:gridCol w="1888434">
                  <a:extLst>
                    <a:ext uri="{9D8B030D-6E8A-4147-A177-3AD203B41FA5}">
                      <a16:colId xmlns:a16="http://schemas.microsoft.com/office/drawing/2014/main" val="766610265"/>
                    </a:ext>
                  </a:extLst>
                </a:gridCol>
                <a:gridCol w="1888434">
                  <a:extLst>
                    <a:ext uri="{9D8B030D-6E8A-4147-A177-3AD203B41FA5}">
                      <a16:colId xmlns:a16="http://schemas.microsoft.com/office/drawing/2014/main" val="297481810"/>
                    </a:ext>
                  </a:extLst>
                </a:gridCol>
                <a:gridCol w="1888434">
                  <a:extLst>
                    <a:ext uri="{9D8B030D-6E8A-4147-A177-3AD203B41FA5}">
                      <a16:colId xmlns:a16="http://schemas.microsoft.com/office/drawing/2014/main" val="866727742"/>
                    </a:ext>
                  </a:extLst>
                </a:gridCol>
              </a:tblGrid>
              <a:tr h="1513660">
                <a:tc>
                  <a:txBody>
                    <a:bodyPr/>
                    <a:lstStyle/>
                    <a:p>
                      <a:pPr algn="ctr"/>
                      <a:r>
                        <a:rPr lang="en-IN" sz="2000" dirty="0"/>
                        <a:t>  Research Title</a:t>
                      </a:r>
                    </a:p>
                  </a:txBody>
                  <a:tcPr/>
                </a:tc>
                <a:tc>
                  <a:txBody>
                    <a:bodyPr/>
                    <a:lstStyle/>
                    <a:p>
                      <a:pPr algn="ctr"/>
                      <a:r>
                        <a:rPr lang="en-IN" sz="2000" dirty="0"/>
                        <a:t>Problem</a:t>
                      </a:r>
                    </a:p>
                    <a:p>
                      <a:pPr algn="ctr"/>
                      <a:r>
                        <a:rPr lang="en-IN" sz="2000" dirty="0"/>
                        <a:t>Statement</a:t>
                      </a:r>
                    </a:p>
                  </a:txBody>
                  <a:tcPr/>
                </a:tc>
                <a:tc>
                  <a:txBody>
                    <a:bodyPr/>
                    <a:lstStyle/>
                    <a:p>
                      <a:pPr algn="ctr"/>
                      <a:r>
                        <a:rPr lang="en-IN" sz="2000" dirty="0"/>
                        <a:t>    Proposed Methodology</a:t>
                      </a:r>
                    </a:p>
                  </a:txBody>
                  <a:tcPr/>
                </a:tc>
                <a:tc>
                  <a:txBody>
                    <a:bodyPr/>
                    <a:lstStyle/>
                    <a:p>
                      <a:pPr algn="ctr"/>
                      <a:r>
                        <a:rPr lang="en-IN" sz="2000" dirty="0"/>
                        <a:t>Parameters</a:t>
                      </a:r>
                    </a:p>
                    <a:p>
                      <a:pPr algn="ctr"/>
                      <a:r>
                        <a:rPr lang="en-IN" sz="2000" dirty="0"/>
                        <a:t>Evaluated</a:t>
                      </a:r>
                    </a:p>
                  </a:txBody>
                  <a:tcPr/>
                </a:tc>
                <a:tc>
                  <a:txBody>
                    <a:bodyPr/>
                    <a:lstStyle/>
                    <a:p>
                      <a:pPr algn="ctr"/>
                      <a:r>
                        <a:rPr lang="en-IN" dirty="0"/>
                        <a:t>   </a:t>
                      </a:r>
                      <a:r>
                        <a:rPr lang="en-IN" sz="2000" dirty="0"/>
                        <a:t>Advantages</a:t>
                      </a:r>
                    </a:p>
                  </a:txBody>
                  <a:tcPr/>
                </a:tc>
                <a:tc>
                  <a:txBody>
                    <a:bodyPr/>
                    <a:lstStyle/>
                    <a:p>
                      <a:pPr algn="ctr"/>
                      <a:r>
                        <a:rPr lang="en-IN" dirty="0"/>
                        <a:t>  </a:t>
                      </a:r>
                      <a:r>
                        <a:rPr lang="en-IN" sz="2000" dirty="0"/>
                        <a:t>Disadvantages</a:t>
                      </a:r>
                    </a:p>
                  </a:txBody>
                  <a:tcPr/>
                </a:tc>
                <a:extLst>
                  <a:ext uri="{0D108BD9-81ED-4DB2-BD59-A6C34878D82A}">
                    <a16:rowId xmlns:a16="http://schemas.microsoft.com/office/drawing/2014/main" val="1158492356"/>
                  </a:ext>
                </a:extLst>
              </a:tr>
              <a:tr h="1793158">
                <a:tc>
                  <a:txBody>
                    <a:bodyPr/>
                    <a:lstStyle/>
                    <a:p>
                      <a:pPr algn="just"/>
                      <a:r>
                        <a:rPr lang="en-US" sz="1600" b="0" dirty="0"/>
                        <a:t>[7] </a:t>
                      </a:r>
                      <a:r>
                        <a:rPr lang="en-IN" sz="1600" b="0" dirty="0"/>
                        <a:t>Sharma et al. (2024): Hybrid Classifier for Enhancing Spam Detection</a:t>
                      </a:r>
                      <a:endParaRPr lang="en-US" sz="1600" b="0" dirty="0"/>
                    </a:p>
                  </a:txBody>
                  <a:tcPr/>
                </a:tc>
                <a:tc>
                  <a:txBody>
                    <a:bodyPr/>
                    <a:lstStyle/>
                    <a:p>
                      <a:pPr algn="just"/>
                      <a:r>
                        <a:rPr lang="en-US" sz="1600" b="0" dirty="0"/>
                        <a:t>Email spam classification requires better precision and reduced false positives.</a:t>
                      </a:r>
                      <a:endParaRPr lang="en-IN" sz="1600" b="0" dirty="0"/>
                    </a:p>
                  </a:txBody>
                  <a:tcPr/>
                </a:tc>
                <a:tc>
                  <a:txBody>
                    <a:bodyPr/>
                    <a:lstStyle/>
                    <a:p>
                      <a:pPr algn="just"/>
                      <a:r>
                        <a:rPr lang="en-US" sz="1600" b="0" dirty="0"/>
                        <a:t>Hybrid classifier combining Naïve Bayes, SVM, and ensemble methods.</a:t>
                      </a:r>
                      <a:endParaRPr lang="en-IN" sz="1600" b="0" dirty="0"/>
                    </a:p>
                  </a:txBody>
                  <a:tcPr/>
                </a:tc>
                <a:tc>
                  <a:txBody>
                    <a:bodyPr/>
                    <a:lstStyle/>
                    <a:p>
                      <a:pPr algn="just"/>
                      <a:r>
                        <a:rPr lang="en-IN" sz="1600" b="0" dirty="0"/>
                        <a:t>Precision – 97.2%</a:t>
                      </a:r>
                    </a:p>
                  </a:txBody>
                  <a:tcPr/>
                </a:tc>
                <a:tc>
                  <a:txBody>
                    <a:bodyPr/>
                    <a:lstStyle/>
                    <a:p>
                      <a:pPr algn="just"/>
                      <a:r>
                        <a:rPr lang="en-US" sz="1600" b="0" dirty="0"/>
                        <a:t>Reduced false positives in email spam detection.</a:t>
                      </a:r>
                      <a:endParaRPr lang="en-IN" sz="1600" b="0" dirty="0"/>
                    </a:p>
                  </a:txBody>
                  <a:tcPr/>
                </a:tc>
                <a:tc>
                  <a:txBody>
                    <a:bodyPr/>
                    <a:lstStyle/>
                    <a:p>
                      <a:pPr algn="just"/>
                      <a:r>
                        <a:rPr lang="en-US" sz="1600" b="0" dirty="0"/>
                        <a:t>Computational cost increases due to multiple classifiers.</a:t>
                      </a:r>
                      <a:endParaRPr lang="en-IN" sz="1600" b="0" dirty="0"/>
                    </a:p>
                  </a:txBody>
                  <a:tcPr/>
                </a:tc>
                <a:extLst>
                  <a:ext uri="{0D108BD9-81ED-4DB2-BD59-A6C34878D82A}">
                    <a16:rowId xmlns:a16="http://schemas.microsoft.com/office/drawing/2014/main" val="455842940"/>
                  </a:ext>
                </a:extLst>
              </a:tr>
              <a:tr h="1513660">
                <a:tc>
                  <a:txBody>
                    <a:bodyPr/>
                    <a:lstStyle/>
                    <a:p>
                      <a:pPr algn="just"/>
                      <a:r>
                        <a:rPr lang="en-US" sz="1600" b="0" dirty="0"/>
                        <a:t>[8] Tyagi et al. (2024): Enhancing SMS Classification with Ensemble Learning</a:t>
                      </a:r>
                      <a:endParaRPr lang="en-IN" sz="1600" b="0" dirty="0"/>
                    </a:p>
                  </a:txBody>
                  <a:tcPr/>
                </a:tc>
                <a:tc>
                  <a:txBody>
                    <a:bodyPr/>
                    <a:lstStyle/>
                    <a:p>
                      <a:pPr algn="just"/>
                      <a:r>
                        <a:rPr lang="en-US" sz="1600" b="0" dirty="0"/>
                        <a:t>Rule-based spam filters are less effective than ML-based classifiers.</a:t>
                      </a:r>
                      <a:endParaRPr lang="en-IN" sz="1600" b="0" dirty="0"/>
                    </a:p>
                  </a:txBody>
                  <a:tcPr/>
                </a:tc>
                <a:tc>
                  <a:txBody>
                    <a:bodyPr/>
                    <a:lstStyle/>
                    <a:p>
                      <a:pPr algn="just"/>
                      <a:r>
                        <a:rPr lang="en-IN" sz="1600" b="0" dirty="0"/>
                        <a:t>Ensemble voting system for spam detection.</a:t>
                      </a:r>
                    </a:p>
                  </a:txBody>
                  <a:tcPr/>
                </a:tc>
                <a:tc>
                  <a:txBody>
                    <a:bodyPr/>
                    <a:lstStyle/>
                    <a:p>
                      <a:pPr algn="just"/>
                      <a:r>
                        <a:rPr lang="en-IN" sz="1600" b="0" dirty="0"/>
                        <a:t>Accuracy – 97.8%</a:t>
                      </a:r>
                    </a:p>
                  </a:txBody>
                  <a:tcPr/>
                </a:tc>
                <a:tc>
                  <a:txBody>
                    <a:bodyPr/>
                    <a:lstStyle/>
                    <a:p>
                      <a:pPr algn="just"/>
                      <a:r>
                        <a:rPr lang="en-US" sz="1600" b="0" dirty="0"/>
                        <a:t>Machine learning-based classifiers outperform rule-based filters.</a:t>
                      </a:r>
                      <a:endParaRPr lang="en-IN" sz="1600" b="0" dirty="0"/>
                    </a:p>
                  </a:txBody>
                  <a:tcPr/>
                </a:tc>
                <a:tc>
                  <a:txBody>
                    <a:bodyPr/>
                    <a:lstStyle/>
                    <a:p>
                      <a:pPr algn="just"/>
                      <a:r>
                        <a:rPr lang="en-US" sz="1600" b="0" dirty="0"/>
                        <a:t>Requires feature engineering for effective spam classification.</a:t>
                      </a:r>
                      <a:endParaRPr lang="en-IN" sz="1600" b="0" dirty="0"/>
                    </a:p>
                  </a:txBody>
                  <a:tcPr/>
                </a:tc>
                <a:extLst>
                  <a:ext uri="{0D108BD9-81ED-4DB2-BD59-A6C34878D82A}">
                    <a16:rowId xmlns:a16="http://schemas.microsoft.com/office/drawing/2014/main" val="819789553"/>
                  </a:ext>
                </a:extLst>
              </a:tr>
            </a:tbl>
          </a:graphicData>
        </a:graphic>
      </p:graphicFrame>
    </p:spTree>
    <p:extLst>
      <p:ext uri="{BB962C8B-B14F-4D97-AF65-F5344CB8AC3E}">
        <p14:creationId xmlns:p14="http://schemas.microsoft.com/office/powerpoint/2010/main" val="286459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A454-3926-9039-E374-7D2352AD9E29}"/>
              </a:ext>
            </a:extLst>
          </p:cNvPr>
          <p:cNvSpPr>
            <a:spLocks noGrp="1"/>
          </p:cNvSpPr>
          <p:nvPr>
            <p:ph type="title"/>
          </p:nvPr>
        </p:nvSpPr>
        <p:spPr>
          <a:xfrm>
            <a:off x="3682301" y="173135"/>
            <a:ext cx="3918995" cy="1325563"/>
          </a:xfrm>
        </p:spPr>
        <p:txBody>
          <a:bodyPr>
            <a:normAutofit/>
          </a:bodyPr>
          <a:lstStyle/>
          <a:p>
            <a:r>
              <a:rPr lang="en-IN" sz="4800" b="1" dirty="0"/>
              <a:t>Existing System</a:t>
            </a:r>
          </a:p>
        </p:txBody>
      </p:sp>
      <p:sp>
        <p:nvSpPr>
          <p:cNvPr id="4" name="TextBox 3">
            <a:extLst>
              <a:ext uri="{FF2B5EF4-FFF2-40B4-BE49-F238E27FC236}">
                <a16:creationId xmlns:a16="http://schemas.microsoft.com/office/drawing/2014/main" id="{76CFBAA7-F011-E79F-CB12-7A1541DF1EAB}"/>
              </a:ext>
            </a:extLst>
          </p:cNvPr>
          <p:cNvSpPr txBox="1"/>
          <p:nvPr/>
        </p:nvSpPr>
        <p:spPr>
          <a:xfrm>
            <a:off x="592238" y="1391108"/>
            <a:ext cx="11007524" cy="5293757"/>
          </a:xfrm>
          <a:prstGeom prst="rect">
            <a:avLst/>
          </a:prstGeom>
          <a:noFill/>
        </p:spPr>
        <p:txBody>
          <a:bodyPr wrap="square">
            <a:spAutoFit/>
          </a:bodyPr>
          <a:lstStyle/>
          <a:p>
            <a:pPr algn="just"/>
            <a:r>
              <a:rPr lang="en-IN" sz="2600" dirty="0"/>
              <a:t>The existing system focuses on spam email classification using a stacking ensemble approach to improve accuracy. The system integrates five machine learning classifiers: Logistic Regression, Decision Tree, K-Nearest </a:t>
            </a:r>
            <a:r>
              <a:rPr lang="en-IN" sz="2600" dirty="0" err="1"/>
              <a:t>Neighbors</a:t>
            </a:r>
            <a:r>
              <a:rPr lang="en-IN" sz="2600" dirty="0"/>
              <a:t> (KNN), Gaussian Naive Bayes (NB), AdaBoost.</a:t>
            </a:r>
            <a:r>
              <a:rPr lang="en-US" sz="2600" b="1" dirty="0"/>
              <a:t> </a:t>
            </a:r>
          </a:p>
          <a:p>
            <a:pPr algn="just"/>
            <a:r>
              <a:rPr lang="en-US" sz="2600" b="1" dirty="0"/>
              <a:t>Data Preprocessing</a:t>
            </a:r>
            <a:endParaRPr lang="en-US" sz="2600" dirty="0"/>
          </a:p>
          <a:p>
            <a:pPr marL="457200" indent="-457200" algn="just">
              <a:buFont typeface="Arial" panose="020B0604020202020204" pitchFamily="34" charset="0"/>
              <a:buChar char="•"/>
            </a:pPr>
            <a:r>
              <a:rPr lang="en-US" sz="2600" dirty="0"/>
              <a:t>Combines two datasets (</a:t>
            </a:r>
            <a:r>
              <a:rPr lang="en-US" sz="2600" dirty="0" err="1"/>
              <a:t>SpamAssassin</a:t>
            </a:r>
            <a:r>
              <a:rPr lang="en-US" sz="2600" dirty="0"/>
              <a:t> &amp; Enron) consisting of approximately 7,000 emails in total.</a:t>
            </a:r>
          </a:p>
          <a:p>
            <a:pPr marL="457200" indent="-457200" algn="just">
              <a:buFont typeface="Arial" panose="020B0604020202020204" pitchFamily="34" charset="0"/>
              <a:buChar char="•"/>
            </a:pPr>
            <a:r>
              <a:rPr lang="en-US" sz="2600" dirty="0"/>
              <a:t>Balances spam and ham emails to prevent bias.</a:t>
            </a:r>
          </a:p>
          <a:p>
            <a:pPr marL="457200" indent="-457200" algn="just">
              <a:buFont typeface="Arial" panose="020B0604020202020204" pitchFamily="34" charset="0"/>
              <a:buChar char="•"/>
            </a:pPr>
            <a:r>
              <a:rPr lang="en-US" sz="2600" dirty="0"/>
              <a:t>Uses TF-IDF for feature extraction.</a:t>
            </a:r>
          </a:p>
          <a:p>
            <a:pPr algn="just"/>
            <a:r>
              <a:rPr lang="en-US" sz="2600" b="1" dirty="0"/>
              <a:t>Stacking Classifier</a:t>
            </a:r>
            <a:endParaRPr lang="en-US" sz="2600" dirty="0"/>
          </a:p>
          <a:p>
            <a:pPr marL="457200" indent="-457200" algn="just">
              <a:buFont typeface="Arial" panose="020B0604020202020204" pitchFamily="34" charset="0"/>
              <a:buChar char="•"/>
            </a:pPr>
            <a:r>
              <a:rPr lang="en-US" sz="2600" dirty="0"/>
              <a:t>Base classifiers generate predictions.</a:t>
            </a:r>
          </a:p>
          <a:p>
            <a:pPr marL="457200" indent="-457200" algn="just">
              <a:buFont typeface="Arial" panose="020B0604020202020204" pitchFamily="34" charset="0"/>
              <a:buChar char="•"/>
            </a:pPr>
            <a:r>
              <a:rPr lang="en-US" sz="2600" dirty="0"/>
              <a:t>A meta-classifier (Logistic Regression) learns from these predictions for final classification.</a:t>
            </a:r>
          </a:p>
        </p:txBody>
      </p:sp>
    </p:spTree>
    <p:extLst>
      <p:ext uri="{BB962C8B-B14F-4D97-AF65-F5344CB8AC3E}">
        <p14:creationId xmlns:p14="http://schemas.microsoft.com/office/powerpoint/2010/main" val="56637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F8E4-891B-F8D5-322D-FE5EE0A75D58}"/>
              </a:ext>
            </a:extLst>
          </p:cNvPr>
          <p:cNvSpPr>
            <a:spLocks noGrp="1"/>
          </p:cNvSpPr>
          <p:nvPr>
            <p:ph type="title"/>
          </p:nvPr>
        </p:nvSpPr>
        <p:spPr>
          <a:xfrm>
            <a:off x="3955775" y="136525"/>
            <a:ext cx="4598504" cy="1325563"/>
          </a:xfrm>
        </p:spPr>
        <p:txBody>
          <a:bodyPr>
            <a:normAutofit/>
          </a:bodyPr>
          <a:lstStyle/>
          <a:p>
            <a:r>
              <a:rPr lang="en-US" sz="4800" b="1" dirty="0"/>
              <a:t>Proposed System</a:t>
            </a:r>
            <a:endParaRPr lang="en-IN" sz="4800" b="1" dirty="0"/>
          </a:p>
        </p:txBody>
      </p:sp>
      <p:sp>
        <p:nvSpPr>
          <p:cNvPr id="4" name="TextBox 3">
            <a:extLst>
              <a:ext uri="{FF2B5EF4-FFF2-40B4-BE49-F238E27FC236}">
                <a16:creationId xmlns:a16="http://schemas.microsoft.com/office/drawing/2014/main" id="{995EC25C-BF0E-03FD-DCFA-FFC0FC078FCF}"/>
              </a:ext>
            </a:extLst>
          </p:cNvPr>
          <p:cNvSpPr txBox="1"/>
          <p:nvPr/>
        </p:nvSpPr>
        <p:spPr>
          <a:xfrm>
            <a:off x="862362" y="1462088"/>
            <a:ext cx="10467276" cy="4893647"/>
          </a:xfrm>
          <a:prstGeom prst="rect">
            <a:avLst/>
          </a:prstGeom>
          <a:noFill/>
        </p:spPr>
        <p:txBody>
          <a:bodyPr wrap="square">
            <a:spAutoFit/>
          </a:bodyPr>
          <a:lstStyle/>
          <a:p>
            <a:pPr algn="just"/>
            <a:r>
              <a:rPr lang="en-US" sz="2600" dirty="0"/>
              <a:t>The proposed approach for spam classification utilizes Natural Language Processing (NLP) and machine learning techniques to effectively distinguish spam emails from legitimate ones. The dataset undergoes preprocessing, including text cleaning, URL removal, Special character removal, stop-word removal, and numerical conversion using TF-IDF vectorization. The data is then balanced and split into training and testing sets to prevent bias. Multiple base classifiers, including Logistic Regression, Decision Trees, and </a:t>
            </a:r>
            <a:r>
              <a:rPr lang="en-IN" sz="2600" dirty="0"/>
              <a:t>Multinomial Naive Bayes </a:t>
            </a:r>
            <a:r>
              <a:rPr lang="en-US" sz="2600" dirty="0"/>
              <a:t>are trained to identify spam patterns. To enhance accuracy, ensemble learning methods such as Voting Classifier (hard voting) and Stacking Classifier are implemented. The model's performance is evaluated using accuracy, precision, recall, F1-score, and confusion matrix. The best-performing model is saved for real-time deployment.</a:t>
            </a:r>
            <a:endParaRPr lang="en-IN" sz="2600" dirty="0"/>
          </a:p>
        </p:txBody>
      </p:sp>
    </p:spTree>
    <p:extLst>
      <p:ext uri="{BB962C8B-B14F-4D97-AF65-F5344CB8AC3E}">
        <p14:creationId xmlns:p14="http://schemas.microsoft.com/office/powerpoint/2010/main" val="112326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1657F-83DA-5BAC-6658-29704368535D}"/>
              </a:ext>
            </a:extLst>
          </p:cNvPr>
          <p:cNvSpPr txBox="1"/>
          <p:nvPr/>
        </p:nvSpPr>
        <p:spPr>
          <a:xfrm>
            <a:off x="0" y="245806"/>
            <a:ext cx="12191999" cy="830997"/>
          </a:xfrm>
          <a:prstGeom prst="rect">
            <a:avLst/>
          </a:prstGeom>
          <a:noFill/>
        </p:spPr>
        <p:txBody>
          <a:bodyPr wrap="square" rtlCol="0">
            <a:spAutoFit/>
          </a:bodyPr>
          <a:lstStyle/>
          <a:p>
            <a:pPr algn="ctr"/>
            <a:r>
              <a:rPr lang="en-US" sz="4800" dirty="0"/>
              <a:t>Data Preprocessing Architecture</a:t>
            </a:r>
            <a:endParaRPr lang="en-IN" sz="4800" dirty="0"/>
          </a:p>
        </p:txBody>
      </p:sp>
      <p:pic>
        <p:nvPicPr>
          <p:cNvPr id="5" name="Picture 4">
            <a:extLst>
              <a:ext uri="{FF2B5EF4-FFF2-40B4-BE49-F238E27FC236}">
                <a16:creationId xmlns:a16="http://schemas.microsoft.com/office/drawing/2014/main" id="{ED209EC4-8805-BB0C-D2AE-874ED7C06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861" y="1418149"/>
            <a:ext cx="9058275" cy="4867275"/>
          </a:xfrm>
          <a:prstGeom prst="rect">
            <a:avLst/>
          </a:prstGeom>
        </p:spPr>
      </p:pic>
    </p:spTree>
    <p:extLst>
      <p:ext uri="{BB962C8B-B14F-4D97-AF65-F5344CB8AC3E}">
        <p14:creationId xmlns:p14="http://schemas.microsoft.com/office/powerpoint/2010/main" val="2094704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TotalTime>
  <Words>1567</Words>
  <Application>Microsoft Office PowerPoint</Application>
  <PresentationFormat>Widescreen</PresentationFormat>
  <Paragraphs>191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YAFdJt8dAY0 0</vt:lpstr>
      <vt:lpstr>Office Theme</vt:lpstr>
      <vt:lpstr>Enhanced Spam Classification with Improved Accuracy Using Refined Stacking with Voting Meta - Classifier</vt:lpstr>
      <vt:lpstr>Contents</vt:lpstr>
      <vt:lpstr>Abstract</vt:lpstr>
      <vt:lpstr>Problem Statement</vt:lpstr>
      <vt:lpstr>                          Literature Survey</vt:lpstr>
      <vt:lpstr>PowerPoint Presentation</vt:lpstr>
      <vt:lpstr>Existing System</vt:lpstr>
      <vt:lpstr>Proposed System</vt:lpstr>
      <vt:lpstr>PowerPoint Presentation</vt:lpstr>
      <vt:lpstr>PowerPoint Presentation</vt:lpstr>
      <vt:lpstr>Results for Stacking Classifier</vt:lpstr>
      <vt:lpstr>Results for Voting Classifier</vt:lpstr>
      <vt:lpstr>Datasets</vt:lpstr>
      <vt:lpstr>Methodology</vt:lpstr>
      <vt:lpstr>Methodology</vt:lpstr>
      <vt:lpstr>Results Comparison</vt:lpstr>
      <vt:lpstr>PowerPoint Presentation</vt:lpstr>
      <vt:lpstr>PowerPoint Presentation</vt:lpstr>
      <vt:lpstr>Conclusion &amp; 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Nissy Kanchi</dc:creator>
  <cp:lastModifiedBy>Eppakayala Sathvik</cp:lastModifiedBy>
  <cp:revision>7</cp:revision>
  <dcterms:created xsi:type="dcterms:W3CDTF">2025-03-03T14:10:33Z</dcterms:created>
  <dcterms:modified xsi:type="dcterms:W3CDTF">2025-03-19T14:52:53Z</dcterms:modified>
</cp:coreProperties>
</file>