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charset="0"/>
      <p:regular r:id="rId20"/>
      <p:bold r:id="rId21"/>
      <p:italic r:id="rId22"/>
      <p:boldItalic r:id="rId23"/>
    </p:embeddedFont>
    <p:embeddedFont>
      <p:font typeface="Maven Pro" charset="0"/>
      <p:regular r:id="rId24"/>
      <p:bold r:id="rId25"/>
    </p:embeddedFont>
    <p:embeddedFont>
      <p:font typeface="Nunito"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276"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6" name="Shape 3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1" name="Shape 3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6" name="Shape 3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1" name="Shape 35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6" name="Shape 3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1" name="Shape 36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1" name="Shape 2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2" name="Shape 3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46"/>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Shape 47"/>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Shape 4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2" name="Shape 212"/>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3" name="Shape 213"/>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68" name="Shape 268"/>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endParaRPr/>
          </a:p>
        </p:txBody>
      </p:sp>
      <p:sp>
        <p:nvSpPr>
          <p:cNvPr id="269" name="Shape 269"/>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Shape 27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Shape 27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82" name="Shape 8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Shape 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88" name="Shape 8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Shape 8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Shape 9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95" name="Shape 9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Shape 96"/>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Shape 9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Shape 9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3" name="Shape 10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Shape 10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09" name="Shape 109"/>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Shape 110"/>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Shape 1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25" name="Shape 125"/>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Shape 1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1" name="Shape 131"/>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Shape 132"/>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Shape 133"/>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Shape 13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9" name="Shape 139"/>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lstStyle>
            <a:lvl1pPr marL="457200" lvl="0" indent="-228600">
              <a:lnSpc>
                <a:spcPct val="100000"/>
              </a:lnSpc>
              <a:spcBef>
                <a:spcPts val="0"/>
              </a:spcBef>
              <a:spcAft>
                <a:spcPts val="0"/>
              </a:spcAft>
              <a:buSzPts val="1300"/>
              <a:buNone/>
              <a:defRPr/>
            </a:lvl1pPr>
          </a:lstStyle>
          <a:p>
            <a:endParaRPr/>
          </a:p>
        </p:txBody>
      </p:sp>
      <p:sp>
        <p:nvSpPr>
          <p:cNvPr id="140" name="Shape 14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Shape 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spcBef>
                <a:spcPts val="0"/>
              </a:spcBef>
              <a:spcAft>
                <a:spcPts val="0"/>
              </a:spcAft>
              <a:buNone/>
            </a:pPr>
            <a:fld id="{00000000-1234-1234-1234-123412341234}" type="slidenum">
              <a:rPr lang="en-GB"/>
              <a:pPr marL="0" lvl="0" indent="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ctrTitle"/>
          </p:nvPr>
        </p:nvSpPr>
        <p:spPr>
          <a:xfrm>
            <a:off x="824000" y="923825"/>
            <a:ext cx="8227200" cy="256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4800" b="0" dirty="0">
                <a:latin typeface="Montserrat"/>
                <a:ea typeface="Montserrat"/>
                <a:cs typeface="Montserrat"/>
                <a:sym typeface="Montserrat"/>
              </a:rPr>
              <a:t>Soil </a:t>
            </a:r>
            <a:r>
              <a:rPr lang="en-GB" sz="4800" b="0" dirty="0" err="1">
                <a:latin typeface="Montserrat"/>
                <a:ea typeface="Montserrat"/>
                <a:cs typeface="Montserrat"/>
                <a:sym typeface="Montserrat"/>
              </a:rPr>
              <a:t>Moisture,Temperature</a:t>
            </a:r>
            <a:r>
              <a:rPr lang="en-GB" sz="4800" b="0" dirty="0">
                <a:latin typeface="Montserrat"/>
                <a:ea typeface="Montserrat"/>
                <a:cs typeface="Montserrat"/>
                <a:sym typeface="Montserrat"/>
              </a:rPr>
              <a:t> and Light Reading sensor Prototype</a:t>
            </a:r>
            <a:endParaRPr sz="4800" b="0" dirty="0">
              <a:latin typeface="Montserrat"/>
              <a:ea typeface="Montserrat"/>
              <a:cs typeface="Montserrat"/>
              <a:sym typeface="Montserrat"/>
            </a:endParaRPr>
          </a:p>
          <a:p>
            <a:pPr marL="0" lvl="0" indent="0">
              <a:spcBef>
                <a:spcPts val="0"/>
              </a:spcBef>
              <a:spcAft>
                <a:spcPts val="0"/>
              </a:spcAft>
              <a:buNone/>
            </a:pPr>
            <a:endParaRPr dirty="0"/>
          </a:p>
        </p:txBody>
      </p:sp>
      <p:sp>
        <p:nvSpPr>
          <p:cNvPr id="278" name="Shape 278"/>
          <p:cNvSpPr txBox="1">
            <a:spLocks noGrp="1"/>
          </p:cNvSpPr>
          <p:nvPr>
            <p:ph type="subTitle" idx="1"/>
          </p:nvPr>
        </p:nvSpPr>
        <p:spPr>
          <a:xfrm>
            <a:off x="824000" y="3596300"/>
            <a:ext cx="8227200" cy="695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CS225/CS226   HARDWARE PROJECT</a:t>
            </a:r>
            <a:endParaRPr dirty="0"/>
          </a:p>
        </p:txBody>
      </p:sp>
      <p:sp>
        <p:nvSpPr>
          <p:cNvPr id="4" name="TextBox 3"/>
          <p:cNvSpPr txBox="1"/>
          <p:nvPr/>
        </p:nvSpPr>
        <p:spPr>
          <a:xfrm>
            <a:off x="5508104" y="4083918"/>
            <a:ext cx="2952328" cy="738664"/>
          </a:xfrm>
          <a:prstGeom prst="rect">
            <a:avLst/>
          </a:prstGeom>
          <a:noFill/>
        </p:spPr>
        <p:txBody>
          <a:bodyPr wrap="square" rtlCol="0">
            <a:spAutoFit/>
          </a:bodyPr>
          <a:lstStyle/>
          <a:p>
            <a:r>
              <a:rPr lang="en-US" dirty="0" smtClean="0"/>
              <a:t>By </a:t>
            </a:r>
            <a:br>
              <a:rPr lang="en-US" dirty="0" smtClean="0"/>
            </a:br>
            <a:r>
              <a:rPr lang="en-US" dirty="0" err="1" smtClean="0"/>
              <a:t>Potnuru</a:t>
            </a:r>
            <a:r>
              <a:rPr lang="en-US" dirty="0" smtClean="0"/>
              <a:t> Veda </a:t>
            </a:r>
            <a:r>
              <a:rPr lang="en-US" dirty="0" err="1" smtClean="0"/>
              <a:t>Vikas</a:t>
            </a:r>
            <a:r>
              <a:rPr lang="en-US" dirty="0" smtClean="0"/>
              <a:t> (1601CS31)</a:t>
            </a:r>
          </a:p>
          <a:p>
            <a:r>
              <a:rPr lang="en-US" dirty="0" smtClean="0"/>
              <a:t>Sathvikesh Damala (1601CS40)</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70850" y="0"/>
            <a:ext cx="9073200" cy="50301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25" name="Shape 325"/>
          <p:cNvPicPr preferRelativeResize="0"/>
          <p:nvPr/>
        </p:nvPicPr>
        <p:blipFill>
          <a:blip r:embed="rId3">
            <a:alphaModFix/>
          </a:blip>
          <a:stretch>
            <a:fillRect/>
          </a:stretch>
        </p:blipFill>
        <p:spPr>
          <a:xfrm>
            <a:off x="70850" y="439275"/>
            <a:ext cx="4247175" cy="2422950"/>
          </a:xfrm>
          <a:prstGeom prst="rect">
            <a:avLst/>
          </a:prstGeom>
          <a:noFill/>
          <a:ln>
            <a:noFill/>
          </a:ln>
        </p:spPr>
      </p:pic>
      <p:pic>
        <p:nvPicPr>
          <p:cNvPr id="326" name="Shape 326"/>
          <p:cNvPicPr preferRelativeResize="0"/>
          <p:nvPr/>
        </p:nvPicPr>
        <p:blipFill>
          <a:blip r:embed="rId4">
            <a:alphaModFix/>
          </a:blip>
          <a:stretch>
            <a:fillRect/>
          </a:stretch>
        </p:blipFill>
        <p:spPr>
          <a:xfrm>
            <a:off x="4760925" y="0"/>
            <a:ext cx="4415900" cy="2493825"/>
          </a:xfrm>
          <a:prstGeom prst="rect">
            <a:avLst/>
          </a:prstGeom>
          <a:noFill/>
          <a:ln>
            <a:noFill/>
          </a:ln>
        </p:spPr>
      </p:pic>
      <p:pic>
        <p:nvPicPr>
          <p:cNvPr id="327" name="Shape 327"/>
          <p:cNvPicPr preferRelativeResize="0"/>
          <p:nvPr/>
        </p:nvPicPr>
        <p:blipFill>
          <a:blip r:embed="rId5">
            <a:alphaModFix/>
          </a:blip>
          <a:stretch>
            <a:fillRect/>
          </a:stretch>
        </p:blipFill>
        <p:spPr>
          <a:xfrm>
            <a:off x="2422975" y="2635525"/>
            <a:ext cx="4520050" cy="239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333" name="Shape 333"/>
          <p:cNvPicPr preferRelativeResize="0"/>
          <p:nvPr/>
        </p:nvPicPr>
        <p:blipFill>
          <a:blip r:embed="rId3">
            <a:alphaModFix/>
          </a:blip>
          <a:stretch>
            <a:fillRect/>
          </a:stretch>
        </p:blipFill>
        <p:spPr>
          <a:xfrm>
            <a:off x="200025" y="338138"/>
            <a:ext cx="8743950" cy="4467225"/>
          </a:xfrm>
          <a:prstGeom prst="rect">
            <a:avLst/>
          </a:prstGeom>
          <a:noFill/>
          <a:ln>
            <a:noFill/>
          </a:ln>
        </p:spPr>
      </p:pic>
      <p:sp>
        <p:nvSpPr>
          <p:cNvPr id="4" name="Rectangle 3"/>
          <p:cNvSpPr/>
          <p:nvPr/>
        </p:nvSpPr>
        <p:spPr>
          <a:xfrm>
            <a:off x="5076056" y="1491630"/>
            <a:ext cx="3510393" cy="1754326"/>
          </a:xfrm>
          <a:prstGeom prst="rect">
            <a:avLst/>
          </a:prstGeom>
          <a:noFill/>
        </p:spPr>
        <p:txBody>
          <a:bodyPr wrap="squar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The basic output</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0" y="0"/>
            <a:ext cx="9144000" cy="4987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2400"/>
          </a:p>
          <a:p>
            <a:pPr marL="0" lvl="0" indent="0">
              <a:spcBef>
                <a:spcPts val="0"/>
              </a:spcBef>
              <a:spcAft>
                <a:spcPts val="0"/>
              </a:spcAft>
              <a:buNone/>
            </a:pPr>
            <a:endParaRPr sz="2400"/>
          </a:p>
          <a:p>
            <a:pPr marL="0" lvl="0" indent="0">
              <a:spcBef>
                <a:spcPts val="0"/>
              </a:spcBef>
              <a:spcAft>
                <a:spcPts val="0"/>
              </a:spcAft>
              <a:buNone/>
            </a:pPr>
            <a:endParaRPr sz="2400"/>
          </a:p>
          <a:p>
            <a:pPr marL="0" lvl="0" indent="0">
              <a:spcBef>
                <a:spcPts val="0"/>
              </a:spcBef>
              <a:spcAft>
                <a:spcPts val="0"/>
              </a:spcAft>
              <a:buNone/>
            </a:pPr>
            <a:endParaRPr sz="2400"/>
          </a:p>
          <a:p>
            <a:pPr marL="0" lvl="0" indent="0">
              <a:spcBef>
                <a:spcPts val="0"/>
              </a:spcBef>
              <a:spcAft>
                <a:spcPts val="0"/>
              </a:spcAft>
              <a:buNone/>
            </a:pPr>
            <a:endParaRPr sz="2400"/>
          </a:p>
          <a:p>
            <a:pPr marL="0" lvl="0" indent="0">
              <a:spcBef>
                <a:spcPts val="0"/>
              </a:spcBef>
              <a:spcAft>
                <a:spcPts val="0"/>
              </a:spcAft>
              <a:buNone/>
            </a:pPr>
            <a:r>
              <a:rPr lang="en-GB" sz="2400"/>
              <a:t>Output:</a:t>
            </a:r>
            <a:endParaRPr sz="2400"/>
          </a:p>
          <a:p>
            <a:pPr marL="0" lvl="0" indent="0">
              <a:spcBef>
                <a:spcPts val="0"/>
              </a:spcBef>
              <a:spcAft>
                <a:spcPts val="0"/>
              </a:spcAft>
              <a:buNone/>
            </a:pPr>
            <a:r>
              <a:rPr lang="en-GB" sz="2400"/>
              <a:t>1. Temperature &lt; 19 =&gt; It’s really cold here. Can you turn the heater</a:t>
            </a:r>
            <a:endParaRPr sz="2400"/>
          </a:p>
          <a:p>
            <a:pPr marL="0" lvl="0" indent="0">
              <a:spcBef>
                <a:spcPts val="0"/>
              </a:spcBef>
              <a:spcAft>
                <a:spcPts val="0"/>
              </a:spcAft>
              <a:buNone/>
            </a:pPr>
            <a:r>
              <a:rPr lang="en-GB" sz="2400"/>
              <a:t>on?</a:t>
            </a:r>
            <a:endParaRPr sz="2400"/>
          </a:p>
          <a:p>
            <a:pPr marL="0" lvl="0" indent="0">
              <a:spcBef>
                <a:spcPts val="0"/>
              </a:spcBef>
              <a:spcAft>
                <a:spcPts val="0"/>
              </a:spcAft>
              <a:buNone/>
            </a:pPr>
            <a:r>
              <a:rPr lang="en-GB" sz="2400"/>
              <a:t>2. Temperature &gt; 35 =&gt; It’s warm over here. Gimme some AC.</a:t>
            </a:r>
            <a:endParaRPr sz="2400"/>
          </a:p>
          <a:p>
            <a:pPr marL="0" lvl="0" indent="0">
              <a:spcBef>
                <a:spcPts val="0"/>
              </a:spcBef>
              <a:spcAft>
                <a:spcPts val="0"/>
              </a:spcAft>
              <a:buNone/>
            </a:pPr>
            <a:r>
              <a:rPr lang="en-GB" sz="2400"/>
              <a:t>3. Moisture &gt; 70 =&gt; Flooding over here. Water Out?</a:t>
            </a:r>
            <a:endParaRPr sz="2400"/>
          </a:p>
          <a:p>
            <a:pPr marL="0" lvl="0" indent="0">
              <a:spcBef>
                <a:spcPts val="0"/>
              </a:spcBef>
              <a:spcAft>
                <a:spcPts val="0"/>
              </a:spcAft>
              <a:buNone/>
            </a:pPr>
            <a:r>
              <a:rPr lang="en-GB" sz="2400"/>
              <a:t>4. Moisture &lt; 20 =&gt; Thirsty Mister. Hand me some water.</a:t>
            </a:r>
            <a:endParaRPr sz="2400"/>
          </a:p>
          <a:p>
            <a:pPr marL="0" lvl="0" indent="0">
              <a:spcBef>
                <a:spcPts val="0"/>
              </a:spcBef>
              <a:spcAft>
                <a:spcPts val="0"/>
              </a:spcAft>
              <a:buNone/>
            </a:pPr>
            <a:r>
              <a:rPr lang="en-GB" sz="2400"/>
              <a:t>5. Light &lt; 40 =&gt; I think it’s dark for a while now. Give me some</a:t>
            </a:r>
            <a:endParaRPr sz="2400"/>
          </a:p>
          <a:p>
            <a:pPr marL="0" lvl="0" indent="0">
              <a:spcBef>
                <a:spcPts val="0"/>
              </a:spcBef>
              <a:spcAft>
                <a:spcPts val="0"/>
              </a:spcAft>
              <a:buNone/>
            </a:pPr>
            <a:r>
              <a:rPr lang="en-GB" sz="2400"/>
              <a:t>sunshine.</a:t>
            </a:r>
            <a:endParaRPr sz="2400"/>
          </a:p>
          <a:p>
            <a:pPr marL="0" lvl="0" indent="0">
              <a:spcBef>
                <a:spcPts val="0"/>
              </a:spcBef>
              <a:spcAft>
                <a:spcPts val="0"/>
              </a:spcAft>
              <a:buNone/>
            </a:pPr>
            <a:r>
              <a:rPr lang="en-GB" sz="2400"/>
              <a:t>6. Otherwise =&gt; I’m happy right now. All cool.</a:t>
            </a:r>
            <a:endParaRPr sz="24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0" y="70850"/>
            <a:ext cx="9082500" cy="4987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1100"/>
          </a:p>
          <a:p>
            <a:pPr marL="0" lvl="0" indent="0">
              <a:spcBef>
                <a:spcPts val="0"/>
              </a:spcBef>
              <a:spcAft>
                <a:spcPts val="0"/>
              </a:spcAft>
              <a:buNone/>
            </a:pPr>
            <a:endParaRPr sz="1100"/>
          </a:p>
          <a:p>
            <a:pPr marL="0" lvl="0" indent="0">
              <a:spcBef>
                <a:spcPts val="0"/>
              </a:spcBef>
              <a:spcAft>
                <a:spcPts val="0"/>
              </a:spcAft>
              <a:buNone/>
            </a:pPr>
            <a:endParaRPr sz="1100"/>
          </a:p>
          <a:p>
            <a:pPr marL="0" lvl="0" indent="0">
              <a:spcBef>
                <a:spcPts val="0"/>
              </a:spcBef>
              <a:spcAft>
                <a:spcPts val="0"/>
              </a:spcAft>
              <a:buNone/>
            </a:pPr>
            <a:r>
              <a:rPr lang="en-GB" sz="1800"/>
              <a:t>CODE:</a:t>
            </a:r>
            <a:endParaRPr sz="1800"/>
          </a:p>
          <a:p>
            <a:pPr marL="0" lvl="0" indent="0">
              <a:spcBef>
                <a:spcPts val="0"/>
              </a:spcBef>
              <a:spcAft>
                <a:spcPts val="0"/>
              </a:spcAft>
              <a:buNone/>
            </a:pPr>
            <a:r>
              <a:rPr lang="en-GB" sz="1100"/>
              <a:t>void interpretSituation(){</a:t>
            </a:r>
            <a:endParaRPr sz="1100"/>
          </a:p>
          <a:p>
            <a:pPr marL="0" lvl="0" indent="0">
              <a:spcBef>
                <a:spcPts val="0"/>
              </a:spcBef>
              <a:spcAft>
                <a:spcPts val="0"/>
              </a:spcAft>
              <a:buNone/>
            </a:pPr>
            <a:r>
              <a:rPr lang="en-GB" sz="1100"/>
              <a:t>  </a:t>
            </a:r>
            <a:endParaRPr sz="1100"/>
          </a:p>
          <a:p>
            <a:pPr marL="0" lvl="0" indent="0">
              <a:spcBef>
                <a:spcPts val="0"/>
              </a:spcBef>
              <a:spcAft>
                <a:spcPts val="0"/>
              </a:spcAft>
              <a:buNone/>
            </a:pPr>
            <a:r>
              <a:rPr lang="en-GB" sz="1100"/>
              <a:t>    boolean tempWasGood = true;</a:t>
            </a:r>
            <a:endParaRPr sz="1100"/>
          </a:p>
          <a:p>
            <a:pPr marL="0" lvl="0" indent="0">
              <a:spcBef>
                <a:spcPts val="0"/>
              </a:spcBef>
              <a:spcAft>
                <a:spcPts val="0"/>
              </a:spcAft>
              <a:buNone/>
            </a:pPr>
            <a:r>
              <a:rPr lang="en-GB" sz="1100"/>
              <a:t>    boolean moistWasGood = true;</a:t>
            </a:r>
            <a:endParaRPr sz="1100"/>
          </a:p>
          <a:p>
            <a:pPr marL="0" lvl="0" indent="0">
              <a:spcBef>
                <a:spcPts val="0"/>
              </a:spcBef>
              <a:spcAft>
                <a:spcPts val="0"/>
              </a:spcAft>
              <a:buNone/>
            </a:pPr>
            <a:r>
              <a:rPr lang="en-GB" sz="1100"/>
              <a:t>    boolean lightWasGood = true;</a:t>
            </a:r>
            <a:endParaRPr sz="1100"/>
          </a:p>
          <a:p>
            <a:pPr marL="0" lvl="0" indent="0">
              <a:spcBef>
                <a:spcPts val="0"/>
              </a:spcBef>
              <a:spcAft>
                <a:spcPts val="0"/>
              </a:spcAft>
              <a:buNone/>
            </a:pPr>
            <a:r>
              <a:rPr lang="en-GB" sz="1100"/>
              <a:t>    // Check temperature</a:t>
            </a:r>
            <a:endParaRPr sz="1100"/>
          </a:p>
          <a:p>
            <a:pPr marL="0" lvl="0" indent="0">
              <a:spcBef>
                <a:spcPts val="0"/>
              </a:spcBef>
              <a:spcAft>
                <a:spcPts val="0"/>
              </a:spcAft>
              <a:buNone/>
            </a:pPr>
            <a:r>
              <a:rPr lang="en-GB" sz="1100"/>
              <a:t>    if (temp &lt; 19) {</a:t>
            </a:r>
            <a:endParaRPr sz="1100"/>
          </a:p>
          <a:p>
            <a:pPr marL="0" lvl="0" indent="0">
              <a:spcBef>
                <a:spcPts val="0"/>
              </a:spcBef>
              <a:spcAft>
                <a:spcPts val="0"/>
              </a:spcAft>
              <a:buNone/>
            </a:pPr>
            <a:r>
              <a:rPr lang="en-GB" sz="1100"/>
              <a:t>        lcd.print(coolState);</a:t>
            </a:r>
            <a:endParaRPr sz="1100"/>
          </a:p>
          <a:p>
            <a:pPr marL="0" lvl="0" indent="0">
              <a:spcBef>
                <a:spcPts val="0"/>
              </a:spcBef>
              <a:spcAft>
                <a:spcPts val="0"/>
              </a:spcAft>
              <a:buNone/>
            </a:pPr>
            <a:r>
              <a:rPr lang="en-GB" sz="1100"/>
              <a:t>        Serial.println(coolState);</a:t>
            </a:r>
            <a:endParaRPr sz="1100"/>
          </a:p>
          <a:p>
            <a:pPr marL="0" lvl="0" indent="0">
              <a:spcBef>
                <a:spcPts val="0"/>
              </a:spcBef>
              <a:spcAft>
                <a:spcPts val="0"/>
              </a:spcAft>
              <a:buNone/>
            </a:pPr>
            <a:r>
              <a:rPr lang="en-GB" sz="1100"/>
              <a:t>        tempWasGood = false;</a:t>
            </a:r>
            <a:endParaRPr sz="1100"/>
          </a:p>
          <a:p>
            <a:pPr marL="0" lvl="0" indent="0">
              <a:spcBef>
                <a:spcPts val="0"/>
              </a:spcBef>
              <a:spcAft>
                <a:spcPts val="0"/>
              </a:spcAft>
              <a:buNone/>
            </a:pPr>
            <a:r>
              <a:rPr lang="en-GB" sz="1100"/>
              <a:t>    </a:t>
            </a:r>
            <a:endParaRPr sz="1100"/>
          </a:p>
          <a:p>
            <a:pPr marL="0" lvl="0" indent="0">
              <a:spcBef>
                <a:spcPts val="0"/>
              </a:spcBef>
              <a:spcAft>
                <a:spcPts val="0"/>
              </a:spcAft>
              <a:buNone/>
            </a:pPr>
            <a:r>
              <a:rPr lang="en-GB" sz="1100"/>
              <a:t>    } else if (temp &gt; 35) {</a:t>
            </a:r>
            <a:endParaRPr sz="1100"/>
          </a:p>
          <a:p>
            <a:pPr marL="0" lvl="0" indent="0">
              <a:spcBef>
                <a:spcPts val="0"/>
              </a:spcBef>
              <a:spcAft>
                <a:spcPts val="0"/>
              </a:spcAft>
              <a:buNone/>
            </a:pPr>
            <a:r>
              <a:rPr lang="en-GB" sz="1100"/>
              <a:t>        lcd.print(hotState);</a:t>
            </a:r>
            <a:endParaRPr sz="1100"/>
          </a:p>
          <a:p>
            <a:pPr marL="0" lvl="0" indent="0">
              <a:spcBef>
                <a:spcPts val="0"/>
              </a:spcBef>
              <a:spcAft>
                <a:spcPts val="0"/>
              </a:spcAft>
              <a:buNone/>
            </a:pPr>
            <a:r>
              <a:rPr lang="en-GB" sz="1100"/>
              <a:t>        Serial.println(hotState);</a:t>
            </a:r>
            <a:endParaRPr sz="1100"/>
          </a:p>
          <a:p>
            <a:pPr marL="0" lvl="0" indent="0">
              <a:spcBef>
                <a:spcPts val="0"/>
              </a:spcBef>
              <a:spcAft>
                <a:spcPts val="0"/>
              </a:spcAft>
              <a:buNone/>
            </a:pPr>
            <a:r>
              <a:rPr lang="en-GB" sz="1100"/>
              <a:t>        tempWasGood = false;   </a:t>
            </a:r>
            <a:endParaRPr sz="1100"/>
          </a:p>
          <a:p>
            <a:pPr marL="0" lvl="0" indent="0">
              <a:spcBef>
                <a:spcPts val="0"/>
              </a:spcBef>
              <a:spcAft>
                <a:spcPts val="0"/>
              </a:spcAft>
              <a:buNone/>
            </a:pPr>
            <a:r>
              <a:rPr lang="en-GB" sz="1100"/>
              <a:t>    }</a:t>
            </a:r>
            <a:endParaRPr sz="1100"/>
          </a:p>
          <a:p>
            <a:pPr marL="0" lvl="0" indent="0">
              <a:spcBef>
                <a:spcPts val="0"/>
              </a:spcBef>
              <a:spcAft>
                <a:spcPts val="0"/>
              </a:spcAft>
              <a:buNone/>
            </a:pPr>
            <a:endParaRPr sz="1100"/>
          </a:p>
          <a:p>
            <a:pPr marL="0" lvl="0" indent="0">
              <a:spcBef>
                <a:spcPts val="0"/>
              </a:spcBef>
              <a:spcAft>
                <a:spcPts val="0"/>
              </a:spcAft>
              <a:buNone/>
            </a:pPr>
            <a:r>
              <a:rPr lang="en-GB" sz="1100"/>
              <a:t>    // Check moisture</a:t>
            </a:r>
            <a:endParaRPr sz="1100"/>
          </a:p>
          <a:p>
            <a:pPr marL="0" lvl="0" indent="0">
              <a:spcBef>
                <a:spcPts val="0"/>
              </a:spcBef>
              <a:spcAft>
                <a:spcPts val="0"/>
              </a:spcAft>
              <a:buNone/>
            </a:pPr>
            <a:r>
              <a:rPr lang="en-GB" sz="1100"/>
              <a:t>    if (moisture &gt; 70) {</a:t>
            </a:r>
            <a:endParaRPr sz="1100"/>
          </a:p>
          <a:p>
            <a:pPr marL="0" lvl="0" indent="0">
              <a:spcBef>
                <a:spcPts val="0"/>
              </a:spcBef>
              <a:spcAft>
                <a:spcPts val="0"/>
              </a:spcAft>
              <a:buNone/>
            </a:pPr>
            <a:r>
              <a:rPr lang="en-GB" sz="1100"/>
              <a:t>        lcd.print(moistState);</a:t>
            </a:r>
            <a:endParaRPr sz="1100"/>
          </a:p>
          <a:p>
            <a:pPr marL="0" lvl="0" indent="0">
              <a:spcBef>
                <a:spcPts val="0"/>
              </a:spcBef>
              <a:spcAft>
                <a:spcPts val="0"/>
              </a:spcAft>
              <a:buNone/>
            </a:pPr>
            <a:r>
              <a:rPr lang="en-GB" sz="1100"/>
              <a:t>        Serial.println(moistState);</a:t>
            </a:r>
            <a:endParaRPr sz="1100"/>
          </a:p>
          <a:p>
            <a:pPr marL="0" lvl="0" indent="0">
              <a:spcBef>
                <a:spcPts val="0"/>
              </a:spcBef>
              <a:spcAft>
                <a:spcPts val="0"/>
              </a:spcAft>
              <a:buNone/>
            </a:pPr>
            <a:r>
              <a:rPr lang="en-GB" sz="1100"/>
              <a:t>        moistWasGood = false;</a:t>
            </a:r>
            <a:endParaRPr sz="1100"/>
          </a:p>
          <a:p>
            <a:pPr marL="0" lvl="0" indent="0">
              <a:spcBef>
                <a:spcPts val="0"/>
              </a:spcBef>
              <a:spcAft>
                <a:spcPts val="0"/>
              </a:spcAft>
              <a:buNone/>
            </a:pPr>
            <a:r>
              <a:rPr lang="en-GB" sz="1100"/>
              <a:t>    </a:t>
            </a:r>
            <a:endParaRPr sz="1100"/>
          </a:p>
          <a:p>
            <a:pPr marL="0" lvl="0" indent="0">
              <a:spcBef>
                <a:spcPts val="0"/>
              </a:spcBef>
              <a:spcAft>
                <a:spcPts val="0"/>
              </a:spcAft>
              <a:buNone/>
            </a:pPr>
            <a:r>
              <a:rPr lang="en-GB" sz="1100"/>
              <a:t>    } else if (moisture &lt; 30) {</a:t>
            </a:r>
            <a:endParaRPr sz="1100"/>
          </a:p>
          <a:p>
            <a:pPr marL="0" lvl="0" indent="0">
              <a:spcBef>
                <a:spcPts val="0"/>
              </a:spcBef>
              <a:spcAft>
                <a:spcPts val="0"/>
              </a:spcAft>
              <a:buNone/>
            </a:pPr>
            <a:r>
              <a:rPr lang="en-GB" sz="1100"/>
              <a:t>        lcd.print(dryState);</a:t>
            </a:r>
            <a:endParaRPr sz="1100"/>
          </a:p>
          <a:p>
            <a:pPr marL="0" lvl="0" indent="0">
              <a:spcBef>
                <a:spcPts val="0"/>
              </a:spcBef>
              <a:spcAft>
                <a:spcPts val="0"/>
              </a:spcAft>
              <a:buNone/>
            </a:pPr>
            <a:r>
              <a:rPr lang="en-GB" sz="1100"/>
              <a:t>        Serial.println(dryState);</a:t>
            </a:r>
            <a:endParaRPr sz="1100"/>
          </a:p>
          <a:p>
            <a:pPr marL="0" lvl="0" indent="0">
              <a:spcBef>
                <a:spcPts val="0"/>
              </a:spcBef>
              <a:spcAft>
                <a:spcPts val="0"/>
              </a:spcAft>
              <a:buNone/>
            </a:pPr>
            <a:r>
              <a:rPr lang="en-GB" sz="1100"/>
              <a:t>        moistWasGood = false;       }</a:t>
            </a:r>
            <a:endParaRPr sz="1100"/>
          </a:p>
          <a:p>
            <a:pPr marL="0" lvl="0" indent="0">
              <a:spcBef>
                <a:spcPts val="0"/>
              </a:spcBef>
              <a:spcAft>
                <a:spcPts val="0"/>
              </a:spcAft>
              <a:buNone/>
            </a:pPr>
            <a:endParaRPr sz="1100"/>
          </a:p>
          <a:p>
            <a:pPr marL="0" lvl="0" indent="0">
              <a:spcBef>
                <a:spcPts val="0"/>
              </a:spcBef>
              <a:spcAft>
                <a:spcPts val="0"/>
              </a:spcAft>
              <a:buNone/>
            </a:pP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0" y="0"/>
            <a:ext cx="9144000" cy="50727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1200"/>
              <a:t>  </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r>
              <a:rPr lang="en-GB" sz="1200"/>
              <a:t>// Check light</a:t>
            </a:r>
            <a:endParaRPr sz="1200"/>
          </a:p>
          <a:p>
            <a:pPr marL="0" lvl="0" indent="0">
              <a:spcBef>
                <a:spcPts val="0"/>
              </a:spcBef>
              <a:spcAft>
                <a:spcPts val="0"/>
              </a:spcAft>
              <a:buNone/>
            </a:pPr>
            <a:r>
              <a:rPr lang="en-GB" sz="1200"/>
              <a:t>    if (light &lt; 50) {</a:t>
            </a:r>
            <a:endParaRPr sz="1200"/>
          </a:p>
          <a:p>
            <a:pPr marL="0" lvl="0" indent="0">
              <a:spcBef>
                <a:spcPts val="0"/>
              </a:spcBef>
              <a:spcAft>
                <a:spcPts val="0"/>
              </a:spcAft>
              <a:buNone/>
            </a:pPr>
            <a:r>
              <a:rPr lang="en-GB" sz="1200"/>
              <a:t>        lcd.print(darkState);</a:t>
            </a:r>
            <a:endParaRPr sz="1200"/>
          </a:p>
          <a:p>
            <a:pPr marL="0" lvl="0" indent="0">
              <a:spcBef>
                <a:spcPts val="0"/>
              </a:spcBef>
              <a:spcAft>
                <a:spcPts val="0"/>
              </a:spcAft>
              <a:buNone/>
            </a:pPr>
            <a:r>
              <a:rPr lang="en-GB" sz="1200"/>
              <a:t>        Serial.println(darkState);</a:t>
            </a:r>
            <a:endParaRPr sz="1200"/>
          </a:p>
          <a:p>
            <a:pPr marL="0" lvl="0" indent="0">
              <a:spcBef>
                <a:spcPts val="0"/>
              </a:spcBef>
              <a:spcAft>
                <a:spcPts val="0"/>
              </a:spcAft>
              <a:buNone/>
            </a:pPr>
            <a:r>
              <a:rPr lang="en-GB" sz="1200"/>
              <a:t>        lightWasGood = false;</a:t>
            </a:r>
            <a:endParaRPr sz="1200"/>
          </a:p>
          <a:p>
            <a:pPr marL="0" lvl="0" indent="0">
              <a:spcBef>
                <a:spcPts val="0"/>
              </a:spcBef>
              <a:spcAft>
                <a:spcPts val="0"/>
              </a:spcAft>
              <a:buNone/>
            </a:pPr>
            <a:r>
              <a:rPr lang="en-GB" sz="1200"/>
              <a:t>    }</a:t>
            </a:r>
            <a:endParaRPr sz="1200"/>
          </a:p>
          <a:p>
            <a:pPr marL="0" lvl="0" indent="0">
              <a:spcBef>
                <a:spcPts val="0"/>
              </a:spcBef>
              <a:spcAft>
                <a:spcPts val="0"/>
              </a:spcAft>
              <a:buNone/>
            </a:pPr>
            <a:endParaRPr sz="1200"/>
          </a:p>
          <a:p>
            <a:pPr marL="0" lvl="0" indent="0">
              <a:spcBef>
                <a:spcPts val="0"/>
              </a:spcBef>
              <a:spcAft>
                <a:spcPts val="0"/>
              </a:spcAft>
              <a:buNone/>
            </a:pPr>
            <a:r>
              <a:rPr lang="en-GB" sz="1200"/>
              <a:t>    // If everything was good</a:t>
            </a:r>
            <a:endParaRPr sz="1200"/>
          </a:p>
          <a:p>
            <a:pPr marL="0" lvl="0" indent="0">
              <a:spcBef>
                <a:spcPts val="0"/>
              </a:spcBef>
              <a:spcAft>
                <a:spcPts val="0"/>
              </a:spcAft>
              <a:buNone/>
            </a:pPr>
            <a:r>
              <a:rPr lang="en-GB" sz="1200"/>
              <a:t>    if (tempWasGood &amp;&amp; moistWasGood &amp;&amp; lightWasGood) {</a:t>
            </a:r>
            <a:endParaRPr sz="1200"/>
          </a:p>
          <a:p>
            <a:pPr marL="0" lvl="0" indent="0">
              <a:spcBef>
                <a:spcPts val="0"/>
              </a:spcBef>
              <a:spcAft>
                <a:spcPts val="0"/>
              </a:spcAft>
              <a:buNone/>
            </a:pPr>
            <a:r>
              <a:rPr lang="en-GB" sz="1200"/>
              <a:t>        lcd.print(okState);</a:t>
            </a:r>
            <a:endParaRPr sz="1200"/>
          </a:p>
          <a:p>
            <a:pPr marL="0" lvl="0" indent="0">
              <a:spcBef>
                <a:spcPts val="0"/>
              </a:spcBef>
              <a:spcAft>
                <a:spcPts val="0"/>
              </a:spcAft>
              <a:buNone/>
            </a:pPr>
            <a:r>
              <a:rPr lang="en-GB" sz="1200"/>
              <a:t>        Serial.println(okState);</a:t>
            </a:r>
            <a:endParaRPr sz="1200"/>
          </a:p>
          <a:p>
            <a:pPr marL="0" lvl="0" indent="0">
              <a:spcBef>
                <a:spcPts val="0"/>
              </a:spcBef>
              <a:spcAft>
                <a:spcPts val="0"/>
              </a:spcAft>
              <a:buNone/>
            </a:pPr>
            <a:r>
              <a:rPr lang="en-GB" sz="1200"/>
              <a:t>    }</a:t>
            </a:r>
            <a:endParaRPr sz="1200"/>
          </a:p>
          <a:p>
            <a:pPr marL="0" lvl="0" indent="0">
              <a:spcBef>
                <a:spcPts val="0"/>
              </a:spcBef>
              <a:spcAft>
                <a:spcPts val="0"/>
              </a:spcAft>
              <a:buNone/>
            </a:pPr>
            <a:r>
              <a:rPr lang="en-GB" sz="1200"/>
              <a:t>}</a:t>
            </a:r>
            <a:endParaRPr sz="1200"/>
          </a:p>
          <a:p>
            <a:pPr marL="0" lvl="0" indent="0">
              <a:spcBef>
                <a:spcPts val="0"/>
              </a:spcBef>
              <a:spcAft>
                <a:spcPts val="0"/>
              </a:spcAft>
              <a:buNone/>
            </a:pPr>
            <a:r>
              <a:rPr lang="en-GB" sz="1200"/>
              <a:t>void setup() {</a:t>
            </a:r>
            <a:endParaRPr sz="1200"/>
          </a:p>
          <a:p>
            <a:pPr marL="0" lvl="0" indent="0">
              <a:spcBef>
                <a:spcPts val="0"/>
              </a:spcBef>
              <a:spcAft>
                <a:spcPts val="0"/>
              </a:spcAft>
              <a:buNone/>
            </a:pPr>
            <a:r>
              <a:rPr lang="en-GB" sz="1200"/>
              <a:t>  // put your setup code here, to run once:</a:t>
            </a:r>
            <a:endParaRPr sz="1200"/>
          </a:p>
          <a:p>
            <a:pPr marL="0" lvl="0" indent="0">
              <a:spcBef>
                <a:spcPts val="0"/>
              </a:spcBef>
              <a:spcAft>
                <a:spcPts val="0"/>
              </a:spcAft>
              <a:buNone/>
            </a:pPr>
            <a:r>
              <a:rPr lang="en-GB" sz="1200"/>
              <a:t>  </a:t>
            </a:r>
            <a:endParaRPr sz="1200"/>
          </a:p>
          <a:p>
            <a:pPr marL="0" lvl="0" indent="0">
              <a:spcBef>
                <a:spcPts val="0"/>
              </a:spcBef>
              <a:spcAft>
                <a:spcPts val="0"/>
              </a:spcAft>
              <a:buNone/>
            </a:pPr>
            <a:r>
              <a:rPr lang="en-GB" sz="1200"/>
              <a:t>  Serial.begin(9600);</a:t>
            </a:r>
            <a:endParaRPr sz="1200"/>
          </a:p>
          <a:p>
            <a:pPr marL="0" lvl="0" indent="0">
              <a:spcBef>
                <a:spcPts val="0"/>
              </a:spcBef>
              <a:spcAft>
                <a:spcPts val="0"/>
              </a:spcAft>
              <a:buNone/>
            </a:pPr>
            <a:r>
              <a:rPr lang="en-GB" sz="1200"/>
              <a:t>  </a:t>
            </a:r>
            <a:endParaRPr sz="1200"/>
          </a:p>
          <a:p>
            <a:pPr marL="0" lvl="0" indent="0">
              <a:spcBef>
                <a:spcPts val="0"/>
              </a:spcBef>
              <a:spcAft>
                <a:spcPts val="0"/>
              </a:spcAft>
              <a:buNone/>
            </a:pPr>
            <a:r>
              <a:rPr lang="en-GB" sz="1200"/>
              <a:t>  analogWrite(6,30);</a:t>
            </a:r>
            <a:endParaRPr sz="1200"/>
          </a:p>
          <a:p>
            <a:pPr marL="0" lvl="0" indent="0">
              <a:spcBef>
                <a:spcPts val="0"/>
              </a:spcBef>
              <a:spcAft>
                <a:spcPts val="0"/>
              </a:spcAft>
              <a:buNone/>
            </a:pPr>
            <a:r>
              <a:rPr lang="en-GB" sz="1200"/>
              <a:t>  </a:t>
            </a:r>
            <a:endParaRPr sz="1200"/>
          </a:p>
          <a:p>
            <a:pPr marL="0" lvl="0" indent="0">
              <a:spcBef>
                <a:spcPts val="0"/>
              </a:spcBef>
              <a:spcAft>
                <a:spcPts val="0"/>
              </a:spcAft>
              <a:buNone/>
            </a:pPr>
            <a:r>
              <a:rPr lang="en-GB" sz="1200"/>
              <a:t>  lcd.begin(16, 2);</a:t>
            </a:r>
            <a:endParaRPr sz="1200"/>
          </a:p>
          <a:p>
            <a:pPr marL="0" lvl="0" indent="0">
              <a:spcBef>
                <a:spcPts val="0"/>
              </a:spcBef>
              <a:spcAft>
                <a:spcPts val="0"/>
              </a:spcAft>
              <a:buNone/>
            </a:pPr>
            <a:r>
              <a:rPr lang="en-GB" sz="1200"/>
              <a:t>  </a:t>
            </a:r>
            <a:endParaRPr sz="1200"/>
          </a:p>
          <a:p>
            <a:pPr marL="0" lvl="0" indent="0">
              <a:spcBef>
                <a:spcPts val="0"/>
              </a:spcBef>
              <a:spcAft>
                <a:spcPts val="0"/>
              </a:spcAft>
              <a:buNone/>
            </a:pPr>
            <a:r>
              <a:rPr lang="en-GB" sz="1200"/>
              <a:t>  lcd.setCursor(0, 0);</a:t>
            </a:r>
            <a:endParaRPr sz="1200"/>
          </a:p>
          <a:p>
            <a:pPr marL="0" lvl="0" indent="0">
              <a:spcBef>
                <a:spcPts val="0"/>
              </a:spcBef>
              <a:spcAft>
                <a:spcPts val="0"/>
              </a:spcAft>
              <a:buNone/>
            </a:pPr>
            <a:r>
              <a:rPr lang="en-GB" sz="1200"/>
              <a:t>  lcd.print("hello, world!");</a:t>
            </a:r>
            <a:endParaRPr sz="1200"/>
          </a:p>
          <a:p>
            <a:pPr marL="0" lvl="0" indent="0">
              <a:spcBef>
                <a:spcPts val="0"/>
              </a:spcBef>
              <a:spcAft>
                <a:spcPts val="0"/>
              </a:spcAft>
              <a:buNone/>
            </a:pPr>
            <a:endParaRPr sz="1200"/>
          </a:p>
          <a:p>
            <a:pPr marL="0" lvl="0" indent="0">
              <a:spcBef>
                <a:spcPts val="0"/>
              </a:spcBef>
              <a:spcAft>
                <a:spcPts val="0"/>
              </a:spcAft>
              <a:buNone/>
            </a:pPr>
            <a:r>
              <a:rPr lang="en-GB" sz="1200"/>
              <a:t>  Serial.println("Reading From the Sensors ...");</a:t>
            </a:r>
            <a:endParaRPr sz="1200"/>
          </a:p>
          <a:p>
            <a:pPr marL="0" lvl="0" indent="0">
              <a:spcBef>
                <a:spcPts val="0"/>
              </a:spcBef>
              <a:spcAft>
                <a:spcPts val="0"/>
              </a:spcAft>
              <a:buNone/>
            </a:pPr>
            <a:endParaRPr sz="1200"/>
          </a:p>
          <a:p>
            <a:pPr marL="0" lvl="0" indent="0">
              <a:spcBef>
                <a:spcPts val="0"/>
              </a:spcBef>
              <a:spcAft>
                <a:spcPts val="0"/>
              </a:spcAft>
              <a:buNone/>
            </a:pPr>
            <a:r>
              <a:rPr lang="en-GB" sz="1200"/>
              <a:t>  //delay(2000); }</a:t>
            </a: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a:p>
            <a:pPr marL="0" lvl="0" indent="0">
              <a:spcBef>
                <a:spcPts val="0"/>
              </a:spcBef>
              <a:spcAft>
                <a:spcPts val="0"/>
              </a:spcAft>
              <a:buNone/>
            </a:pP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a:spLocks noGrp="1"/>
          </p:cNvSpPr>
          <p:nvPr>
            <p:ph type="title"/>
          </p:nvPr>
        </p:nvSpPr>
        <p:spPr>
          <a:xfrm>
            <a:off x="0" y="0"/>
            <a:ext cx="9082500" cy="5058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1100"/>
          </a:p>
          <a:p>
            <a:pPr marL="0" lvl="0" indent="0">
              <a:spcBef>
                <a:spcPts val="0"/>
              </a:spcBef>
              <a:spcAft>
                <a:spcPts val="0"/>
              </a:spcAft>
              <a:buNone/>
            </a:pPr>
            <a:r>
              <a:rPr lang="en-GB" sz="1100"/>
              <a:t>void loop() {</a:t>
            </a:r>
            <a:endParaRPr sz="1100"/>
          </a:p>
          <a:p>
            <a:pPr marL="0" lvl="0" indent="0">
              <a:spcBef>
                <a:spcPts val="0"/>
              </a:spcBef>
              <a:spcAft>
                <a:spcPts val="0"/>
              </a:spcAft>
              <a:buNone/>
            </a:pPr>
            <a:r>
              <a:rPr lang="en-GB" sz="1100"/>
              <a:t>  // put your main code here, to run repeatedly:</a:t>
            </a:r>
            <a:endParaRPr sz="1100"/>
          </a:p>
          <a:p>
            <a:pPr marL="0" lvl="0" indent="0">
              <a:spcBef>
                <a:spcPts val="0"/>
              </a:spcBef>
              <a:spcAft>
                <a:spcPts val="0"/>
              </a:spcAft>
              <a:buNone/>
            </a:pPr>
            <a:r>
              <a:rPr lang="en-GB" sz="1100"/>
              <a:t>  moisture = analogRead(A0);</a:t>
            </a:r>
            <a:endParaRPr sz="1100"/>
          </a:p>
          <a:p>
            <a:pPr marL="0" lvl="0" indent="0">
              <a:spcBef>
                <a:spcPts val="0"/>
              </a:spcBef>
              <a:spcAft>
                <a:spcPts val="0"/>
              </a:spcAft>
              <a:buNone/>
            </a:pPr>
            <a:r>
              <a:rPr lang="en-GB" sz="1100"/>
              <a:t>  moisture = map(moisture,1023,0,0,100);</a:t>
            </a:r>
            <a:endParaRPr sz="1100"/>
          </a:p>
          <a:p>
            <a:pPr marL="0" lvl="0" indent="0">
              <a:spcBef>
                <a:spcPts val="0"/>
              </a:spcBef>
              <a:spcAft>
                <a:spcPts val="0"/>
              </a:spcAft>
              <a:buNone/>
            </a:pPr>
            <a:r>
              <a:rPr lang="en-GB" sz="1100"/>
              <a:t>//  int sensorValueTemp = analogRead(A2);</a:t>
            </a:r>
            <a:endParaRPr sz="1100"/>
          </a:p>
          <a:p>
            <a:pPr marL="0" lvl="0" indent="0">
              <a:spcBef>
                <a:spcPts val="0"/>
              </a:spcBef>
              <a:spcAft>
                <a:spcPts val="0"/>
              </a:spcAft>
              <a:buNone/>
            </a:pPr>
            <a:r>
              <a:rPr lang="en-GB" sz="1100"/>
              <a:t>  Serial.print("Moisture Reading is :");</a:t>
            </a:r>
            <a:endParaRPr sz="1100"/>
          </a:p>
          <a:p>
            <a:pPr marL="0" lvl="0" indent="0">
              <a:spcBef>
                <a:spcPts val="0"/>
              </a:spcBef>
              <a:spcAft>
                <a:spcPts val="0"/>
              </a:spcAft>
              <a:buNone/>
            </a:pPr>
            <a:r>
              <a:rPr lang="en-GB" sz="1100"/>
              <a:t>  Serial.print(moisture);</a:t>
            </a:r>
            <a:endParaRPr sz="1100"/>
          </a:p>
          <a:p>
            <a:pPr marL="0" lvl="0" indent="0">
              <a:spcBef>
                <a:spcPts val="0"/>
              </a:spcBef>
              <a:spcAft>
                <a:spcPts val="0"/>
              </a:spcAft>
              <a:buNone/>
            </a:pPr>
            <a:r>
              <a:rPr lang="en-GB" sz="1100"/>
              <a:t>  Serial.println("%");</a:t>
            </a:r>
            <a:endParaRPr sz="1100"/>
          </a:p>
          <a:p>
            <a:pPr marL="0" lvl="0" indent="0">
              <a:spcBef>
                <a:spcPts val="0"/>
              </a:spcBef>
              <a:spcAft>
                <a:spcPts val="0"/>
              </a:spcAft>
              <a:buNone/>
            </a:pPr>
            <a:r>
              <a:rPr lang="en-GB" sz="1100"/>
              <a:t>//  Serial.println("Temperature Reading is :");</a:t>
            </a:r>
            <a:endParaRPr sz="1100"/>
          </a:p>
          <a:p>
            <a:pPr marL="0" lvl="0" indent="0">
              <a:spcBef>
                <a:spcPts val="0"/>
              </a:spcBef>
              <a:spcAft>
                <a:spcPts val="0"/>
              </a:spcAft>
              <a:buNone/>
            </a:pPr>
            <a:r>
              <a:rPr lang="en-GB" sz="1100"/>
              <a:t>//  Serial.println(sensorValueTemp);</a:t>
            </a:r>
            <a:endParaRPr sz="1100"/>
          </a:p>
          <a:p>
            <a:pPr marL="0" lvl="0" indent="0">
              <a:spcBef>
                <a:spcPts val="0"/>
              </a:spcBef>
              <a:spcAft>
                <a:spcPts val="0"/>
              </a:spcAft>
              <a:buNone/>
            </a:pPr>
            <a:endParaRPr sz="1100"/>
          </a:p>
          <a:p>
            <a:pPr marL="0" lvl="0" indent="0">
              <a:spcBef>
                <a:spcPts val="0"/>
              </a:spcBef>
              <a:spcAft>
                <a:spcPts val="0"/>
              </a:spcAft>
              <a:buNone/>
            </a:pPr>
            <a:r>
              <a:rPr lang="en-GB" sz="1100"/>
              <a:t>  int chk = DHT.read11(DHT11_PIN);</a:t>
            </a:r>
            <a:endParaRPr sz="1100"/>
          </a:p>
          <a:p>
            <a:pPr marL="0" lvl="0" indent="0">
              <a:spcBef>
                <a:spcPts val="0"/>
              </a:spcBef>
              <a:spcAft>
                <a:spcPts val="0"/>
              </a:spcAft>
              <a:buNone/>
            </a:pPr>
            <a:r>
              <a:rPr lang="en-GB" sz="1100"/>
              <a:t>  temp = DHT.temperature;</a:t>
            </a:r>
            <a:endParaRPr sz="1100"/>
          </a:p>
          <a:p>
            <a:pPr marL="0" lvl="0" indent="0">
              <a:spcBef>
                <a:spcPts val="0"/>
              </a:spcBef>
              <a:spcAft>
                <a:spcPts val="0"/>
              </a:spcAft>
              <a:buNone/>
            </a:pPr>
            <a:r>
              <a:rPr lang="en-GB" sz="1100"/>
              <a:t>  humid = DHT.humidity;</a:t>
            </a:r>
            <a:endParaRPr sz="1100"/>
          </a:p>
          <a:p>
            <a:pPr marL="0" lvl="0" indent="0">
              <a:spcBef>
                <a:spcPts val="0"/>
              </a:spcBef>
              <a:spcAft>
                <a:spcPts val="0"/>
              </a:spcAft>
              <a:buNone/>
            </a:pPr>
            <a:r>
              <a:rPr lang="en-GB" sz="1100"/>
              <a:t>  Serial.print("Temperature = ");</a:t>
            </a:r>
            <a:endParaRPr sz="1100"/>
          </a:p>
          <a:p>
            <a:pPr marL="0" lvl="0" indent="0">
              <a:spcBef>
                <a:spcPts val="0"/>
              </a:spcBef>
              <a:spcAft>
                <a:spcPts val="0"/>
              </a:spcAft>
              <a:buNone/>
            </a:pPr>
            <a:r>
              <a:rPr lang="en-GB" sz="1100"/>
              <a:t>  Serial.println(temp);</a:t>
            </a:r>
            <a:endParaRPr sz="1100"/>
          </a:p>
          <a:p>
            <a:pPr marL="0" lvl="0" indent="0">
              <a:spcBef>
                <a:spcPts val="0"/>
              </a:spcBef>
              <a:spcAft>
                <a:spcPts val="0"/>
              </a:spcAft>
              <a:buNone/>
            </a:pPr>
            <a:r>
              <a:rPr lang="en-GB" sz="1100"/>
              <a:t>  Serial.print("Humidity = ");</a:t>
            </a:r>
            <a:endParaRPr sz="1100"/>
          </a:p>
          <a:p>
            <a:pPr marL="0" lvl="0" indent="0">
              <a:spcBef>
                <a:spcPts val="0"/>
              </a:spcBef>
              <a:spcAft>
                <a:spcPts val="0"/>
              </a:spcAft>
              <a:buNone/>
            </a:pPr>
            <a:r>
              <a:rPr lang="en-GB" sz="1100"/>
              <a:t>  Serial.println(humid);</a:t>
            </a:r>
            <a:endParaRPr sz="1100"/>
          </a:p>
          <a:p>
            <a:pPr marL="0" lvl="0" indent="0">
              <a:spcBef>
                <a:spcPts val="0"/>
              </a:spcBef>
              <a:spcAft>
                <a:spcPts val="0"/>
              </a:spcAft>
              <a:buNone/>
            </a:pPr>
            <a:endParaRPr sz="1100"/>
          </a:p>
          <a:p>
            <a:pPr marL="0" lvl="0" indent="0">
              <a:spcBef>
                <a:spcPts val="0"/>
              </a:spcBef>
              <a:spcAft>
                <a:spcPts val="0"/>
              </a:spcAft>
              <a:buNone/>
            </a:pPr>
            <a:r>
              <a:rPr lang="en-GB" sz="1100"/>
              <a:t>  light = analogRead(A1);</a:t>
            </a:r>
            <a:endParaRPr sz="1100"/>
          </a:p>
          <a:p>
            <a:pPr marL="0" lvl="0" indent="0">
              <a:spcBef>
                <a:spcPts val="0"/>
              </a:spcBef>
              <a:spcAft>
                <a:spcPts val="0"/>
              </a:spcAft>
              <a:buNone/>
            </a:pPr>
            <a:r>
              <a:rPr lang="en-GB" sz="1100"/>
              <a:t>  light = map(light,1023,0,0,100);</a:t>
            </a:r>
            <a:endParaRPr sz="1100"/>
          </a:p>
          <a:p>
            <a:pPr marL="0" lvl="0" indent="0">
              <a:spcBef>
                <a:spcPts val="0"/>
              </a:spcBef>
              <a:spcAft>
                <a:spcPts val="0"/>
              </a:spcAft>
              <a:buNone/>
            </a:pPr>
            <a:r>
              <a:rPr lang="en-GB" sz="1100"/>
              <a:t>  Serial.print("Light Reading is :");</a:t>
            </a:r>
            <a:endParaRPr sz="1100"/>
          </a:p>
          <a:p>
            <a:pPr marL="0" lvl="0" indent="0">
              <a:spcBef>
                <a:spcPts val="0"/>
              </a:spcBef>
              <a:spcAft>
                <a:spcPts val="0"/>
              </a:spcAft>
              <a:buNone/>
            </a:pPr>
            <a:r>
              <a:rPr lang="en-GB" sz="1100"/>
              <a:t>  Serial.println(light); </a:t>
            </a:r>
            <a:endParaRPr sz="1100"/>
          </a:p>
          <a:p>
            <a:pPr marL="0" lvl="0" indent="0">
              <a:spcBef>
                <a:spcPts val="0"/>
              </a:spcBef>
              <a:spcAft>
                <a:spcPts val="0"/>
              </a:spcAft>
              <a:buNone/>
            </a:pPr>
            <a:r>
              <a:rPr lang="en-GB" sz="1100"/>
              <a:t>  lcd.autoscroll();</a:t>
            </a:r>
            <a:endParaRPr sz="1100"/>
          </a:p>
          <a:p>
            <a:pPr marL="0" lvl="0" indent="0">
              <a:spcBef>
                <a:spcPts val="0"/>
              </a:spcBef>
              <a:spcAft>
                <a:spcPts val="0"/>
              </a:spcAft>
              <a:buNone/>
            </a:pPr>
            <a:r>
              <a:rPr lang="en-GB" sz="1100"/>
              <a:t>  interpretSituation();</a:t>
            </a:r>
            <a:endParaRPr sz="1100"/>
          </a:p>
          <a:p>
            <a:pPr marL="0" lvl="0" indent="0">
              <a:spcBef>
                <a:spcPts val="0"/>
              </a:spcBef>
              <a:spcAft>
                <a:spcPts val="0"/>
              </a:spcAft>
              <a:buNone/>
            </a:pPr>
            <a:r>
              <a:rPr lang="en-GB" sz="1100"/>
              <a:t>  delay(2000);</a:t>
            </a:r>
            <a:endParaRPr sz="1100"/>
          </a:p>
          <a:p>
            <a:pPr marL="0" lvl="0" indent="0">
              <a:spcBef>
                <a:spcPts val="0"/>
              </a:spcBef>
              <a:spcAft>
                <a:spcPts val="0"/>
              </a:spcAft>
              <a:buNone/>
            </a:pPr>
            <a:r>
              <a:rPr lang="en-GB" sz="1100"/>
              <a:t>  </a:t>
            </a:r>
            <a:endParaRPr sz="1100"/>
          </a:p>
          <a:p>
            <a:pPr marL="0" lvl="0" indent="0">
              <a:spcBef>
                <a:spcPts val="0"/>
              </a:spcBef>
              <a:spcAft>
                <a:spcPts val="0"/>
              </a:spcAft>
              <a:buNone/>
            </a:pPr>
            <a:r>
              <a:rPr lang="en-GB" sz="1100"/>
              <a:t>}</a:t>
            </a:r>
            <a:endParaRPr sz="1100"/>
          </a:p>
          <a:p>
            <a:pPr marL="0" lvl="0" indent="0">
              <a:spcBef>
                <a:spcPts val="0"/>
              </a:spcBef>
              <a:spcAft>
                <a:spcPts val="0"/>
              </a:spcAft>
              <a:buNone/>
            </a:pPr>
            <a:endParaRPr sz="1100"/>
          </a:p>
          <a:p>
            <a:pPr marL="0" lvl="0" indent="0">
              <a:spcBef>
                <a:spcPts val="0"/>
              </a:spcBef>
              <a:spcAft>
                <a:spcPts val="0"/>
              </a:spcAft>
              <a:buNone/>
            </a:pP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Shape 358"/>
          <p:cNvSpPr txBox="1">
            <a:spLocks noGrp="1"/>
          </p:cNvSpPr>
          <p:nvPr>
            <p:ph type="title"/>
          </p:nvPr>
        </p:nvSpPr>
        <p:spPr>
          <a:xfrm>
            <a:off x="0" y="0"/>
            <a:ext cx="8955000" cy="5058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endParaRPr sz="2400"/>
          </a:p>
          <a:p>
            <a:pPr marL="0" lvl="0" indent="0" rtl="0">
              <a:spcBef>
                <a:spcPts val="0"/>
              </a:spcBef>
              <a:spcAft>
                <a:spcPts val="0"/>
              </a:spcAft>
              <a:buNone/>
            </a:pPr>
            <a:r>
              <a:rPr lang="en-GB" sz="2400"/>
              <a:t>CONCLUSION:</a:t>
            </a:r>
            <a:endParaRPr sz="2400"/>
          </a:p>
          <a:p>
            <a:pPr marL="0" lvl="0" indent="0" rtl="0">
              <a:spcBef>
                <a:spcPts val="0"/>
              </a:spcBef>
              <a:spcAft>
                <a:spcPts val="0"/>
              </a:spcAft>
              <a:buNone/>
            </a:pPr>
            <a:endParaRPr sz="2400"/>
          </a:p>
          <a:p>
            <a:pPr marL="457200" lvl="0" indent="-381000" rtl="0">
              <a:spcBef>
                <a:spcPts val="0"/>
              </a:spcBef>
              <a:spcAft>
                <a:spcPts val="0"/>
              </a:spcAft>
              <a:buSzPts val="2400"/>
              <a:buChar char="●"/>
            </a:pPr>
            <a:r>
              <a:rPr lang="en-GB" sz="2400"/>
              <a:t>Based on the results this design tool based on soil moisture,temperature and light has been operating quite good to describe the exact situation of the plant</a:t>
            </a:r>
            <a:endParaRPr sz="2400"/>
          </a:p>
          <a:p>
            <a:pPr marL="0" lvl="0" indent="0" rtl="0">
              <a:spcBef>
                <a:spcPts val="0"/>
              </a:spcBef>
              <a:spcAft>
                <a:spcPts val="0"/>
              </a:spcAft>
              <a:buNone/>
            </a:pPr>
            <a:r>
              <a:rPr lang="en-GB" sz="2400"/>
              <a:t>      Such as dry,humid,dark,cool,hot and ok condition of </a:t>
            </a:r>
            <a:endParaRPr sz="2400"/>
          </a:p>
          <a:p>
            <a:pPr marL="0" lvl="0" indent="0" rtl="0">
              <a:spcBef>
                <a:spcPts val="0"/>
              </a:spcBef>
              <a:spcAft>
                <a:spcPts val="0"/>
              </a:spcAft>
              <a:buNone/>
            </a:pPr>
            <a:r>
              <a:rPr lang="en-GB" sz="2400"/>
              <a:t>      the plant on the basis on the values through the  </a:t>
            </a:r>
            <a:endParaRPr sz="2400"/>
          </a:p>
          <a:p>
            <a:pPr marL="0" lvl="0" indent="0" rtl="0">
              <a:spcBef>
                <a:spcPts val="0"/>
              </a:spcBef>
              <a:spcAft>
                <a:spcPts val="0"/>
              </a:spcAft>
              <a:buNone/>
            </a:pPr>
            <a:r>
              <a:rPr lang="en-GB" sz="2400"/>
              <a:t>      sensors.</a:t>
            </a: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a:p>
            <a:pPr marL="0" lvl="0" indent="0" rtl="0">
              <a:spcBef>
                <a:spcPts val="0"/>
              </a:spcBef>
              <a:spcAft>
                <a:spcPts val="0"/>
              </a:spcAft>
              <a:buNone/>
            </a:pP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274700" y="287150"/>
            <a:ext cx="8714100" cy="4656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GB"/>
              <a:t>INTRODUCTION:</a:t>
            </a:r>
            <a:endParaRPr/>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r>
              <a:rPr lang="en-GB" sz="1800"/>
              <a:t>This project is an application which gives out values like soil moisture,</a:t>
            </a:r>
            <a:endParaRPr sz="1800"/>
          </a:p>
          <a:p>
            <a:pPr marL="0" lvl="0" indent="0">
              <a:spcBef>
                <a:spcPts val="0"/>
              </a:spcBef>
              <a:spcAft>
                <a:spcPts val="0"/>
              </a:spcAft>
              <a:buNone/>
            </a:pPr>
            <a:r>
              <a:rPr lang="en-GB" sz="1800"/>
              <a:t>humidity, temperature and light. This project is a combination of 4</a:t>
            </a:r>
            <a:endParaRPr sz="1800"/>
          </a:p>
          <a:p>
            <a:pPr marL="0" lvl="0" indent="0">
              <a:spcBef>
                <a:spcPts val="0"/>
              </a:spcBef>
              <a:spcAft>
                <a:spcPts val="0"/>
              </a:spcAft>
              <a:buNone/>
            </a:pPr>
            <a:r>
              <a:rPr lang="en-GB" sz="1800"/>
              <a:t>different applications . The project can be utilized as to know when to water a plant and other information.</a:t>
            </a:r>
            <a:endParaRPr sz="1800"/>
          </a:p>
          <a:p>
            <a:pPr marL="0" lvl="0" indent="0">
              <a:spcBef>
                <a:spcPts val="0"/>
              </a:spcBef>
              <a:spcAft>
                <a:spcPts val="0"/>
              </a:spcAft>
              <a:buNone/>
            </a:pPr>
            <a:r>
              <a:rPr lang="en-GB" sz="1800"/>
              <a:t> </a:t>
            </a:r>
            <a:endParaRPr sz="1800"/>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174900" y="843558"/>
            <a:ext cx="8969100" cy="47892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u="sng" dirty="0"/>
              <a:t>IDEA:</a:t>
            </a:r>
            <a:endParaRPr u="sng" dirty="0"/>
          </a:p>
          <a:p>
            <a:pPr marL="0" lvl="0" indent="0">
              <a:spcBef>
                <a:spcPts val="0"/>
              </a:spcBef>
              <a:spcAft>
                <a:spcPts val="0"/>
              </a:spcAft>
              <a:buNone/>
            </a:pPr>
            <a:endParaRPr sz="1800" dirty="0"/>
          </a:p>
          <a:p>
            <a:pPr marL="0" lvl="0" indent="0">
              <a:spcBef>
                <a:spcPts val="0"/>
              </a:spcBef>
              <a:spcAft>
                <a:spcPts val="0"/>
              </a:spcAft>
              <a:buNone/>
            </a:pPr>
            <a:r>
              <a:rPr lang="en-GB" sz="1800" dirty="0"/>
              <a:t>The basic idea initially was only about soil</a:t>
            </a:r>
            <a:endParaRPr sz="1800" dirty="0"/>
          </a:p>
          <a:p>
            <a:pPr marL="0" lvl="0" indent="0">
              <a:spcBef>
                <a:spcPts val="0"/>
              </a:spcBef>
              <a:spcAft>
                <a:spcPts val="0"/>
              </a:spcAft>
              <a:buNone/>
            </a:pPr>
            <a:r>
              <a:rPr lang="en-GB" sz="1800" dirty="0"/>
              <a:t>moisture. But later it was thought to work over few other aspects of it</a:t>
            </a:r>
            <a:endParaRPr sz="1800" dirty="0"/>
          </a:p>
          <a:p>
            <a:pPr marL="0" lvl="0" indent="0">
              <a:spcBef>
                <a:spcPts val="0"/>
              </a:spcBef>
              <a:spcAft>
                <a:spcPts val="0"/>
              </a:spcAft>
              <a:buNone/>
            </a:pPr>
            <a:r>
              <a:rPr lang="en-GB" sz="1800" dirty="0"/>
              <a:t>too. Knowing these characteristics of soil helps us in maintaining the</a:t>
            </a:r>
            <a:endParaRPr sz="1800" dirty="0"/>
          </a:p>
          <a:p>
            <a:pPr marL="0" lvl="0" indent="0">
              <a:spcBef>
                <a:spcPts val="0"/>
              </a:spcBef>
              <a:spcAft>
                <a:spcPts val="0"/>
              </a:spcAft>
              <a:buNone/>
            </a:pPr>
            <a:r>
              <a:rPr lang="en-GB" sz="1800" dirty="0"/>
              <a:t>health of the plants.</a:t>
            </a:r>
            <a:endParaRPr sz="1800" dirty="0"/>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r>
              <a:rPr lang="en-GB" dirty="0"/>
              <a:t>Basic range requirements were put as thresholds</a:t>
            </a:r>
            <a:endParaRPr dirty="0"/>
          </a:p>
          <a:p>
            <a:pPr marL="0" lvl="0" indent="0">
              <a:spcBef>
                <a:spcPts val="0"/>
              </a:spcBef>
              <a:spcAft>
                <a:spcPts val="0"/>
              </a:spcAft>
              <a:buNone/>
            </a:pPr>
            <a:r>
              <a:rPr lang="en-GB" dirty="0"/>
              <a:t>	</a:t>
            </a:r>
            <a:endParaRPr dirty="0"/>
          </a:p>
          <a:p>
            <a:pPr marL="0" lvl="0" indent="0">
              <a:spcBef>
                <a:spcPts val="0"/>
              </a:spcBef>
              <a:spcAft>
                <a:spcPts val="0"/>
              </a:spcAft>
              <a:buNone/>
            </a:pPr>
            <a:endParaRPr dirty="0"/>
          </a:p>
          <a:p>
            <a:pPr marL="0" lvl="0" indent="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297550" y="240875"/>
            <a:ext cx="8515800" cy="4675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r>
              <a:rPr lang="en-GB" u="sng"/>
              <a:t>HARDWARE COMPONENTS USED</a:t>
            </a:r>
            <a:r>
              <a:rPr lang="en-GB"/>
              <a:t>:</a:t>
            </a:r>
            <a:endParaRPr/>
          </a:p>
          <a:p>
            <a:pPr marL="457200" lvl="0" indent="-457200" rtl="0">
              <a:spcBef>
                <a:spcPts val="0"/>
              </a:spcBef>
              <a:spcAft>
                <a:spcPts val="0"/>
              </a:spcAft>
              <a:buSzPts val="3600"/>
              <a:buChar char="●"/>
            </a:pPr>
            <a:r>
              <a:rPr lang="en-GB"/>
              <a:t>ARDUINO UNO</a:t>
            </a:r>
            <a:endParaRPr/>
          </a:p>
          <a:p>
            <a:pPr marL="457200" lvl="0" indent="-457200" rtl="0">
              <a:spcBef>
                <a:spcPts val="0"/>
              </a:spcBef>
              <a:spcAft>
                <a:spcPts val="0"/>
              </a:spcAft>
              <a:buSzPts val="3600"/>
              <a:buChar char="●"/>
            </a:pPr>
            <a:r>
              <a:rPr lang="en-GB"/>
              <a:t>Soil Moisture Sensor(FC-28)</a:t>
            </a:r>
            <a:endParaRPr/>
          </a:p>
          <a:p>
            <a:pPr marL="457200" lvl="0" indent="-457200" rtl="0">
              <a:spcBef>
                <a:spcPts val="0"/>
              </a:spcBef>
              <a:spcAft>
                <a:spcPts val="0"/>
              </a:spcAft>
              <a:buSzPts val="3600"/>
              <a:buChar char="●"/>
            </a:pPr>
            <a:r>
              <a:rPr lang="en-GB"/>
              <a:t>Temperature Sensor(DHT11)</a:t>
            </a:r>
            <a:endParaRPr/>
          </a:p>
          <a:p>
            <a:pPr marL="457200" lvl="0" indent="-457200" rtl="0">
              <a:spcBef>
                <a:spcPts val="0"/>
              </a:spcBef>
              <a:spcAft>
                <a:spcPts val="0"/>
              </a:spcAft>
              <a:buSzPts val="3600"/>
              <a:buChar char="●"/>
            </a:pPr>
            <a:r>
              <a:rPr lang="en-GB"/>
              <a:t>LDR Sensor</a:t>
            </a:r>
            <a:endParaRPr/>
          </a:p>
          <a:p>
            <a:pPr marL="457200" lvl="0" indent="-457200" rtl="0">
              <a:spcBef>
                <a:spcPts val="0"/>
              </a:spcBef>
              <a:spcAft>
                <a:spcPts val="0"/>
              </a:spcAft>
              <a:buSzPts val="3600"/>
              <a:buChar char="●"/>
            </a:pPr>
            <a:r>
              <a:rPr lang="en-GB"/>
              <a:t>Jumper wires</a:t>
            </a:r>
            <a:endParaRPr/>
          </a:p>
          <a:p>
            <a:pPr marL="457200" lvl="0" indent="-457200" rtl="0">
              <a:spcBef>
                <a:spcPts val="0"/>
              </a:spcBef>
              <a:spcAft>
                <a:spcPts val="0"/>
              </a:spcAft>
              <a:buSzPts val="3600"/>
              <a:buChar char="●"/>
            </a:pPr>
            <a:r>
              <a:rPr lang="en-GB"/>
              <a:t>LCD Display</a:t>
            </a:r>
            <a:endParaRPr/>
          </a:p>
          <a:p>
            <a:pPr marL="457200" lvl="0" indent="-457200" rtl="0">
              <a:spcBef>
                <a:spcPts val="0"/>
              </a:spcBef>
              <a:spcAft>
                <a:spcPts val="0"/>
              </a:spcAft>
              <a:buSzPts val="3600"/>
              <a:buChar char="●"/>
            </a:pPr>
            <a:r>
              <a:rPr lang="en-GB"/>
              <a:t>LEDs</a:t>
            </a: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74525" y="137325"/>
            <a:ext cx="8651700" cy="4681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1800"/>
              <a:t>1)Arduino UNO : It is a microcontroller board based on the</a:t>
            </a:r>
            <a:endParaRPr sz="1800"/>
          </a:p>
          <a:p>
            <a:pPr marL="0" lvl="0" indent="0">
              <a:spcBef>
                <a:spcPts val="0"/>
              </a:spcBef>
              <a:spcAft>
                <a:spcPts val="0"/>
              </a:spcAft>
              <a:buNone/>
            </a:pPr>
            <a:r>
              <a:rPr lang="en-GB" sz="1800"/>
              <a:t>ATmega328P. It has 14 digital input/output pins (of which 6 can be used</a:t>
            </a:r>
            <a:endParaRPr sz="1800"/>
          </a:p>
          <a:p>
            <a:pPr marL="0" lvl="0" indent="0">
              <a:spcBef>
                <a:spcPts val="0"/>
              </a:spcBef>
              <a:spcAft>
                <a:spcPts val="0"/>
              </a:spcAft>
              <a:buNone/>
            </a:pPr>
            <a:r>
              <a:rPr lang="en-GB" sz="1800"/>
              <a:t>as PWM outputs), 6 analog inputs, a 16 MHz quartz crystal, a USB</a:t>
            </a:r>
            <a:endParaRPr sz="1800"/>
          </a:p>
          <a:p>
            <a:pPr marL="0" lvl="0" indent="0">
              <a:spcBef>
                <a:spcPts val="0"/>
              </a:spcBef>
              <a:spcAft>
                <a:spcPts val="0"/>
              </a:spcAft>
              <a:buNone/>
            </a:pPr>
            <a:r>
              <a:rPr lang="en-GB" sz="1800"/>
              <a:t>connection, a power jack, an ICSP header and a reset button. It contains</a:t>
            </a:r>
            <a:endParaRPr sz="1800"/>
          </a:p>
          <a:p>
            <a:pPr marL="0" lvl="0" indent="0">
              <a:spcBef>
                <a:spcPts val="0"/>
              </a:spcBef>
              <a:spcAft>
                <a:spcPts val="0"/>
              </a:spcAft>
              <a:buNone/>
            </a:pPr>
            <a:r>
              <a:rPr lang="en-GB" sz="1800"/>
              <a:t>everything needed to support the microcontroller; simply connect it to a</a:t>
            </a:r>
            <a:endParaRPr sz="1800"/>
          </a:p>
          <a:p>
            <a:pPr marL="0" lvl="0" indent="0">
              <a:spcBef>
                <a:spcPts val="0"/>
              </a:spcBef>
              <a:spcAft>
                <a:spcPts val="0"/>
              </a:spcAft>
              <a:buNone/>
            </a:pPr>
            <a:r>
              <a:rPr lang="en-GB" sz="1800"/>
              <a:t>computer with a USB cable or power it with an AC-to-DC adapter or</a:t>
            </a:r>
            <a:endParaRPr sz="1800"/>
          </a:p>
          <a:p>
            <a:pPr marL="0" lvl="0" indent="0">
              <a:spcBef>
                <a:spcPts val="0"/>
              </a:spcBef>
              <a:spcAft>
                <a:spcPts val="0"/>
              </a:spcAft>
              <a:buNone/>
            </a:pPr>
            <a:r>
              <a:rPr lang="en-GB" sz="1800"/>
              <a:t>battery to get started.</a:t>
            </a: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p:txBody>
      </p:sp>
      <p:pic>
        <p:nvPicPr>
          <p:cNvPr id="299" name="Shape 299"/>
          <p:cNvPicPr preferRelativeResize="0"/>
          <p:nvPr/>
        </p:nvPicPr>
        <p:blipFill>
          <a:blip r:embed="rId3">
            <a:alphaModFix/>
          </a:blip>
          <a:stretch>
            <a:fillRect/>
          </a:stretch>
        </p:blipFill>
        <p:spPr>
          <a:xfrm>
            <a:off x="297550" y="2224600"/>
            <a:ext cx="7934875" cy="276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68400" y="240875"/>
            <a:ext cx="8473200" cy="45483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r>
              <a:rPr lang="en-GB" sz="1800"/>
              <a:t>2)soil moisture sensor(FC-28)</a:t>
            </a:r>
            <a:endParaRPr sz="1800"/>
          </a:p>
          <a:p>
            <a:pPr marL="0" lvl="0" indent="0">
              <a:spcBef>
                <a:spcPts val="0"/>
              </a:spcBef>
              <a:spcAft>
                <a:spcPts val="0"/>
              </a:spcAft>
              <a:buNone/>
            </a:pPr>
            <a:endParaRPr sz="1800"/>
          </a:p>
          <a:p>
            <a:pPr marL="0" lvl="0" indent="0">
              <a:spcBef>
                <a:spcPts val="0"/>
              </a:spcBef>
              <a:spcAft>
                <a:spcPts val="0"/>
              </a:spcAft>
              <a:buNone/>
            </a:pPr>
            <a:r>
              <a:rPr lang="en-GB" sz="1800"/>
              <a:t>The soil moisture sensor consists of two probes that are used to</a:t>
            </a:r>
            <a:br>
              <a:rPr lang="en-GB" sz="1800"/>
            </a:br>
            <a:r>
              <a:rPr lang="en-GB" sz="1800"/>
              <a:t>measure the volumetric content of water. The two probes allow the</a:t>
            </a:r>
            <a:br>
              <a:rPr lang="en-GB" sz="1800"/>
            </a:br>
            <a:r>
              <a:rPr lang="en-GB" sz="1800"/>
              <a:t>current to pass through the soil, which gives the resistance value to</a:t>
            </a:r>
            <a:br>
              <a:rPr lang="en-GB" sz="1800"/>
            </a:br>
            <a:r>
              <a:rPr lang="en-GB" sz="1800"/>
              <a:t>measure the moisture value</a:t>
            </a:r>
            <a:endParaRPr sz="1800"/>
          </a:p>
          <a:p>
            <a:pPr marL="0" lvl="0" indent="0">
              <a:spcBef>
                <a:spcPts val="0"/>
              </a:spcBef>
              <a:spcAft>
                <a:spcPts val="0"/>
              </a:spcAft>
              <a:buNone/>
            </a:pPr>
            <a:endParaRPr sz="1800"/>
          </a:p>
          <a:p>
            <a:pPr marL="0" lvl="0" indent="0">
              <a:spcBef>
                <a:spcPts val="0"/>
              </a:spcBef>
              <a:spcAft>
                <a:spcPts val="0"/>
              </a:spcAft>
              <a:buNone/>
            </a:pPr>
            <a:r>
              <a:rPr lang="en-GB" sz="1800" u="sng"/>
              <a:t>Working Principle </a:t>
            </a:r>
            <a:r>
              <a:rPr lang="en-GB" sz="1800"/>
              <a:t>:</a:t>
            </a:r>
            <a:endParaRPr sz="1800"/>
          </a:p>
          <a:p>
            <a:pPr marL="0" lvl="0" indent="0">
              <a:spcBef>
                <a:spcPts val="0"/>
              </a:spcBef>
              <a:spcAft>
                <a:spcPts val="0"/>
              </a:spcAft>
              <a:buNone/>
            </a:pPr>
            <a:r>
              <a:rPr lang="en-GB" sz="1800"/>
              <a:t>When there is water, the soil will conduct more</a:t>
            </a:r>
            <a:endParaRPr sz="1800"/>
          </a:p>
          <a:p>
            <a:pPr marL="0" lvl="0" indent="0">
              <a:spcBef>
                <a:spcPts val="0"/>
              </a:spcBef>
              <a:spcAft>
                <a:spcPts val="0"/>
              </a:spcAft>
              <a:buNone/>
            </a:pPr>
            <a:r>
              <a:rPr lang="en-GB" sz="1800"/>
              <a:t>electricity, which means that there will be less resistance. Dry soil</a:t>
            </a:r>
            <a:endParaRPr sz="1800"/>
          </a:p>
          <a:p>
            <a:pPr marL="0" lvl="0" indent="0">
              <a:spcBef>
                <a:spcPts val="0"/>
              </a:spcBef>
              <a:spcAft>
                <a:spcPts val="0"/>
              </a:spcAft>
              <a:buNone/>
            </a:pPr>
            <a:r>
              <a:rPr lang="en-GB" sz="1800"/>
              <a:t>conducts electricity poorly, so when there is less water, then the soil will</a:t>
            </a:r>
            <a:endParaRPr sz="1800"/>
          </a:p>
          <a:p>
            <a:pPr marL="0" lvl="0" indent="0">
              <a:spcBef>
                <a:spcPts val="0"/>
              </a:spcBef>
              <a:spcAft>
                <a:spcPts val="0"/>
              </a:spcAft>
              <a:buNone/>
            </a:pPr>
            <a:r>
              <a:rPr lang="en-GB" sz="1800"/>
              <a:t>conduct less electricity, which means that there will be more resistance.</a:t>
            </a:r>
            <a:endParaRPr sz="1800"/>
          </a:p>
          <a:p>
            <a:pPr marL="0" lvl="0" indent="0">
              <a:spcBef>
                <a:spcPts val="0"/>
              </a:spcBef>
              <a:spcAft>
                <a:spcPts val="0"/>
              </a:spcAft>
              <a:buNone/>
            </a:pPr>
            <a:r>
              <a:rPr lang="en-GB" sz="1800"/>
              <a:t>This sensor can be connected in analog and digital modes</a:t>
            </a: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198375" y="226700"/>
            <a:ext cx="8770800" cy="47184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endParaRPr sz="1800"/>
          </a:p>
          <a:p>
            <a:pPr marL="0" lvl="0" indent="0">
              <a:spcBef>
                <a:spcPts val="0"/>
              </a:spcBef>
              <a:spcAft>
                <a:spcPts val="0"/>
              </a:spcAft>
              <a:buNone/>
            </a:pPr>
            <a:r>
              <a:rPr lang="en-GB" sz="1800"/>
              <a:t>3)</a:t>
            </a:r>
            <a:r>
              <a:rPr lang="en-GB" sz="1800" u="sng"/>
              <a:t>Temperature and Humidity Sensor(Dht11):</a:t>
            </a:r>
            <a:endParaRPr sz="1800" u="sng"/>
          </a:p>
          <a:p>
            <a:pPr marL="0" lvl="0" indent="0">
              <a:spcBef>
                <a:spcPts val="0"/>
              </a:spcBef>
              <a:spcAft>
                <a:spcPts val="0"/>
              </a:spcAft>
              <a:buNone/>
            </a:pPr>
            <a:endParaRPr sz="1800"/>
          </a:p>
          <a:p>
            <a:pPr marL="0" lvl="0" indent="0">
              <a:spcBef>
                <a:spcPts val="0"/>
              </a:spcBef>
              <a:spcAft>
                <a:spcPts val="0"/>
              </a:spcAft>
              <a:buNone/>
            </a:pPr>
            <a:r>
              <a:rPr lang="en-GB" sz="1800"/>
              <a:t>The DHT11 is a basic, ultra low-cost digital temperature and</a:t>
            </a:r>
            <a:br>
              <a:rPr lang="en-GB" sz="1800"/>
            </a:br>
            <a:r>
              <a:rPr lang="en-GB" sz="1800"/>
              <a:t>humidity sensor. It uses a capacitive humidity sensor and a thermistor to</a:t>
            </a:r>
            <a:br>
              <a:rPr lang="en-GB" sz="1800"/>
            </a:br>
            <a:r>
              <a:rPr lang="en-GB" sz="1800"/>
              <a:t>measure the surrounding air, and spits out a digital signal on the data pin</a:t>
            </a:r>
            <a:br>
              <a:rPr lang="en-GB" sz="1800"/>
            </a:br>
            <a:r>
              <a:rPr lang="en-GB" sz="1800"/>
              <a:t>(no analog input pins needed). It’s fairly simple to use, but requires</a:t>
            </a:r>
            <a:br>
              <a:rPr lang="en-GB" sz="1800"/>
            </a:br>
            <a:r>
              <a:rPr lang="en-GB" sz="1800"/>
              <a:t>careful timing to grab data. The only real downside of this sensor is you</a:t>
            </a:r>
            <a:br>
              <a:rPr lang="en-GB" sz="1800"/>
            </a:br>
            <a:r>
              <a:rPr lang="en-GB" sz="1800"/>
              <a:t>can only get new data from it once every 2 seconds, so when using our</a:t>
            </a:r>
            <a:br>
              <a:rPr lang="en-GB" sz="1800"/>
            </a:br>
            <a:r>
              <a:rPr lang="en-GB" sz="1800"/>
              <a:t>library, sensor readings can be up to 2 seconds old.</a:t>
            </a: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a:p>
            <a:pPr marL="0" lvl="0" indent="0">
              <a:spcBef>
                <a:spcPts val="0"/>
              </a:spcBef>
              <a:spcAft>
                <a:spcPts val="0"/>
              </a:spcAft>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xfrm>
            <a:off x="0" y="99175"/>
            <a:ext cx="8756700" cy="44775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sz="1800"/>
              <a:t>4)</a:t>
            </a:r>
            <a:r>
              <a:rPr lang="en-GB" sz="1800" u="sng"/>
              <a:t>LDR Sensor:</a:t>
            </a:r>
            <a:endParaRPr sz="1800" u="sng"/>
          </a:p>
          <a:p>
            <a:pPr marL="0" lvl="0" indent="0">
              <a:spcBef>
                <a:spcPts val="0"/>
              </a:spcBef>
              <a:spcAft>
                <a:spcPts val="0"/>
              </a:spcAft>
              <a:buNone/>
            </a:pPr>
            <a:endParaRPr sz="1800" u="sng"/>
          </a:p>
          <a:p>
            <a:pPr marL="0" lvl="0" indent="0">
              <a:spcBef>
                <a:spcPts val="0"/>
              </a:spcBef>
              <a:spcAft>
                <a:spcPts val="0"/>
              </a:spcAft>
              <a:buNone/>
            </a:pPr>
            <a:r>
              <a:rPr lang="en-GB" sz="1800"/>
              <a:t>An LDR is a component that has a (variable) resistance that</a:t>
            </a:r>
            <a:br>
              <a:rPr lang="en-GB" sz="1800"/>
            </a:br>
            <a:r>
              <a:rPr lang="en-GB" sz="1800"/>
              <a:t>changes with the light intensity that falls upon it. This allows them to be</a:t>
            </a:r>
            <a:br>
              <a:rPr lang="en-GB" sz="1800"/>
            </a:br>
            <a:r>
              <a:rPr lang="en-GB" sz="1800"/>
              <a:t>used in light sensing circuits.</a:t>
            </a:r>
            <a:br>
              <a:rPr lang="en-GB" sz="1800"/>
            </a:br>
            <a:r>
              <a:rPr lang="en-GB" sz="1800"/>
              <a:t>When the light level decreases, the resistance of the LDR increases. As</a:t>
            </a:r>
            <a:br>
              <a:rPr lang="en-GB" sz="1800"/>
            </a:br>
            <a:r>
              <a:rPr lang="en-GB" sz="1800"/>
              <a:t>this resistance increases in relation to the other Resistor, which has a</a:t>
            </a:r>
            <a:br>
              <a:rPr lang="en-GB" sz="1800"/>
            </a:br>
            <a:r>
              <a:rPr lang="en-GB" sz="1800"/>
              <a:t>fixed resistance, it causes the voltage dropped across the LDR to also</a:t>
            </a:r>
            <a:br>
              <a:rPr lang="en-GB" sz="1800"/>
            </a:br>
            <a:r>
              <a:rPr lang="en-GB" sz="1800"/>
              <a:t>increase. When this voltage is large enough (0.7V for a typical NPN</a:t>
            </a:r>
            <a:br>
              <a:rPr lang="en-GB" sz="1800"/>
            </a:br>
            <a:r>
              <a:rPr lang="en-GB" sz="1800"/>
              <a:t>Transistor), it will cause the Transistor to turn on.</a:t>
            </a:r>
            <a:br>
              <a:rPr lang="en-GB" sz="1800"/>
            </a:br>
            <a:r>
              <a:rPr lang="en-GB" sz="1800"/>
              <a:t>The value of the fixed resistor will depend on the LDR used, the</a:t>
            </a:r>
            <a:br>
              <a:rPr lang="en-GB" sz="1800"/>
            </a:br>
            <a:r>
              <a:rPr lang="en-GB" sz="1800"/>
              <a:t>transistor used and the supply voltage.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GB"/>
              <a:t>Pictographic Diagram:</a:t>
            </a:r>
            <a:endParaRPr/>
          </a:p>
          <a:p>
            <a:pPr marL="0" lvl="0" indent="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760</Words>
  <Application>Microsoft Office PowerPoint</Application>
  <PresentationFormat>On-screen Show (16:9)</PresentationFormat>
  <Paragraphs>232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Montserrat</vt:lpstr>
      <vt:lpstr>Maven Pro</vt:lpstr>
      <vt:lpstr>Nunito</vt:lpstr>
      <vt:lpstr>Momentum</vt:lpstr>
      <vt:lpstr>Soil Moisture,Temperature and Light Reading sensor Prototype </vt:lpstr>
      <vt:lpstr>  INTRODUCTION:     This project is an application which gives out values like soil moisture, humidity, temperature and light. This project is a combination of 4 different applications . The project can be utilized as to know when to water a plant and other information.       </vt:lpstr>
      <vt:lpstr>IDEA:  The basic idea initially was only about soil moisture. But later it was thought to work over few other aspects of it too. Knowing these characteristics of soil helps us in maintaining the health of the plants.   Basic range requirements were put as thresholds    </vt:lpstr>
      <vt:lpstr>    HARDWARE COMPONENTS USED: ARDUINO UNO Soil Moisture Sensor(FC-28) Temperature Sensor(DHT11) LDR Sensor Jumper wires LCD Display LEDs    </vt:lpstr>
      <vt:lpstr>1)Arduino UNO : It is a microcontroller board based on the ATmega328P.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an AC-to-DC adapter or battery to get started.         </vt:lpstr>
      <vt:lpstr>      2)soil moisture sensor(FC-28)  The soil moisture sensor consists of two probes that are used to measure the volumetric content of water. The two probes allow the current to pass through the soil, which gives the resistance value to measure the moisture value  Working Principle : When there is water, the soil will conduct more electricity, which means that there will be less resistance. Dry soil conducts electricity poorly, so when there is less water, then the soil will conduct less electricity, which means that there will be more resistance. This sensor can be connected in analog and digital modes         </vt:lpstr>
      <vt:lpstr> 3)Temperature and Humidity Sensor(Dht11):  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The only real downside of this sensor is you can only get new data from it once every 2 seconds, so when using our library, sensor readings can be up to 2 seconds old.        </vt:lpstr>
      <vt:lpstr>4)LDR Sensor:  An LDR is a component that has a (variable) resistance that changes with the light intensity that falls upon it. This allows them to be used in light sensing circuits. When the light level decreases, the resistance of the LDR increases. As this resistance increases in relation to the other Resistor, which has a fixed resistance, it causes the voltage dropped across the LDR to also increase. When this voltage is large enough (0.7V for a typical NPN Transistor), it will cause the Transistor to turn on. The value of the fixed resistor will depend on the LDR used, the transistor used and the supply voltage.</vt:lpstr>
      <vt:lpstr>Pictographic Diagram: </vt:lpstr>
      <vt:lpstr>Slide 10</vt:lpstr>
      <vt:lpstr>Slide 11</vt:lpstr>
      <vt:lpstr>     Output: 1. Temperature &lt; 19 =&gt; It’s really cold here. Can you turn the heater on? 2. Temperature &gt; 35 =&gt; It’s warm over here. Gimme some AC. 3. Moisture &gt; 70 =&gt; Flooding over here. Water Out? 4. Moisture &lt; 20 =&gt; Thirsty Mister. Hand me some water. 5. Light &lt; 40 =&gt; I think it’s dark for a while now. Give me some sunshine. 6. Otherwise =&gt; I’m happy right now. All cool.        </vt:lpstr>
      <vt:lpstr>   CODE: void interpretSituation(){        boolean tempWasGood = true;     boolean moistWasGood = true;     boolean lightWasGood = true;     // Check temperature     if (temp &lt; 19) {         lcd.print(coolState);         Serial.println(coolState);         tempWasGood = false;          } else if (temp &gt; 35) {         lcd.print(hotState);         Serial.println(hotState);         tempWasGood = false;        }      // Check moisture     if (moisture &gt; 70) {         lcd.print(moistState);         Serial.println(moistState);         moistWasGood = false;          } else if (moisture &lt; 30) {         lcd.print(dryState);         Serial.println(dryState);         moistWasGood = false;       }  </vt:lpstr>
      <vt:lpstr>            // Check light     if (light &lt; 50) {         lcd.print(darkState);         Serial.println(darkState);         lightWasGood = false;     }      // If everything was good     if (tempWasGood &amp;&amp; moistWasGood &amp;&amp; lightWasGood) {         lcd.print(okState);         Serial.println(okState);     } } void setup() {   // put your setup code here, to run once:      Serial.begin(9600);      analogWrite(6,30);      lcd.begin(16, 2);      lcd.setCursor(0, 0);   lcd.print("hello, world!");    Serial.println("Reading From the Sensors ...");    //delay(2000); }         </vt:lpstr>
      <vt:lpstr> void loop() {   // put your main code here, to run repeatedly:   moisture = analogRead(A0);   moisture = map(moisture,1023,0,0,100); //  int sensorValueTemp = analogRead(A2);   Serial.print("Moisture Reading is :");   Serial.print(moisture);   Serial.println("%"); //  Serial.println("Temperature Reading is :"); //  Serial.println(sensorValueTemp);    int chk = DHT.read11(DHT11_PIN);   temp = DHT.temperature;   humid = DHT.humidity;   Serial.print("Temperature = ");   Serial.println(temp);   Serial.print("Humidity = ");   Serial.println(humid);    light = analogRead(A1);   light = map(light,1023,0,0,100);   Serial.print("Light Reading is :");   Serial.println(light);    lcd.autoscroll();   interpretSituation();   delay(2000);    }  </vt:lpstr>
      <vt:lpstr> CONCLUSION:  Based on the results this design tool based on soil moisture,temperature and light has been operating quite good to describe the exact situation of the plant       Such as dry,humid,dark,cool,hot and ok condition of        the plant on the basis on the values through the         sensors.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Moisture,Temperature and Light Reading sensor Prototype </dc:title>
  <cp:lastModifiedBy>Sathvikesh</cp:lastModifiedBy>
  <cp:revision>1</cp:revision>
  <dcterms:modified xsi:type="dcterms:W3CDTF">2018-04-15T19:34:34Z</dcterms:modified>
</cp:coreProperties>
</file>