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146847057" r:id="rId10"/>
    <p:sldId id="2146847060" r:id="rId11"/>
    <p:sldId id="2146847063" r:id="rId12"/>
    <p:sldId id="2146847064" r:id="rId13"/>
    <p:sldId id="2146847066" r:id="rId14"/>
    <p:sldId id="2146847067" r:id="rId15"/>
    <p:sldId id="2146847068" r:id="rId16"/>
    <p:sldId id="2146847062" r:id="rId17"/>
    <p:sldId id="2146847061" r:id="rId18"/>
    <p:sldId id="2146847055"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6C00"/>
    <a:srgbClr val="42BA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2/18/2025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2/18/2025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2/18/2025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2/18/2025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2/18/2025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2/18/2025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2/18/2025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2/18/2025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EDUNET PROJECT</a:t>
            </a:r>
          </a:p>
        </p:txBody>
      </p:sp>
      <p:sp>
        <p:nvSpPr>
          <p:cNvPr id="4" name="TextBox 3"/>
          <p:cNvSpPr txBox="1"/>
          <p:nvPr/>
        </p:nvSpPr>
        <p:spPr>
          <a:xfrm>
            <a:off x="2522925" y="3541337"/>
            <a:ext cx="7980183" cy="286232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highlight>
                <a:srgbClr val="FFFF00"/>
              </a:highlight>
              <a:latin typeface="Arial" pitchFamily="34" charset="0"/>
              <a:cs typeface="Arial" pitchFamily="34" charset="0"/>
            </a:endParaRPr>
          </a:p>
          <a:p>
            <a:r>
              <a:rPr lang="en-US" sz="2000" b="1" dirty="0">
                <a:solidFill>
                  <a:schemeClr val="accent1">
                    <a:lumMod val="75000"/>
                  </a:schemeClr>
                </a:solidFill>
                <a:latin typeface="Arial"/>
                <a:cs typeface="Arial"/>
              </a:rPr>
              <a:t>SATHVIK A R</a:t>
            </a:r>
          </a:p>
          <a:p>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SIR M. VISVESVARAYA INSTITUTE OF TECHNOLOGY</a:t>
            </a:r>
          </a:p>
          <a:p>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Department of IOT &amp; Cybersecurity including Blockchain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11DD4A-8FE7-0EB1-89E7-50F95EAA88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7810B8-FC2F-47F0-3658-E4659AFBD147}"/>
              </a:ext>
            </a:extLst>
          </p:cNvPr>
          <p:cNvSpPr>
            <a:spLocks noGrp="1"/>
          </p:cNvSpPr>
          <p:nvPr>
            <p:ph type="title"/>
          </p:nvPr>
        </p:nvSpPr>
        <p:spPr/>
        <p:txBody>
          <a:bodyPr/>
          <a:lstStyle/>
          <a:p>
            <a:r>
              <a:rPr lang="en-IN" dirty="0">
                <a:solidFill>
                  <a:schemeClr val="accent1"/>
                </a:solidFill>
              </a:rPr>
              <a:t>RESULTS</a:t>
            </a:r>
          </a:p>
        </p:txBody>
      </p:sp>
      <p:sp>
        <p:nvSpPr>
          <p:cNvPr id="7" name="TextBox 6">
            <a:extLst>
              <a:ext uri="{FF2B5EF4-FFF2-40B4-BE49-F238E27FC236}">
                <a16:creationId xmlns:a16="http://schemas.microsoft.com/office/drawing/2014/main" id="{E5A1446D-2435-E7E3-475E-FC30F94A3FEA}"/>
              </a:ext>
            </a:extLst>
          </p:cNvPr>
          <p:cNvSpPr txBox="1"/>
          <p:nvPr/>
        </p:nvSpPr>
        <p:spPr>
          <a:xfrm>
            <a:off x="575894" y="1327811"/>
            <a:ext cx="2068286"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GUI CODE</a:t>
            </a:r>
          </a:p>
        </p:txBody>
      </p:sp>
      <p:pic>
        <p:nvPicPr>
          <p:cNvPr id="5" name="Picture 4">
            <a:extLst>
              <a:ext uri="{FF2B5EF4-FFF2-40B4-BE49-F238E27FC236}">
                <a16:creationId xmlns:a16="http://schemas.microsoft.com/office/drawing/2014/main" id="{8DFDF0C2-A882-7BB5-3D76-3EFB2B36527A}"/>
              </a:ext>
            </a:extLst>
          </p:cNvPr>
          <p:cNvPicPr>
            <a:picLocks noChangeAspect="1"/>
          </p:cNvPicPr>
          <p:nvPr/>
        </p:nvPicPr>
        <p:blipFill>
          <a:blip r:embed="rId2"/>
          <a:stretch>
            <a:fillRect/>
          </a:stretch>
        </p:blipFill>
        <p:spPr>
          <a:xfrm>
            <a:off x="575894" y="1697143"/>
            <a:ext cx="10832335" cy="4551257"/>
          </a:xfrm>
          <a:prstGeom prst="rect">
            <a:avLst/>
          </a:prstGeom>
        </p:spPr>
      </p:pic>
    </p:spTree>
    <p:extLst>
      <p:ext uri="{BB962C8B-B14F-4D97-AF65-F5344CB8AC3E}">
        <p14:creationId xmlns:p14="http://schemas.microsoft.com/office/powerpoint/2010/main" val="2700636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A00D5-6539-6092-403B-3FBE5BAAF7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AB0B10-9D91-942C-37B2-4B85E65A0BFE}"/>
              </a:ext>
            </a:extLst>
          </p:cNvPr>
          <p:cNvSpPr>
            <a:spLocks noGrp="1"/>
          </p:cNvSpPr>
          <p:nvPr>
            <p:ph type="title"/>
          </p:nvPr>
        </p:nvSpPr>
        <p:spPr/>
        <p:txBody>
          <a:bodyPr/>
          <a:lstStyle/>
          <a:p>
            <a:r>
              <a:rPr lang="en-IN" dirty="0">
                <a:solidFill>
                  <a:schemeClr val="accent1"/>
                </a:solidFill>
              </a:rPr>
              <a:t>RESULTS</a:t>
            </a:r>
          </a:p>
        </p:txBody>
      </p:sp>
      <p:sp>
        <p:nvSpPr>
          <p:cNvPr id="7" name="TextBox 6">
            <a:extLst>
              <a:ext uri="{FF2B5EF4-FFF2-40B4-BE49-F238E27FC236}">
                <a16:creationId xmlns:a16="http://schemas.microsoft.com/office/drawing/2014/main" id="{A28C0F2C-6B95-B246-323A-72396EB6E9D4}"/>
              </a:ext>
            </a:extLst>
          </p:cNvPr>
          <p:cNvSpPr txBox="1"/>
          <p:nvPr/>
        </p:nvSpPr>
        <p:spPr>
          <a:xfrm>
            <a:off x="575894" y="1327811"/>
            <a:ext cx="2068286"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GUI INTERFACE</a:t>
            </a:r>
          </a:p>
        </p:txBody>
      </p:sp>
      <p:pic>
        <p:nvPicPr>
          <p:cNvPr id="4" name="Picture 3">
            <a:extLst>
              <a:ext uri="{FF2B5EF4-FFF2-40B4-BE49-F238E27FC236}">
                <a16:creationId xmlns:a16="http://schemas.microsoft.com/office/drawing/2014/main" id="{F259492E-FC92-CA79-40D0-2B53E55405C7}"/>
              </a:ext>
            </a:extLst>
          </p:cNvPr>
          <p:cNvPicPr>
            <a:picLocks noChangeAspect="1"/>
          </p:cNvPicPr>
          <p:nvPr/>
        </p:nvPicPr>
        <p:blipFill>
          <a:blip r:embed="rId2"/>
          <a:stretch>
            <a:fillRect/>
          </a:stretch>
        </p:blipFill>
        <p:spPr>
          <a:xfrm>
            <a:off x="2552205" y="1796143"/>
            <a:ext cx="7087589" cy="4441372"/>
          </a:xfrm>
          <a:prstGeom prst="rect">
            <a:avLst/>
          </a:prstGeom>
        </p:spPr>
      </p:pic>
    </p:spTree>
    <p:extLst>
      <p:ext uri="{BB962C8B-B14F-4D97-AF65-F5344CB8AC3E}">
        <p14:creationId xmlns:p14="http://schemas.microsoft.com/office/powerpoint/2010/main" val="277420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B90EB-BBC1-4D7B-3D38-25ED77203F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9918BE-AEF4-AB87-5C70-67FFD08F2C3F}"/>
              </a:ext>
            </a:extLst>
          </p:cNvPr>
          <p:cNvSpPr>
            <a:spLocks noGrp="1"/>
          </p:cNvSpPr>
          <p:nvPr>
            <p:ph type="title"/>
          </p:nvPr>
        </p:nvSpPr>
        <p:spPr/>
        <p:txBody>
          <a:bodyPr/>
          <a:lstStyle/>
          <a:p>
            <a:r>
              <a:rPr lang="en-IN" dirty="0">
                <a:solidFill>
                  <a:schemeClr val="accent1"/>
                </a:solidFill>
              </a:rPr>
              <a:t>RESULTS</a:t>
            </a:r>
          </a:p>
        </p:txBody>
      </p:sp>
      <p:sp>
        <p:nvSpPr>
          <p:cNvPr id="7" name="TextBox 6">
            <a:extLst>
              <a:ext uri="{FF2B5EF4-FFF2-40B4-BE49-F238E27FC236}">
                <a16:creationId xmlns:a16="http://schemas.microsoft.com/office/drawing/2014/main" id="{398310D0-1E41-5DCA-B6F8-60D0110295E7}"/>
              </a:ext>
            </a:extLst>
          </p:cNvPr>
          <p:cNvSpPr txBox="1"/>
          <p:nvPr/>
        </p:nvSpPr>
        <p:spPr>
          <a:xfrm>
            <a:off x="575893" y="1327811"/>
            <a:ext cx="2450335"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ENCRYPTED IMAGE</a:t>
            </a:r>
          </a:p>
        </p:txBody>
      </p:sp>
      <p:pic>
        <p:nvPicPr>
          <p:cNvPr id="4" name="Picture 3">
            <a:extLst>
              <a:ext uri="{FF2B5EF4-FFF2-40B4-BE49-F238E27FC236}">
                <a16:creationId xmlns:a16="http://schemas.microsoft.com/office/drawing/2014/main" id="{6B8842ED-CE61-AD21-7D51-E9B16D08C1DD}"/>
              </a:ext>
            </a:extLst>
          </p:cNvPr>
          <p:cNvPicPr>
            <a:picLocks noChangeAspect="1"/>
          </p:cNvPicPr>
          <p:nvPr/>
        </p:nvPicPr>
        <p:blipFill>
          <a:blip r:embed="rId2"/>
          <a:stretch>
            <a:fillRect/>
          </a:stretch>
        </p:blipFill>
        <p:spPr>
          <a:xfrm>
            <a:off x="1801060" y="1697143"/>
            <a:ext cx="8888711" cy="4507713"/>
          </a:xfrm>
          <a:prstGeom prst="rect">
            <a:avLst/>
          </a:prstGeom>
        </p:spPr>
      </p:pic>
    </p:spTree>
    <p:extLst>
      <p:ext uri="{BB962C8B-B14F-4D97-AF65-F5344CB8AC3E}">
        <p14:creationId xmlns:p14="http://schemas.microsoft.com/office/powerpoint/2010/main" val="3848020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6" name="Rectangle 1">
            <a:extLst>
              <a:ext uri="{FF2B5EF4-FFF2-40B4-BE49-F238E27FC236}">
                <a16:creationId xmlns:a16="http://schemas.microsoft.com/office/drawing/2014/main" id="{12DC4DA2-4B49-7E70-DBEF-99C11009174A}"/>
              </a:ext>
            </a:extLst>
          </p:cNvPr>
          <p:cNvSpPr>
            <a:spLocks noChangeArrowheads="1"/>
          </p:cNvSpPr>
          <p:nvPr/>
        </p:nvSpPr>
        <p:spPr bwMode="auto">
          <a:xfrm>
            <a:off x="581191" y="1582341"/>
            <a:ext cx="1102961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The</a:t>
            </a:r>
            <a:r>
              <a:rPr kumimoji="0" lang="en-US" altLang="en-US" sz="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Image Steganography Tool</a:t>
            </a:r>
            <a:r>
              <a:rPr kumimoji="0" lang="en-US" altLang="en-US" sz="1800" b="0" i="0" u="none" strike="noStrike" cap="none" normalizeH="0" baseline="0" dirty="0">
                <a:ln>
                  <a:noFill/>
                </a:ln>
                <a:solidFill>
                  <a:schemeClr val="tx1"/>
                </a:solidFill>
                <a:effectLst/>
                <a:latin typeface="Arial" panose="020B0604020202020204" pitchFamily="34" charset="0"/>
              </a:rPr>
              <a:t> successfully provides a </a:t>
            </a:r>
            <a:r>
              <a:rPr kumimoji="0" lang="en-US" altLang="en-US" sz="1800" b="1" i="0" u="none" strike="noStrike" cap="none" normalizeH="0" baseline="0" dirty="0">
                <a:ln>
                  <a:noFill/>
                </a:ln>
                <a:solidFill>
                  <a:schemeClr val="tx1"/>
                </a:solidFill>
                <a:effectLst/>
                <a:latin typeface="Arial" panose="020B0604020202020204" pitchFamily="34" charset="0"/>
              </a:rPr>
              <a:t>secure and user-friendly</a:t>
            </a:r>
            <a:r>
              <a:rPr kumimoji="0" lang="en-US" altLang="en-US" sz="1800" b="0" i="0" u="none" strike="noStrike" cap="none" normalizeH="0" baseline="0" dirty="0">
                <a:ln>
                  <a:noFill/>
                </a:ln>
                <a:solidFill>
                  <a:schemeClr val="tx1"/>
                </a:solidFill>
                <a:effectLst/>
                <a:latin typeface="Arial" panose="020B0604020202020204" pitchFamily="34" charset="0"/>
              </a:rPr>
              <a:t> method for </a:t>
            </a:r>
            <a:r>
              <a:rPr kumimoji="0" lang="en-US" altLang="en-US" sz="1800" b="1" i="0" u="none" strike="noStrike" cap="none" normalizeH="0" baseline="0" dirty="0">
                <a:ln>
                  <a:noFill/>
                </a:ln>
                <a:solidFill>
                  <a:schemeClr val="tx1"/>
                </a:solidFill>
                <a:effectLst/>
                <a:latin typeface="Arial" panose="020B0604020202020204" pitchFamily="34" charset="0"/>
              </a:rPr>
              <a:t>hiding and retrieving secret messages within images</a:t>
            </a:r>
            <a:r>
              <a:rPr kumimoji="0" lang="en-US" altLang="en-US" sz="1800" b="0" i="0" u="none" strike="noStrike" cap="none" normalizeH="0" baseline="0" dirty="0">
                <a:ln>
                  <a:noFill/>
                </a:ln>
                <a:solidFill>
                  <a:schemeClr val="tx1"/>
                </a:solidFill>
                <a:effectLst/>
                <a:latin typeface="Arial" panose="020B0604020202020204" pitchFamily="34" charset="0"/>
              </a:rPr>
              <a:t>. By leveraging </a:t>
            </a:r>
            <a:r>
              <a:rPr kumimoji="0" lang="en-US" altLang="en-US" sz="1800" b="1" i="0" u="none" strike="noStrike" cap="none" normalizeH="0" baseline="0" dirty="0">
                <a:ln>
                  <a:noFill/>
                </a:ln>
                <a:solidFill>
                  <a:schemeClr val="tx1"/>
                </a:solidFill>
                <a:effectLst/>
                <a:latin typeface="Arial" panose="020B0604020202020204" pitchFamily="34" charset="0"/>
              </a:rPr>
              <a:t>Python, OpenCV, and </a:t>
            </a:r>
            <a:r>
              <a:rPr kumimoji="0" lang="en-US" altLang="en-US" sz="1800" b="1" i="0" u="none" strike="noStrike" cap="none" normalizeH="0" baseline="0" dirty="0" err="1">
                <a:ln>
                  <a:noFill/>
                </a:ln>
                <a:solidFill>
                  <a:schemeClr val="tx1"/>
                </a:solidFill>
                <a:effectLst/>
                <a:latin typeface="Arial" panose="020B0604020202020204" pitchFamily="34" charset="0"/>
              </a:rPr>
              <a:t>Tkinter</a:t>
            </a:r>
            <a:r>
              <a:rPr kumimoji="0" lang="en-US" altLang="en-US" sz="1800" b="0" i="0" u="none" strike="noStrike" cap="none" normalizeH="0" baseline="0" dirty="0">
                <a:ln>
                  <a:noFill/>
                </a:ln>
                <a:solidFill>
                  <a:schemeClr val="tx1"/>
                </a:solidFill>
                <a:effectLst/>
                <a:latin typeface="Arial" panose="020B0604020202020204" pitchFamily="34" charset="0"/>
              </a:rPr>
              <a:t>, the project ensures </a:t>
            </a:r>
            <a:r>
              <a:rPr kumimoji="0" lang="en-US" altLang="en-US" sz="1800" b="1" i="0" u="none" strike="noStrike" cap="none" normalizeH="0" baseline="0" dirty="0">
                <a:ln>
                  <a:noFill/>
                </a:ln>
                <a:solidFill>
                  <a:schemeClr val="tx1"/>
                </a:solidFill>
                <a:effectLst/>
                <a:latin typeface="Arial" panose="020B0604020202020204" pitchFamily="34" charset="0"/>
              </a:rPr>
              <a:t>invisible data embedding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password protection</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minimal image distortion</a:t>
            </a:r>
            <a:r>
              <a:rPr kumimoji="0" lang="en-US" altLang="en-US" sz="1800" b="0" i="0" u="none" strike="noStrike" cap="none" normalizeH="0" baseline="0" dirty="0">
                <a:ln>
                  <a:noFill/>
                </a:ln>
                <a:solidFill>
                  <a:schemeClr val="tx1"/>
                </a:solidFill>
                <a:effectLst/>
                <a:latin typeface="Arial" panose="020B0604020202020204" pitchFamily="34" charset="0"/>
              </a:rPr>
              <a:t>, making it an effective alternative to traditional encryption methods.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tool has </a:t>
            </a:r>
            <a:r>
              <a:rPr kumimoji="0" lang="en-US" altLang="en-US" sz="1800" b="1" i="0" u="none" strike="noStrike" cap="none" normalizeH="0" baseline="0" dirty="0">
                <a:ln>
                  <a:noFill/>
                </a:ln>
                <a:solidFill>
                  <a:schemeClr val="tx1"/>
                </a:solidFill>
                <a:effectLst/>
                <a:latin typeface="Arial" panose="020B0604020202020204" pitchFamily="34" charset="0"/>
              </a:rPr>
              <a:t>wide applications</a:t>
            </a:r>
            <a:r>
              <a:rPr kumimoji="0" lang="en-US" altLang="en-US" sz="1800" b="0" i="0" u="none" strike="noStrike" cap="none" normalizeH="0" baseline="0" dirty="0">
                <a:ln>
                  <a:noFill/>
                </a:ln>
                <a:solidFill>
                  <a:schemeClr val="tx1"/>
                </a:solidFill>
                <a:effectLst/>
                <a:latin typeface="Arial" panose="020B0604020202020204" pitchFamily="34" charset="0"/>
              </a:rPr>
              <a:t> in </a:t>
            </a:r>
            <a:r>
              <a:rPr kumimoji="0" lang="en-US" altLang="en-US" sz="1800" b="1" i="0" u="none" strike="noStrike" cap="none" normalizeH="0" baseline="0" dirty="0">
                <a:ln>
                  <a:noFill/>
                </a:ln>
                <a:solidFill>
                  <a:schemeClr val="tx1"/>
                </a:solidFill>
                <a:effectLst/>
                <a:latin typeface="Arial" panose="020B0604020202020204" pitchFamily="34" charset="0"/>
              </a:rPr>
              <a:t>cybersecurity, digital forensics, journalism, military communication, and intellectual property protection</a:t>
            </a:r>
            <a:r>
              <a:rPr kumimoji="0" lang="en-US" altLang="en-US" sz="1800" b="0" i="0" u="none" strike="noStrike" cap="none" normalizeH="0" baseline="0" dirty="0">
                <a:ln>
                  <a:noFill/>
                </a:ln>
                <a:solidFill>
                  <a:schemeClr val="tx1"/>
                </a:solidFill>
                <a:effectLst/>
                <a:latin typeface="Arial" panose="020B0604020202020204" pitchFamily="34" charset="0"/>
              </a:rPr>
              <a:t>. Its </a:t>
            </a:r>
            <a:r>
              <a:rPr kumimoji="0" lang="en-US" altLang="en-US" sz="1800" b="1" i="0" u="none" strike="noStrike" cap="none" normalizeH="0" baseline="0" dirty="0">
                <a:ln>
                  <a:noFill/>
                </a:ln>
                <a:solidFill>
                  <a:schemeClr val="tx1"/>
                </a:solidFill>
                <a:effectLst/>
                <a:latin typeface="Arial" panose="020B0604020202020204" pitchFamily="34" charset="0"/>
              </a:rPr>
              <a:t>stealthy approach to data security</a:t>
            </a:r>
            <a:r>
              <a:rPr kumimoji="0" lang="en-US" altLang="en-US" sz="1800" b="0" i="0" u="none" strike="noStrike" cap="none" normalizeH="0" baseline="0" dirty="0">
                <a:ln>
                  <a:noFill/>
                </a:ln>
                <a:solidFill>
                  <a:schemeClr val="tx1"/>
                </a:solidFill>
                <a:effectLst/>
                <a:latin typeface="Arial" panose="020B0604020202020204" pitchFamily="34" charset="0"/>
              </a:rPr>
              <a:t> allows confidential information to be transmitted or stored </a:t>
            </a:r>
            <a:r>
              <a:rPr kumimoji="0" lang="en-US" altLang="en-US" sz="1800" b="1" i="0" u="none" strike="noStrike" cap="none" normalizeH="0" baseline="0" dirty="0">
                <a:ln>
                  <a:noFill/>
                </a:ln>
                <a:solidFill>
                  <a:schemeClr val="tx1"/>
                </a:solidFill>
                <a:effectLst/>
                <a:latin typeface="Arial" panose="020B0604020202020204" pitchFamily="34" charset="0"/>
              </a:rPr>
              <a:t>without raising suspicion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Overall, this project demonstrates the </a:t>
            </a:r>
            <a:r>
              <a:rPr kumimoji="0" lang="en-US" altLang="en-US" sz="1800" b="1" i="0" u="none" strike="noStrike" cap="none" normalizeH="0" baseline="0" dirty="0">
                <a:ln>
                  <a:noFill/>
                </a:ln>
                <a:solidFill>
                  <a:schemeClr val="tx1"/>
                </a:solidFill>
                <a:effectLst/>
                <a:latin typeface="Arial" panose="020B0604020202020204" pitchFamily="34" charset="0"/>
              </a:rPr>
              <a:t>power of steganography</a:t>
            </a:r>
            <a:r>
              <a:rPr kumimoji="0" lang="en-US" altLang="en-US" sz="1800" b="0" i="0" u="none" strike="noStrike" cap="none" normalizeH="0" baseline="0" dirty="0">
                <a:ln>
                  <a:noFill/>
                </a:ln>
                <a:solidFill>
                  <a:schemeClr val="tx1"/>
                </a:solidFill>
                <a:effectLst/>
                <a:latin typeface="Arial" panose="020B0604020202020204" pitchFamily="34" charset="0"/>
              </a:rPr>
              <a:t> in modern digital security, offering a </a:t>
            </a:r>
            <a:r>
              <a:rPr kumimoji="0" lang="en-US" altLang="en-US" sz="1800" b="1" i="0" u="none" strike="noStrike" cap="none" normalizeH="0" baseline="0" dirty="0">
                <a:ln>
                  <a:noFill/>
                </a:ln>
                <a:solidFill>
                  <a:schemeClr val="tx1"/>
                </a:solidFill>
                <a:effectLst/>
                <a:latin typeface="Arial" panose="020B0604020202020204" pitchFamily="34" charset="0"/>
              </a:rPr>
              <a:t>practical, efficient, and innovative</a:t>
            </a:r>
            <a:r>
              <a:rPr kumimoji="0" lang="en-US" altLang="en-US" sz="1800" b="0" i="0" u="none" strike="noStrike" cap="none" normalizeH="0" baseline="0" dirty="0">
                <a:ln>
                  <a:noFill/>
                </a:ln>
                <a:solidFill>
                  <a:schemeClr val="tx1"/>
                </a:solidFill>
                <a:effectLst/>
                <a:latin typeface="Arial" panose="020B0604020202020204" pitchFamily="34" charset="0"/>
              </a:rPr>
              <a:t> way to safeguard sensitive information. Future enhancements, such as </a:t>
            </a:r>
            <a:r>
              <a:rPr kumimoji="0" lang="en-US" altLang="en-US" sz="1800" b="1" i="0" u="none" strike="noStrike" cap="none" normalizeH="0" baseline="0" dirty="0">
                <a:ln>
                  <a:noFill/>
                </a:ln>
                <a:solidFill>
                  <a:schemeClr val="tx1"/>
                </a:solidFill>
                <a:effectLst/>
                <a:latin typeface="Arial" panose="020B0604020202020204" pitchFamily="34" charset="0"/>
              </a:rPr>
              <a:t>stronger encryption techniques and support for larger messages</a:t>
            </a:r>
            <a:r>
              <a:rPr kumimoji="0" lang="en-US" altLang="en-US" sz="1800" b="0" i="0" u="none" strike="noStrike" cap="none" normalizeH="0" baseline="0" dirty="0">
                <a:ln>
                  <a:noFill/>
                </a:ln>
                <a:solidFill>
                  <a:schemeClr val="tx1"/>
                </a:solidFill>
                <a:effectLst/>
                <a:latin typeface="Arial" panose="020B0604020202020204" pitchFamily="34" charset="0"/>
              </a:rPr>
              <a:t>, can further </a:t>
            </a:r>
            <a:r>
              <a:rPr kumimoji="0" lang="en-US" altLang="en-US" sz="1800" b="1" i="0" u="none" strike="noStrike" cap="none" normalizeH="0" baseline="0" dirty="0">
                <a:ln>
                  <a:noFill/>
                </a:ln>
                <a:solidFill>
                  <a:schemeClr val="tx1"/>
                </a:solidFill>
                <a:effectLst/>
                <a:latin typeface="Arial" panose="020B0604020202020204" pitchFamily="34" charset="0"/>
              </a:rPr>
              <a:t>enhance its capabilities</a:t>
            </a:r>
            <a:r>
              <a:rPr kumimoji="0" lang="en-US" altLang="en-US" sz="1800" b="0" i="0" u="none" strike="noStrike" cap="none" normalizeH="0" baseline="0" dirty="0">
                <a:ln>
                  <a:noFill/>
                </a:ln>
                <a:solidFill>
                  <a:schemeClr val="tx1"/>
                </a:solidFill>
                <a:effectLst/>
                <a:latin typeface="Arial" panose="020B0604020202020204" pitchFamily="34" charset="0"/>
              </a:rPr>
              <a:t> for real-world applications. </a:t>
            </a:r>
          </a:p>
        </p:txBody>
      </p:sp>
    </p:spTree>
    <p:extLst>
      <p:ext uri="{BB962C8B-B14F-4D97-AF65-F5344CB8AC3E}">
        <p14:creationId xmlns:p14="http://schemas.microsoft.com/office/powerpoint/2010/main" val="4233882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https://github.com/sathvikradhikam/Stegnography</a:t>
            </a:r>
          </a:p>
        </p:txBody>
      </p:sp>
    </p:spTree>
    <p:extLst>
      <p:ext uri="{BB962C8B-B14F-4D97-AF65-F5344CB8AC3E}">
        <p14:creationId xmlns:p14="http://schemas.microsoft.com/office/powerpoint/2010/main" val="2230664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a:extLst>
              <a:ext uri="{FF2B5EF4-FFF2-40B4-BE49-F238E27FC236}">
                <a16:creationId xmlns:a16="http://schemas.microsoft.com/office/drawing/2014/main" id="{8A5AAE49-F46A-31D7-449C-80FBC84992EA}"/>
              </a:ext>
            </a:extLst>
          </p:cNvPr>
          <p:cNvSpPr>
            <a:spLocks noChangeArrowheads="1"/>
          </p:cNvSpPr>
          <p:nvPr/>
        </p:nvSpPr>
        <p:spPr bwMode="auto">
          <a:xfrm>
            <a:off x="535670" y="1374955"/>
            <a:ext cx="11329759" cy="521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The</a:t>
            </a:r>
            <a:r>
              <a:rPr kumimoji="0" lang="en-US" altLang="en-US" sz="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Image Steganography Tool</a:t>
            </a:r>
            <a:r>
              <a:rPr kumimoji="0" lang="en-US" altLang="en-US" sz="1800" b="0" i="0" u="none" strike="noStrike" cap="none" normalizeH="0" baseline="0" dirty="0">
                <a:ln>
                  <a:noFill/>
                </a:ln>
                <a:solidFill>
                  <a:schemeClr val="tx1"/>
                </a:solidFill>
                <a:effectLst/>
                <a:latin typeface="Arial" panose="020B0604020202020204" pitchFamily="34" charset="0"/>
              </a:rPr>
              <a:t> has significant potential for further enhancements and real-world applications. Some key future developments include: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Advanced Encryption Techniques</a:t>
            </a:r>
            <a:r>
              <a:rPr kumimoji="0" lang="en-US" altLang="en-US" sz="1800" b="0" i="0" u="none" strike="noStrike" cap="none" normalizeH="0" baseline="0" dirty="0">
                <a:ln>
                  <a:noFill/>
                </a:ln>
                <a:solidFill>
                  <a:schemeClr val="tx1"/>
                </a:solidFill>
                <a:effectLst/>
                <a:latin typeface="Arial" panose="020B0604020202020204" pitchFamily="34" charset="0"/>
              </a:rPr>
              <a:t> – Integrating cryptographic algorithms (AES, RSA) before embedding messages will enhance security.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Support for Larger Messages </a:t>
            </a:r>
            <a:r>
              <a:rPr kumimoji="0" lang="en-US" altLang="en-US" sz="1800" b="0" i="0" u="none" strike="noStrike" cap="none" normalizeH="0" baseline="0" dirty="0">
                <a:ln>
                  <a:noFill/>
                </a:ln>
                <a:solidFill>
                  <a:schemeClr val="tx1"/>
                </a:solidFill>
                <a:effectLst/>
                <a:latin typeface="Arial" panose="020B0604020202020204" pitchFamily="34" charset="0"/>
              </a:rPr>
              <a:t>– Optimizing data encoding methods can allow </a:t>
            </a:r>
            <a:r>
              <a:rPr kumimoji="0" lang="en-US" altLang="en-US" sz="1800" b="1" i="0" u="none" strike="noStrike" cap="none" normalizeH="0" baseline="0" dirty="0">
                <a:ln>
                  <a:noFill/>
                </a:ln>
                <a:solidFill>
                  <a:schemeClr val="tx1"/>
                </a:solidFill>
                <a:effectLst/>
                <a:latin typeface="Arial" panose="020B0604020202020204" pitchFamily="34" charset="0"/>
              </a:rPr>
              <a:t>storing longer messages</a:t>
            </a:r>
            <a:r>
              <a:rPr kumimoji="0" lang="en-US" altLang="en-US" sz="1800" b="0" i="0" u="none" strike="noStrike" cap="none" normalizeH="0" baseline="0" dirty="0">
                <a:ln>
                  <a:noFill/>
                </a:ln>
                <a:solidFill>
                  <a:schemeClr val="tx1"/>
                </a:solidFill>
                <a:effectLst/>
                <a:latin typeface="Arial" panose="020B0604020202020204" pitchFamily="34" charset="0"/>
              </a:rPr>
              <a:t> without significantly affecting image quality.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Multi-Level Security</a:t>
            </a:r>
            <a:r>
              <a:rPr kumimoji="0" lang="en-US" altLang="en-US" sz="1800" b="0" i="0" u="none" strike="noStrike" cap="none" normalizeH="0" baseline="0" dirty="0">
                <a:ln>
                  <a:noFill/>
                </a:ln>
                <a:solidFill>
                  <a:schemeClr val="tx1"/>
                </a:solidFill>
                <a:effectLst/>
                <a:latin typeface="Arial" panose="020B0604020202020204" pitchFamily="34" charset="0"/>
              </a:rPr>
              <a:t> – Adding </a:t>
            </a:r>
            <a:r>
              <a:rPr kumimoji="0" lang="en-US" altLang="en-US" sz="1800" b="1" i="0" u="none" strike="noStrike" cap="none" normalizeH="0" baseline="0" dirty="0">
                <a:ln>
                  <a:noFill/>
                </a:ln>
                <a:solidFill>
                  <a:schemeClr val="tx1"/>
                </a:solidFill>
                <a:effectLst/>
                <a:latin typeface="Arial" panose="020B0604020202020204" pitchFamily="34" charset="0"/>
              </a:rPr>
              <a:t>multi-layer password protection</a:t>
            </a:r>
            <a:r>
              <a:rPr kumimoji="0" lang="en-US" altLang="en-US" sz="1800" b="0" i="0" u="none" strike="noStrike" cap="none" normalizeH="0" baseline="0" dirty="0">
                <a:ln>
                  <a:noFill/>
                </a:ln>
                <a:solidFill>
                  <a:schemeClr val="tx1"/>
                </a:solidFill>
                <a:effectLst/>
                <a:latin typeface="Arial" panose="020B0604020202020204" pitchFamily="34" charset="0"/>
              </a:rPr>
              <a:t> or biometric authentication (fingerprint/face recognition) can increase security.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Steganography in Other Media </a:t>
            </a:r>
            <a:r>
              <a:rPr kumimoji="0" lang="en-US" altLang="en-US" sz="1800" b="0" i="0" u="none" strike="noStrike" cap="none" normalizeH="0" baseline="0" dirty="0">
                <a:ln>
                  <a:noFill/>
                </a:ln>
                <a:solidFill>
                  <a:schemeClr val="tx1"/>
                </a:solidFill>
                <a:effectLst/>
                <a:latin typeface="Arial" panose="020B0604020202020204" pitchFamily="34" charset="0"/>
              </a:rPr>
              <a:t>– Expanding the project to support </a:t>
            </a:r>
            <a:r>
              <a:rPr kumimoji="0" lang="en-US" altLang="en-US" sz="1800" b="1" i="0" u="none" strike="noStrike" cap="none" normalizeH="0" baseline="0" dirty="0">
                <a:ln>
                  <a:noFill/>
                </a:ln>
                <a:solidFill>
                  <a:schemeClr val="tx1"/>
                </a:solidFill>
                <a:effectLst/>
                <a:latin typeface="Arial" panose="020B0604020202020204" pitchFamily="34" charset="0"/>
              </a:rPr>
              <a:t>audio and video files</a:t>
            </a:r>
            <a:r>
              <a:rPr kumimoji="0" lang="en-US" altLang="en-US" sz="1800" b="0" i="0" u="none" strike="noStrike" cap="none" normalizeH="0" baseline="0" dirty="0">
                <a:ln>
                  <a:noFill/>
                </a:ln>
                <a:solidFill>
                  <a:schemeClr val="tx1"/>
                </a:solidFill>
                <a:effectLst/>
                <a:latin typeface="Arial" panose="020B0604020202020204" pitchFamily="34" charset="0"/>
              </a:rPr>
              <a:t> for hidden data transmission in different formats.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AI-Based Steganalysis Detection </a:t>
            </a:r>
            <a:r>
              <a:rPr kumimoji="0" lang="en-US" altLang="en-US" sz="1800" b="0" i="0" u="none" strike="noStrike" cap="none" normalizeH="0" baseline="0" dirty="0">
                <a:ln>
                  <a:noFill/>
                </a:ln>
                <a:solidFill>
                  <a:schemeClr val="tx1"/>
                </a:solidFill>
                <a:effectLst/>
                <a:latin typeface="Arial" panose="020B0604020202020204" pitchFamily="34" charset="0"/>
              </a:rPr>
              <a:t>– Implementing </a:t>
            </a:r>
            <a:r>
              <a:rPr kumimoji="0" lang="en-US" altLang="en-US" sz="1800" b="1" i="0" u="none" strike="noStrike" cap="none" normalizeH="0" baseline="0" dirty="0">
                <a:ln>
                  <a:noFill/>
                </a:ln>
                <a:solidFill>
                  <a:schemeClr val="tx1"/>
                </a:solidFill>
                <a:effectLst/>
                <a:latin typeface="Arial" panose="020B0604020202020204" pitchFamily="34" charset="0"/>
              </a:rPr>
              <a:t>machine learning models</a:t>
            </a:r>
            <a:r>
              <a:rPr kumimoji="0" lang="en-US" altLang="en-US" sz="1800" b="0" i="0" u="none" strike="noStrike" cap="none" normalizeH="0" baseline="0" dirty="0">
                <a:ln>
                  <a:noFill/>
                </a:ln>
                <a:solidFill>
                  <a:schemeClr val="tx1"/>
                </a:solidFill>
                <a:effectLst/>
                <a:latin typeface="Arial" panose="020B0604020202020204" pitchFamily="34" charset="0"/>
              </a:rPr>
              <a:t> to analyze images and detect hidden messages, improving </a:t>
            </a:r>
            <a:r>
              <a:rPr kumimoji="0" lang="en-US" altLang="en-US" sz="1800" b="1" i="0" u="none" strike="noStrike" cap="none" normalizeH="0" baseline="0" dirty="0">
                <a:ln>
                  <a:noFill/>
                </a:ln>
                <a:solidFill>
                  <a:schemeClr val="tx1"/>
                </a:solidFill>
                <a:effectLst/>
                <a:latin typeface="Arial" panose="020B0604020202020204" pitchFamily="34" charset="0"/>
              </a:rPr>
              <a:t>steganography research</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Mobile &amp; Web Application </a:t>
            </a:r>
            <a:r>
              <a:rPr kumimoji="0" lang="en-US" altLang="en-US" sz="1800" b="0" i="0" u="none" strike="noStrike" cap="none" normalizeH="0" baseline="0" dirty="0">
                <a:ln>
                  <a:noFill/>
                </a:ln>
                <a:solidFill>
                  <a:schemeClr val="tx1"/>
                </a:solidFill>
                <a:effectLst/>
                <a:latin typeface="Arial" panose="020B0604020202020204" pitchFamily="34" charset="0"/>
              </a:rPr>
              <a:t>– Developing a </a:t>
            </a:r>
            <a:r>
              <a:rPr kumimoji="0" lang="en-US" altLang="en-US" sz="1800" b="1" i="0" u="none" strike="noStrike" cap="none" normalizeH="0" baseline="0" dirty="0">
                <a:ln>
                  <a:noFill/>
                </a:ln>
                <a:solidFill>
                  <a:schemeClr val="tx1"/>
                </a:solidFill>
                <a:effectLst/>
                <a:latin typeface="Arial" panose="020B0604020202020204" pitchFamily="34" charset="0"/>
              </a:rPr>
              <a:t>cross-platform mobile app or web tool</a:t>
            </a:r>
            <a:r>
              <a:rPr kumimoji="0" lang="en-US" altLang="en-US" sz="1800" b="0" i="0" u="none" strike="noStrike" cap="none" normalizeH="0" baseline="0" dirty="0">
                <a:ln>
                  <a:noFill/>
                </a:ln>
                <a:solidFill>
                  <a:schemeClr val="tx1"/>
                </a:solidFill>
                <a:effectLst/>
                <a:latin typeface="Arial" panose="020B0604020202020204" pitchFamily="34" charset="0"/>
              </a:rPr>
              <a:t> to make steganography accessible on smartphones and browsers.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Cloud Integration </a:t>
            </a:r>
            <a:r>
              <a:rPr kumimoji="0" lang="en-US" altLang="en-US" sz="1800" b="0" i="0" u="none" strike="noStrike" cap="none" normalizeH="0" baseline="0" dirty="0">
                <a:ln>
                  <a:noFill/>
                </a:ln>
                <a:solidFill>
                  <a:schemeClr val="tx1"/>
                </a:solidFill>
                <a:effectLst/>
                <a:latin typeface="Arial" panose="020B0604020202020204" pitchFamily="34" charset="0"/>
              </a:rPr>
              <a:t>– Enabling secure </a:t>
            </a:r>
            <a:r>
              <a:rPr kumimoji="0" lang="en-US" altLang="en-US" sz="1800" b="1" i="0" u="none" strike="noStrike" cap="none" normalizeH="0" baseline="0" dirty="0">
                <a:ln>
                  <a:noFill/>
                </a:ln>
                <a:solidFill>
                  <a:schemeClr val="tx1"/>
                </a:solidFill>
                <a:effectLst/>
                <a:latin typeface="Arial" panose="020B0604020202020204" pitchFamily="34" charset="0"/>
              </a:rPr>
              <a:t>cloud-based steganography services</a:t>
            </a:r>
            <a:r>
              <a:rPr kumimoji="0" lang="en-US" altLang="en-US" sz="1800" b="0" i="0" u="none" strike="noStrike" cap="none" normalizeH="0" baseline="0" dirty="0">
                <a:ln>
                  <a:noFill/>
                </a:ln>
                <a:solidFill>
                  <a:schemeClr val="tx1"/>
                </a:solidFill>
                <a:effectLst/>
                <a:latin typeface="Arial" panose="020B0604020202020204" pitchFamily="34" charset="0"/>
              </a:rPr>
              <a:t> where users can upload, encrypt, and share hidden messages online.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With these advancements, </a:t>
            </a:r>
            <a:r>
              <a:rPr kumimoji="0" lang="en-US" altLang="en-US" sz="1800" b="1" i="0" u="none" strike="noStrike" cap="none" normalizeH="0" baseline="0" dirty="0">
                <a:ln>
                  <a:noFill/>
                </a:ln>
                <a:solidFill>
                  <a:schemeClr val="tx1"/>
                </a:solidFill>
                <a:effectLst/>
                <a:latin typeface="Arial" panose="020B0604020202020204" pitchFamily="34" charset="0"/>
              </a:rPr>
              <a:t>this project can evolve into a powerful and widely used tool</a:t>
            </a:r>
            <a:r>
              <a:rPr kumimoji="0" lang="en-US" altLang="en-US" sz="1800" b="0" i="0" u="none" strike="noStrike" cap="none" normalizeH="0" baseline="0" dirty="0">
                <a:ln>
                  <a:noFill/>
                </a:ln>
                <a:solidFill>
                  <a:schemeClr val="tx1"/>
                </a:solidFill>
                <a:effectLst/>
                <a:latin typeface="Arial" panose="020B0604020202020204" pitchFamily="34" charset="0"/>
              </a:rPr>
              <a:t> for </a:t>
            </a:r>
            <a:r>
              <a:rPr kumimoji="0" lang="en-US" altLang="en-US" sz="1800" b="1" i="0" u="none" strike="noStrike" cap="none" normalizeH="0" baseline="0" dirty="0">
                <a:ln>
                  <a:noFill/>
                </a:ln>
                <a:solidFill>
                  <a:schemeClr val="tx1"/>
                </a:solidFill>
                <a:effectLst/>
                <a:latin typeface="Arial" panose="020B0604020202020204" pitchFamily="34" charset="0"/>
              </a:rPr>
              <a:t>secure communication, data protection, and digital privacy</a:t>
            </a:r>
            <a:r>
              <a:rPr kumimoji="0" lang="en-US" altLang="en-US" sz="1800" b="0" i="0" u="none" strike="noStrike" cap="none" normalizeH="0" baseline="0" dirty="0">
                <a:ln>
                  <a:noFill/>
                </a:ln>
                <a:solidFill>
                  <a:schemeClr val="tx1"/>
                </a:solidFill>
                <a:effectLst/>
                <a:latin typeface="Arial" panose="020B0604020202020204" pitchFamily="34" charset="0"/>
              </a:rPr>
              <a:t> in the future. </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7" name="Rectangle 3">
            <a:extLst>
              <a:ext uri="{FF2B5EF4-FFF2-40B4-BE49-F238E27FC236}">
                <a16:creationId xmlns:a16="http://schemas.microsoft.com/office/drawing/2014/main" id="{16FA00CB-8689-A616-266F-DC95523F05EB}"/>
              </a:ext>
            </a:extLst>
          </p:cNvPr>
          <p:cNvSpPr>
            <a:spLocks noChangeArrowheads="1"/>
          </p:cNvSpPr>
          <p:nvPr/>
        </p:nvSpPr>
        <p:spPr bwMode="auto">
          <a:xfrm>
            <a:off x="570309" y="1559201"/>
            <a:ext cx="10892351"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In the digital era, data security and privacy have become critical concerns. Traditional encryption methods can secure messages, but their presence is often detectable, raising suspicion.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Steganography</a:t>
            </a:r>
            <a:r>
              <a:rPr kumimoji="0" lang="en-US" altLang="en-US" sz="1800" b="0" i="0" u="none" strike="noStrike" cap="none" normalizeH="0" baseline="0" dirty="0">
                <a:ln>
                  <a:noFill/>
                </a:ln>
                <a:solidFill>
                  <a:schemeClr val="tx1"/>
                </a:solidFill>
                <a:effectLst/>
                <a:latin typeface="Arial" panose="020B0604020202020204" pitchFamily="34" charset="0"/>
              </a:rPr>
              <a:t> provides an alternative by concealing information within digital media, making the hidden message undetectable to unintended users.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project focuses on </a:t>
            </a:r>
            <a:r>
              <a:rPr kumimoji="0" lang="en-US" altLang="en-US" sz="1800" b="1" i="0" u="none" strike="noStrike" cap="none" normalizeH="0" baseline="0" dirty="0">
                <a:ln>
                  <a:noFill/>
                </a:ln>
                <a:solidFill>
                  <a:schemeClr val="tx1"/>
                </a:solidFill>
                <a:effectLst/>
                <a:latin typeface="Arial" panose="020B0604020202020204" pitchFamily="34" charset="0"/>
              </a:rPr>
              <a:t>image steganography</a:t>
            </a:r>
            <a:r>
              <a:rPr kumimoji="0" lang="en-US" altLang="en-US" sz="1800" b="0" i="0" u="none" strike="noStrike" cap="none" normalizeH="0" baseline="0" dirty="0">
                <a:ln>
                  <a:noFill/>
                </a:ln>
                <a:solidFill>
                  <a:schemeClr val="tx1"/>
                </a:solidFill>
                <a:effectLst/>
                <a:latin typeface="Arial" panose="020B0604020202020204" pitchFamily="34" charset="0"/>
              </a:rPr>
              <a:t>, where a secret message is embedded into an image without visibly altering its appearance. The challenge lies in securely hiding and retrieving messages while ensuring minimal distortion to the image. Additionally, unauthorized access should be prevented using a password-based decryption system.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objective of this project is to develop a </a:t>
            </a:r>
            <a:r>
              <a:rPr kumimoji="0" lang="en-US" altLang="en-US" sz="1800" b="1" i="0" u="none" strike="noStrike" cap="none" normalizeH="0" baseline="0" dirty="0">
                <a:ln>
                  <a:noFill/>
                </a:ln>
                <a:solidFill>
                  <a:schemeClr val="tx1"/>
                </a:solidFill>
                <a:effectLst/>
                <a:latin typeface="Arial" panose="020B0604020202020204" pitchFamily="34" charset="0"/>
              </a:rPr>
              <a:t>user-friendly GUI-based tool</a:t>
            </a:r>
            <a:r>
              <a:rPr kumimoji="0" lang="en-US" altLang="en-US" sz="1800" b="0" i="0" u="none" strike="noStrike" cap="none" normalizeH="0" baseline="0" dirty="0">
                <a:ln>
                  <a:noFill/>
                </a:ln>
                <a:solidFill>
                  <a:schemeClr val="tx1"/>
                </a:solidFill>
                <a:effectLst/>
                <a:latin typeface="Arial" panose="020B0604020202020204" pitchFamily="34" charset="0"/>
              </a:rPr>
              <a:t> using </a:t>
            </a:r>
            <a:r>
              <a:rPr kumimoji="0" lang="en-US" altLang="en-US" sz="1800" b="1" i="0" u="none" strike="noStrike" cap="none" normalizeH="0" baseline="0" dirty="0">
                <a:ln>
                  <a:noFill/>
                </a:ln>
                <a:solidFill>
                  <a:schemeClr val="tx1"/>
                </a:solidFill>
                <a:effectLst/>
                <a:latin typeface="Arial" panose="020B0604020202020204" pitchFamily="34" charset="0"/>
              </a:rPr>
              <a:t>Python, OpenCV, and </a:t>
            </a:r>
            <a:r>
              <a:rPr kumimoji="0" lang="en-US" altLang="en-US" sz="1800" b="1" i="0" u="none" strike="noStrike" cap="none" normalizeH="0" baseline="0" dirty="0" err="1">
                <a:ln>
                  <a:noFill/>
                </a:ln>
                <a:solidFill>
                  <a:schemeClr val="tx1"/>
                </a:solidFill>
                <a:effectLst/>
                <a:latin typeface="Arial" panose="020B0604020202020204" pitchFamily="34" charset="0"/>
              </a:rPr>
              <a:t>Tkinter</a:t>
            </a:r>
            <a:r>
              <a:rPr kumimoji="0" lang="en-US" altLang="en-US" sz="1800" b="0" i="0" u="none" strike="noStrike" cap="none" normalizeH="0" baseline="0" dirty="0">
                <a:ln>
                  <a:noFill/>
                </a:ln>
                <a:solidFill>
                  <a:schemeClr val="tx1"/>
                </a:solidFill>
                <a:effectLst/>
                <a:latin typeface="Arial" panose="020B0604020202020204" pitchFamily="34" charset="0"/>
              </a:rPr>
              <a:t> that allows users to </a:t>
            </a:r>
            <a:r>
              <a:rPr kumimoji="0" lang="en-US" altLang="en-US" sz="1800" b="1" i="0" u="none" strike="noStrike" cap="none" normalizeH="0" baseline="0" dirty="0">
                <a:ln>
                  <a:noFill/>
                </a:ln>
                <a:solidFill>
                  <a:schemeClr val="tx1"/>
                </a:solidFill>
                <a:effectLst/>
                <a:latin typeface="Arial" panose="020B0604020202020204" pitchFamily="34" charset="0"/>
              </a:rPr>
              <a:t>encrypt and decrypt messages within images</a:t>
            </a:r>
            <a:r>
              <a:rPr kumimoji="0" lang="en-US" altLang="en-US" sz="1800" b="0" i="0" u="none" strike="noStrike" cap="none" normalizeH="0" baseline="0" dirty="0">
                <a:ln>
                  <a:noFill/>
                </a:ln>
                <a:solidFill>
                  <a:schemeClr val="tx1"/>
                </a:solidFill>
                <a:effectLst/>
                <a:latin typeface="Arial" panose="020B0604020202020204" pitchFamily="34" charset="0"/>
              </a:rPr>
              <a:t>. The tool should ensure secure message embedding, prevent unauthorized access, and provide an easy-to-use interface for non-technical users. By implementing this solution, users can communicate securely without raising suspicion, making it useful for confidential data transmission, watermarking, and secure document storage.</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6" name="Rectangle 1">
            <a:extLst>
              <a:ext uri="{FF2B5EF4-FFF2-40B4-BE49-F238E27FC236}">
                <a16:creationId xmlns:a16="http://schemas.microsoft.com/office/drawing/2014/main" id="{C33C6F83-D906-C57E-C8A1-DB65B57ACB67}"/>
              </a:ext>
            </a:extLst>
          </p:cNvPr>
          <p:cNvSpPr>
            <a:spLocks noChangeArrowheads="1"/>
          </p:cNvSpPr>
          <p:nvPr/>
        </p:nvSpPr>
        <p:spPr bwMode="auto">
          <a:xfrm>
            <a:off x="581192" y="1305341"/>
            <a:ext cx="1052223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1️⃣</a:t>
            </a:r>
            <a:r>
              <a:rPr kumimoji="0" lang="en-US" altLang="en-US" sz="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Python</a:t>
            </a:r>
            <a:r>
              <a:rPr kumimoji="0" lang="en-US" altLang="en-US" sz="1800" b="0" i="0" u="none" strike="noStrike" cap="none" normalizeH="0" baseline="0" dirty="0">
                <a:ln>
                  <a:noFill/>
                </a:ln>
                <a:solidFill>
                  <a:schemeClr val="tx1"/>
                </a:solidFill>
                <a:effectLst/>
                <a:latin typeface="Arial" panose="020B0604020202020204" pitchFamily="34" charset="0"/>
              </a:rPr>
              <a:t> – Python is the core programming language used for this project due to its simplicity and extensive libraries for image processing and GUI development.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2️⃣ </a:t>
            </a:r>
            <a:r>
              <a:rPr kumimoji="0" lang="en-US" altLang="en-US" sz="1800" b="1" i="0" u="none" strike="noStrike" cap="none" normalizeH="0" baseline="0" dirty="0">
                <a:ln>
                  <a:noFill/>
                </a:ln>
                <a:solidFill>
                  <a:schemeClr val="tx1"/>
                </a:solidFill>
                <a:effectLst/>
                <a:latin typeface="Arial" panose="020B0604020202020204" pitchFamily="34" charset="0"/>
              </a:rPr>
              <a:t>OpenCV (</a:t>
            </a:r>
            <a:r>
              <a:rPr kumimoji="0" lang="en-US" altLang="en-US" sz="1000" b="1" i="0" u="none" strike="noStrike" cap="none" normalizeH="0" baseline="0" dirty="0">
                <a:ln>
                  <a:noFill/>
                </a:ln>
                <a:solidFill>
                  <a:schemeClr val="tx1"/>
                </a:solidFill>
                <a:effectLst/>
                <a:latin typeface="Arial Unicode MS"/>
              </a:rPr>
              <a:t>cv2</a:t>
            </a:r>
            <a:r>
              <a:rPr kumimoji="0" lang="en-US" altLang="en-US" sz="800"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 OpenCV is a powerful image processing library that allows reading, modifying, and saving images. It is used to embed the secret message within the pixel values of an image and later retrieve it during decryption.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3️⃣ </a:t>
            </a:r>
            <a:r>
              <a:rPr kumimoji="0" lang="en-US" altLang="en-US" sz="1800" b="1" i="0" u="none" strike="noStrike" cap="none" normalizeH="0" baseline="0" dirty="0" err="1">
                <a:ln>
                  <a:noFill/>
                </a:ln>
                <a:solidFill>
                  <a:schemeClr val="tx1"/>
                </a:solidFill>
                <a:effectLst/>
                <a:latin typeface="Arial" panose="020B0604020202020204" pitchFamily="34" charset="0"/>
              </a:rPr>
              <a:t>Tkinter</a:t>
            </a:r>
            <a:r>
              <a:rPr kumimoji="0" lang="en-US" altLang="en-US" sz="1800" b="0" i="0" u="none" strike="noStrike" cap="none" normalizeH="0" baseline="0" dirty="0">
                <a:ln>
                  <a:noFill/>
                </a:ln>
                <a:solidFill>
                  <a:schemeClr val="tx1"/>
                </a:solidFill>
                <a:effectLst/>
                <a:latin typeface="Arial" panose="020B0604020202020204" pitchFamily="34" charset="0"/>
              </a:rPr>
              <a:t> – </a:t>
            </a:r>
            <a:r>
              <a:rPr kumimoji="0" lang="en-US" altLang="en-US" sz="1800" b="0" i="0" u="none" strike="noStrike" cap="none" normalizeH="0" baseline="0" dirty="0" err="1">
                <a:ln>
                  <a:noFill/>
                </a:ln>
                <a:solidFill>
                  <a:schemeClr val="tx1"/>
                </a:solidFill>
                <a:effectLst/>
                <a:latin typeface="Arial" panose="020B0604020202020204" pitchFamily="34" charset="0"/>
              </a:rPr>
              <a:t>Tkinter</a:t>
            </a:r>
            <a:r>
              <a:rPr kumimoji="0" lang="en-US" altLang="en-US" sz="1800" b="0" i="0" u="none" strike="noStrike" cap="none" normalizeH="0" baseline="0" dirty="0">
                <a:ln>
                  <a:noFill/>
                </a:ln>
                <a:solidFill>
                  <a:schemeClr val="tx1"/>
                </a:solidFill>
                <a:effectLst/>
                <a:latin typeface="Arial" panose="020B0604020202020204" pitchFamily="34" charset="0"/>
              </a:rPr>
              <a:t> is Python’s built-in library for creating graphical user interfaces (GUI). It is used to design an interactive interface where users can select images, input messages and passwords, and trigger encryption or decryption functions with buttons.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4️⃣ </a:t>
            </a:r>
            <a:r>
              <a:rPr kumimoji="0" lang="en-US" altLang="en-US" sz="1800" b="1" i="0" u="none" strike="noStrike" cap="none" normalizeH="0" baseline="0" dirty="0">
                <a:ln>
                  <a:noFill/>
                </a:ln>
                <a:solidFill>
                  <a:schemeClr val="tx1"/>
                </a:solidFill>
                <a:effectLst/>
                <a:latin typeface="Arial" panose="020B0604020202020204" pitchFamily="34" charset="0"/>
              </a:rPr>
              <a:t>PIL (Pillow)</a:t>
            </a:r>
            <a:r>
              <a:rPr kumimoji="0" lang="en-US" altLang="en-US" sz="1800" b="0" i="0" u="none" strike="noStrike" cap="none" normalizeH="0" baseline="0" dirty="0">
                <a:ln>
                  <a:noFill/>
                </a:ln>
                <a:solidFill>
                  <a:schemeClr val="tx1"/>
                </a:solidFill>
                <a:effectLst/>
                <a:latin typeface="Arial" panose="020B0604020202020204" pitchFamily="34" charset="0"/>
              </a:rPr>
              <a:t> – The Python Imaging Library (PIL), now maintained as Pillow, is used to handle images within the GUI. It helps in loading, displaying, and resizing images to make them user-friendly in the interface.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5️⃣ </a:t>
            </a:r>
            <a:r>
              <a:rPr kumimoji="0" lang="en-US" altLang="en-US" sz="1800" b="1" i="0" u="none" strike="noStrike" cap="none" normalizeH="0" baseline="0" dirty="0">
                <a:ln>
                  <a:noFill/>
                </a:ln>
                <a:solidFill>
                  <a:schemeClr val="tx1"/>
                </a:solidFill>
                <a:effectLst/>
                <a:latin typeface="Arial" panose="020B0604020202020204" pitchFamily="34" charset="0"/>
              </a:rPr>
              <a:t>OS Module</a:t>
            </a:r>
            <a:r>
              <a:rPr kumimoji="0" lang="en-US" altLang="en-US" sz="1800" b="0" i="0" u="none" strike="noStrike" cap="none" normalizeH="0" baseline="0" dirty="0">
                <a:ln>
                  <a:noFill/>
                </a:ln>
                <a:solidFill>
                  <a:schemeClr val="tx1"/>
                </a:solidFill>
                <a:effectLst/>
                <a:latin typeface="Arial" panose="020B0604020202020204" pitchFamily="34" charset="0"/>
              </a:rPr>
              <a:t> – The </a:t>
            </a:r>
            <a:r>
              <a:rPr kumimoji="0" lang="en-US" altLang="en-US" b="0" i="0" u="none" strike="noStrike" cap="none" normalizeH="0" baseline="0" dirty="0" err="1">
                <a:ln>
                  <a:noFill/>
                </a:ln>
                <a:solidFill>
                  <a:schemeClr val="tx1"/>
                </a:solidFill>
                <a:effectLst/>
                <a:latin typeface="Arial Unicode MS"/>
              </a:rPr>
              <a:t>os</a:t>
            </a:r>
            <a:r>
              <a:rPr kumimoji="0" lang="en-US" altLang="en-US" b="0" i="0" u="none" strike="noStrike" cap="none" normalizeH="0" baseline="0" dirty="0">
                <a:ln>
                  <a:noFill/>
                </a:ln>
                <a:solidFill>
                  <a:schemeClr val="tx1"/>
                </a:solidFill>
                <a:effectLst/>
              </a:rPr>
              <a:t> module is used to open the encrypted image automatically after saving, enhancing user experience.</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Together, these technologies create an efficient </a:t>
            </a:r>
            <a:r>
              <a:rPr kumimoji="0" lang="en-US" altLang="en-US" sz="1800" b="1" i="0" u="none" strike="noStrike" cap="none" normalizeH="0" baseline="0" dirty="0">
                <a:ln>
                  <a:noFill/>
                </a:ln>
                <a:solidFill>
                  <a:schemeClr val="tx1"/>
                </a:solidFill>
                <a:effectLst/>
                <a:latin typeface="Arial" panose="020B0604020202020204" pitchFamily="34" charset="0"/>
              </a:rPr>
              <a:t>steganography tool</a:t>
            </a:r>
            <a:r>
              <a:rPr kumimoji="0" lang="en-US" altLang="en-US" sz="1800" b="0" i="0" u="none" strike="noStrike" cap="none" normalizeH="0" baseline="0" dirty="0">
                <a:ln>
                  <a:noFill/>
                </a:ln>
                <a:solidFill>
                  <a:schemeClr val="tx1"/>
                </a:solidFill>
                <a:effectLst/>
                <a:latin typeface="Arial" panose="020B0604020202020204" pitchFamily="34" charset="0"/>
              </a:rPr>
              <a:t>, combining image processing, security, and a user-friendly GUI for seamless data hiding and retrieval.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6" name="Rectangle 1">
            <a:extLst>
              <a:ext uri="{FF2B5EF4-FFF2-40B4-BE49-F238E27FC236}">
                <a16:creationId xmlns:a16="http://schemas.microsoft.com/office/drawing/2014/main" id="{2119FA51-CCE3-A32A-9F27-996147770488}"/>
              </a:ext>
            </a:extLst>
          </p:cNvPr>
          <p:cNvSpPr>
            <a:spLocks noChangeArrowheads="1"/>
          </p:cNvSpPr>
          <p:nvPr/>
        </p:nvSpPr>
        <p:spPr bwMode="auto">
          <a:xfrm>
            <a:off x="511631" y="1354205"/>
            <a:ext cx="1102961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a:t>
            </a:r>
            <a:r>
              <a:rPr kumimoji="0" lang="en-US" altLang="en-US" sz="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Invisible Data Hiding</a:t>
            </a:r>
            <a:r>
              <a:rPr kumimoji="0" lang="en-US" altLang="en-US" sz="1800" b="0" i="0" u="none" strike="noStrike" cap="none" normalizeH="0" baseline="0" dirty="0">
                <a:ln>
                  <a:noFill/>
                </a:ln>
                <a:solidFill>
                  <a:schemeClr val="tx1"/>
                </a:solidFill>
                <a:effectLst/>
                <a:latin typeface="Arial" panose="020B0604020202020204" pitchFamily="34" charset="0"/>
              </a:rPr>
              <a:t> – Unlike traditional encryption, which makes data security obvious, this tool </a:t>
            </a:r>
            <a:r>
              <a:rPr kumimoji="0" lang="en-US" altLang="en-US" sz="1800" b="1" i="0" u="none" strike="noStrike" cap="none" normalizeH="0" baseline="0" dirty="0">
                <a:ln>
                  <a:noFill/>
                </a:ln>
                <a:solidFill>
                  <a:schemeClr val="tx1"/>
                </a:solidFill>
                <a:effectLst/>
                <a:latin typeface="Arial" panose="020B0604020202020204" pitchFamily="34" charset="0"/>
              </a:rPr>
              <a:t>hides messages within images</a:t>
            </a:r>
            <a:r>
              <a:rPr kumimoji="0" lang="en-US" altLang="en-US" sz="1800" b="0" i="0" u="none" strike="noStrike" cap="none" normalizeH="0" baseline="0" dirty="0">
                <a:ln>
                  <a:noFill/>
                </a:ln>
                <a:solidFill>
                  <a:schemeClr val="tx1"/>
                </a:solidFill>
                <a:effectLst/>
                <a:latin typeface="Arial" panose="020B0604020202020204" pitchFamily="34" charset="0"/>
              </a:rPr>
              <a:t> without altering their appearance, making it stealthy and undetectable.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User-Friendly GUI</a:t>
            </a:r>
            <a:r>
              <a:rPr kumimoji="0" lang="en-US" altLang="en-US" sz="1800" b="0" i="0" u="none" strike="noStrike" cap="none" normalizeH="0" baseline="0" dirty="0">
                <a:ln>
                  <a:noFill/>
                </a:ln>
                <a:solidFill>
                  <a:schemeClr val="tx1"/>
                </a:solidFill>
                <a:effectLst/>
                <a:latin typeface="Arial" panose="020B0604020202020204" pitchFamily="34" charset="0"/>
              </a:rPr>
              <a:t> – The project features a </a:t>
            </a:r>
            <a:r>
              <a:rPr kumimoji="0" lang="en-US" altLang="en-US" sz="1800" b="1" i="0" u="none" strike="noStrike" cap="none" normalizeH="0" baseline="0" dirty="0">
                <a:ln>
                  <a:noFill/>
                </a:ln>
                <a:solidFill>
                  <a:schemeClr val="tx1"/>
                </a:solidFill>
                <a:effectLst/>
                <a:latin typeface="Arial" panose="020B0604020202020204" pitchFamily="34" charset="0"/>
              </a:rPr>
              <a:t>simple and intuitive interface</a:t>
            </a:r>
            <a:r>
              <a:rPr kumimoji="0" lang="en-US" altLang="en-US" sz="1800" b="0" i="0" u="none" strike="noStrike" cap="none" normalizeH="0" baseline="0" dirty="0">
                <a:ln>
                  <a:noFill/>
                </a:ln>
                <a:solidFill>
                  <a:schemeClr val="tx1"/>
                </a:solidFill>
                <a:effectLst/>
                <a:latin typeface="Arial" panose="020B0604020202020204" pitchFamily="34" charset="0"/>
              </a:rPr>
              <a:t> using </a:t>
            </a:r>
            <a:r>
              <a:rPr kumimoji="0" lang="en-US" altLang="en-US" sz="1800" b="0" i="0" u="none" strike="noStrike" cap="none" normalizeH="0" baseline="0" dirty="0" err="1">
                <a:ln>
                  <a:noFill/>
                </a:ln>
                <a:solidFill>
                  <a:schemeClr val="tx1"/>
                </a:solidFill>
                <a:effectLst/>
                <a:latin typeface="Arial" panose="020B0604020202020204" pitchFamily="34" charset="0"/>
              </a:rPr>
              <a:t>Tkinter</a:t>
            </a:r>
            <a:r>
              <a:rPr kumimoji="0" lang="en-US" altLang="en-US" sz="1800" b="0" i="0" u="none" strike="noStrike" cap="none" normalizeH="0" baseline="0" dirty="0">
                <a:ln>
                  <a:noFill/>
                </a:ln>
                <a:solidFill>
                  <a:schemeClr val="tx1"/>
                </a:solidFill>
                <a:effectLst/>
                <a:latin typeface="Arial" panose="020B0604020202020204" pitchFamily="34" charset="0"/>
              </a:rPr>
              <a:t>, allowing users to encrypt and decrypt messages with just a few clicks, making it accessible even for non-technical users.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Password-Protected Security </a:t>
            </a:r>
            <a:r>
              <a:rPr kumimoji="0" lang="en-US" altLang="en-US" sz="1800" b="0" i="0" u="none" strike="noStrike" cap="none" normalizeH="0" baseline="0" dirty="0">
                <a:ln>
                  <a:noFill/>
                </a:ln>
                <a:solidFill>
                  <a:schemeClr val="tx1"/>
                </a:solidFill>
                <a:effectLst/>
                <a:latin typeface="Arial" panose="020B0604020202020204" pitchFamily="34" charset="0"/>
              </a:rPr>
              <a:t>– Only users with the </a:t>
            </a:r>
            <a:r>
              <a:rPr kumimoji="0" lang="en-US" altLang="en-US" sz="1800" b="1" i="0" u="none" strike="noStrike" cap="none" normalizeH="0" baseline="0" dirty="0">
                <a:ln>
                  <a:noFill/>
                </a:ln>
                <a:solidFill>
                  <a:schemeClr val="tx1"/>
                </a:solidFill>
                <a:effectLst/>
                <a:latin typeface="Arial" panose="020B0604020202020204" pitchFamily="34" charset="0"/>
              </a:rPr>
              <a:t>correct passcode</a:t>
            </a:r>
            <a:r>
              <a:rPr kumimoji="0" lang="en-US" altLang="en-US" sz="1800" b="0" i="0" u="none" strike="noStrike" cap="none" normalizeH="0" baseline="0" dirty="0">
                <a:ln>
                  <a:noFill/>
                </a:ln>
                <a:solidFill>
                  <a:schemeClr val="tx1"/>
                </a:solidFill>
                <a:effectLst/>
                <a:latin typeface="Arial" panose="020B0604020202020204" pitchFamily="34" charset="0"/>
              </a:rPr>
              <a:t> can retrieve the hidden message, ensuring that confidential data remains secure.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Minimal Image Distortion</a:t>
            </a:r>
            <a:r>
              <a:rPr kumimoji="0" lang="en-US" altLang="en-US" sz="1800" b="0" i="0" u="none" strike="noStrike" cap="none" normalizeH="0" baseline="0" dirty="0">
                <a:ln>
                  <a:noFill/>
                </a:ln>
                <a:solidFill>
                  <a:schemeClr val="tx1"/>
                </a:solidFill>
                <a:effectLst/>
                <a:latin typeface="Arial" panose="020B0604020202020204" pitchFamily="34" charset="0"/>
              </a:rPr>
              <a:t> – The message is embedded in pixel values without significantly altering the image quality, making the changes imperceptible to the human eye.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Cross-Platform Compatibility</a:t>
            </a:r>
            <a:r>
              <a:rPr kumimoji="0" lang="en-US" altLang="en-US" sz="1800" b="0" i="0" u="none" strike="noStrike" cap="none" normalizeH="0" baseline="0" dirty="0">
                <a:ln>
                  <a:noFill/>
                </a:ln>
                <a:solidFill>
                  <a:schemeClr val="tx1"/>
                </a:solidFill>
                <a:effectLst/>
                <a:latin typeface="Arial" panose="020B0604020202020204" pitchFamily="34" charset="0"/>
              </a:rPr>
              <a:t> – Built with Python, the tool can run on </a:t>
            </a:r>
            <a:r>
              <a:rPr kumimoji="0" lang="en-US" altLang="en-US" sz="1800" b="1" i="0" u="none" strike="noStrike" cap="none" normalizeH="0" baseline="0" dirty="0">
                <a:ln>
                  <a:noFill/>
                </a:ln>
                <a:solidFill>
                  <a:schemeClr val="tx1"/>
                </a:solidFill>
                <a:effectLst/>
                <a:latin typeface="Arial" panose="020B0604020202020204" pitchFamily="34" charset="0"/>
              </a:rPr>
              <a:t>Windows, macOS, and Linux</a:t>
            </a:r>
            <a:r>
              <a:rPr kumimoji="0" lang="en-US" altLang="en-US" sz="1800" b="0" i="0" u="none" strike="noStrike" cap="none" normalizeH="0" baseline="0" dirty="0">
                <a:ln>
                  <a:noFill/>
                </a:ln>
                <a:solidFill>
                  <a:schemeClr val="tx1"/>
                </a:solidFill>
                <a:effectLst/>
                <a:latin typeface="Arial" panose="020B0604020202020204" pitchFamily="34" charset="0"/>
              </a:rPr>
              <a:t>, making it versatile and widely accessible.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Practical Real-World Applications</a:t>
            </a:r>
            <a:r>
              <a:rPr kumimoji="0" lang="en-US" altLang="en-US" sz="1800" b="0" i="0" u="none" strike="noStrike" cap="none" normalizeH="0" baseline="0" dirty="0">
                <a:ln>
                  <a:noFill/>
                </a:ln>
                <a:solidFill>
                  <a:schemeClr val="tx1"/>
                </a:solidFill>
                <a:effectLst/>
                <a:latin typeface="Arial" panose="020B0604020202020204" pitchFamily="34" charset="0"/>
              </a:rPr>
              <a:t> – This project can be used for </a:t>
            </a:r>
            <a:r>
              <a:rPr kumimoji="0" lang="en-US" altLang="en-US" sz="1800" b="1" i="0" u="none" strike="noStrike" cap="none" normalizeH="0" baseline="0" dirty="0">
                <a:ln>
                  <a:noFill/>
                </a:ln>
                <a:solidFill>
                  <a:schemeClr val="tx1"/>
                </a:solidFill>
                <a:effectLst/>
                <a:latin typeface="Arial" panose="020B0604020202020204" pitchFamily="34" charset="0"/>
              </a:rPr>
              <a:t>secure communication, watermarking, digital signatures, and confidential data storage</a:t>
            </a:r>
            <a:r>
              <a:rPr kumimoji="0" lang="en-US" altLang="en-US" sz="1800" b="0" i="0" u="none" strike="noStrike" cap="none" normalizeH="0" baseline="0" dirty="0">
                <a:ln>
                  <a:noFill/>
                </a:ln>
                <a:solidFill>
                  <a:schemeClr val="tx1"/>
                </a:solidFill>
                <a:effectLst/>
                <a:latin typeface="Arial" panose="020B0604020202020204" pitchFamily="34" charset="0"/>
              </a:rPr>
              <a:t>, making it more than just a simple coding project!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With these wow factors, the project stands out as a </a:t>
            </a:r>
            <a:r>
              <a:rPr kumimoji="0" lang="en-US" altLang="en-US" sz="1800" b="1" i="0" u="none" strike="noStrike" cap="none" normalizeH="0" baseline="0" dirty="0">
                <a:ln>
                  <a:noFill/>
                </a:ln>
                <a:solidFill>
                  <a:schemeClr val="tx1"/>
                </a:solidFill>
                <a:effectLst/>
                <a:latin typeface="Arial" panose="020B0604020202020204" pitchFamily="34" charset="0"/>
              </a:rPr>
              <a:t>powerful, secure, and innovative steganography tool</a:t>
            </a:r>
            <a:r>
              <a:rPr kumimoji="0" lang="en-US" altLang="en-US" sz="1800" b="0" i="0" u="none" strike="noStrike" cap="none" normalizeH="0" baseline="0" dirty="0">
                <a:ln>
                  <a:noFill/>
                </a:ln>
                <a:solidFill>
                  <a:schemeClr val="tx1"/>
                </a:solidFill>
                <a:effectLst/>
                <a:latin typeface="Arial" panose="020B0604020202020204" pitchFamily="34" charset="0"/>
              </a:rPr>
              <a:t> for hidden message transmission!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6" name="Rectangle 1">
            <a:extLst>
              <a:ext uri="{FF2B5EF4-FFF2-40B4-BE49-F238E27FC236}">
                <a16:creationId xmlns:a16="http://schemas.microsoft.com/office/drawing/2014/main" id="{ECB0249F-AB1A-C73C-B80F-1DDB687CDAE9}"/>
              </a:ext>
            </a:extLst>
          </p:cNvPr>
          <p:cNvSpPr>
            <a:spLocks noChangeArrowheads="1"/>
          </p:cNvSpPr>
          <p:nvPr/>
        </p:nvSpPr>
        <p:spPr bwMode="auto">
          <a:xfrm>
            <a:off x="581192" y="1232452"/>
            <a:ext cx="10918372" cy="521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Image Steganography Tool</a:t>
            </a:r>
            <a:r>
              <a:rPr kumimoji="0" lang="en-US" altLang="en-US" sz="1800" b="0" i="0" u="none" strike="noStrike" cap="none" normalizeH="0" baseline="0" dirty="0">
                <a:ln>
                  <a:noFill/>
                </a:ln>
                <a:solidFill>
                  <a:schemeClr val="tx1"/>
                </a:solidFill>
                <a:effectLst/>
                <a:latin typeface="Arial" panose="020B0604020202020204" pitchFamily="34" charset="0"/>
              </a:rPr>
              <a:t> is designed for individuals and organizations that need to </a:t>
            </a:r>
            <a:r>
              <a:rPr kumimoji="0" lang="en-US" altLang="en-US" sz="1800" b="1" i="0" u="none" strike="noStrike" cap="none" normalizeH="0" baseline="0" dirty="0">
                <a:ln>
                  <a:noFill/>
                </a:ln>
                <a:solidFill>
                  <a:schemeClr val="tx1"/>
                </a:solidFill>
                <a:effectLst/>
                <a:latin typeface="Arial" panose="020B0604020202020204" pitchFamily="34" charset="0"/>
              </a:rPr>
              <a:t>securely transmit or store sensitive information</a:t>
            </a:r>
            <a:r>
              <a:rPr kumimoji="0" lang="en-US" altLang="en-US" sz="1800" b="0" i="0" u="none" strike="noStrike" cap="none" normalizeH="0" baseline="0" dirty="0">
                <a:ln>
                  <a:noFill/>
                </a:ln>
                <a:solidFill>
                  <a:schemeClr val="tx1"/>
                </a:solidFill>
                <a:effectLst/>
                <a:latin typeface="Arial" panose="020B0604020202020204" pitchFamily="34" charset="0"/>
              </a:rPr>
              <a:t> without drawing attention. The key end users include: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Cybersecurity Professionals</a:t>
            </a:r>
            <a:r>
              <a:rPr kumimoji="0" lang="en-US" altLang="en-US" sz="1800" b="0" i="0" u="none" strike="noStrike" cap="none" normalizeH="0" baseline="0" dirty="0">
                <a:ln>
                  <a:noFill/>
                </a:ln>
                <a:solidFill>
                  <a:schemeClr val="tx1"/>
                </a:solidFill>
                <a:effectLst/>
                <a:latin typeface="Arial" panose="020B0604020202020204" pitchFamily="34" charset="0"/>
              </a:rPr>
              <a:t> – Experts who need to </a:t>
            </a:r>
            <a:r>
              <a:rPr kumimoji="0" lang="en-US" altLang="en-US" sz="1800" b="1" i="0" u="none" strike="noStrike" cap="none" normalizeH="0" baseline="0" dirty="0">
                <a:ln>
                  <a:noFill/>
                </a:ln>
                <a:solidFill>
                  <a:schemeClr val="tx1"/>
                </a:solidFill>
                <a:effectLst/>
                <a:latin typeface="Arial" panose="020B0604020202020204" pitchFamily="34" charset="0"/>
              </a:rPr>
              <a:t>hide confidential data</a:t>
            </a:r>
            <a:r>
              <a:rPr kumimoji="0" lang="en-US" altLang="en-US" sz="1800" b="0" i="0" u="none" strike="noStrike" cap="none" normalizeH="0" baseline="0" dirty="0">
                <a:ln>
                  <a:noFill/>
                </a:ln>
                <a:solidFill>
                  <a:schemeClr val="tx1"/>
                </a:solidFill>
                <a:effectLst/>
                <a:latin typeface="Arial" panose="020B0604020202020204" pitchFamily="34" charset="0"/>
              </a:rPr>
              <a:t> in images for secure communication.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Journalists &amp; Activists</a:t>
            </a:r>
            <a:r>
              <a:rPr kumimoji="0" lang="en-US" altLang="en-US" sz="1800" b="0" i="0" u="none" strike="noStrike" cap="none" normalizeH="0" baseline="0" dirty="0">
                <a:ln>
                  <a:noFill/>
                </a:ln>
                <a:solidFill>
                  <a:schemeClr val="tx1"/>
                </a:solidFill>
                <a:effectLst/>
                <a:latin typeface="Arial" panose="020B0604020202020204" pitchFamily="34" charset="0"/>
              </a:rPr>
              <a:t> – People working in sensitive environments can use this tool to </a:t>
            </a:r>
            <a:r>
              <a:rPr kumimoji="0" lang="en-US" altLang="en-US" sz="1800" b="1" i="0" u="none" strike="noStrike" cap="none" normalizeH="0" baseline="0" dirty="0">
                <a:ln>
                  <a:noFill/>
                </a:ln>
                <a:solidFill>
                  <a:schemeClr val="tx1"/>
                </a:solidFill>
                <a:effectLst/>
                <a:latin typeface="Arial" panose="020B0604020202020204" pitchFamily="34" charset="0"/>
              </a:rPr>
              <a:t>safely exchange information</a:t>
            </a:r>
            <a:r>
              <a:rPr kumimoji="0" lang="en-US" altLang="en-US" sz="1800" b="0" i="0" u="none" strike="noStrike" cap="none" normalizeH="0" baseline="0" dirty="0">
                <a:ln>
                  <a:noFill/>
                </a:ln>
                <a:solidFill>
                  <a:schemeClr val="tx1"/>
                </a:solidFill>
                <a:effectLst/>
                <a:latin typeface="Arial" panose="020B0604020202020204" pitchFamily="34" charset="0"/>
              </a:rPr>
              <a:t> without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Military &amp; Intelligence Agencies</a:t>
            </a:r>
            <a:r>
              <a:rPr kumimoji="0" lang="en-US" altLang="en-US" sz="1800" b="0" i="0" u="none" strike="noStrike" cap="none" normalizeH="0" baseline="0" dirty="0">
                <a:ln>
                  <a:noFill/>
                </a:ln>
                <a:solidFill>
                  <a:schemeClr val="tx1"/>
                </a:solidFill>
                <a:effectLst/>
                <a:latin typeface="Arial" panose="020B0604020202020204" pitchFamily="34" charset="0"/>
              </a:rPr>
              <a:t> – Steganography can be used for </a:t>
            </a:r>
            <a:r>
              <a:rPr kumimoji="0" lang="en-US" altLang="en-US" sz="1800" b="1" i="0" u="none" strike="noStrike" cap="none" normalizeH="0" baseline="0" dirty="0">
                <a:ln>
                  <a:noFill/>
                </a:ln>
                <a:solidFill>
                  <a:schemeClr val="tx1"/>
                </a:solidFill>
                <a:effectLst/>
                <a:latin typeface="Arial" panose="020B0604020202020204" pitchFamily="34" charset="0"/>
              </a:rPr>
              <a:t>covert communication</a:t>
            </a:r>
            <a:r>
              <a:rPr kumimoji="0" lang="en-US" altLang="en-US" sz="1800" b="0" i="0" u="none" strike="noStrike" cap="none" normalizeH="0" baseline="0" dirty="0">
                <a:ln>
                  <a:noFill/>
                </a:ln>
                <a:solidFill>
                  <a:schemeClr val="tx1"/>
                </a:solidFill>
                <a:effectLst/>
                <a:latin typeface="Arial" panose="020B0604020202020204" pitchFamily="34" charset="0"/>
              </a:rPr>
              <a:t> in high-security operations.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Researchers &amp; Academics</a:t>
            </a:r>
            <a:r>
              <a:rPr kumimoji="0" lang="en-US" altLang="en-US" sz="1800" b="0" i="0" u="none" strike="noStrike" cap="none" normalizeH="0" baseline="0" dirty="0">
                <a:ln>
                  <a:noFill/>
                </a:ln>
                <a:solidFill>
                  <a:schemeClr val="tx1"/>
                </a:solidFill>
                <a:effectLst/>
                <a:latin typeface="Arial" panose="020B0604020202020204" pitchFamily="34" charset="0"/>
              </a:rPr>
              <a:t> – Used in </a:t>
            </a:r>
            <a:r>
              <a:rPr kumimoji="0" lang="en-US" altLang="en-US" sz="1800" b="1" i="0" u="none" strike="noStrike" cap="none" normalizeH="0" baseline="0" dirty="0">
                <a:ln>
                  <a:noFill/>
                </a:ln>
                <a:solidFill>
                  <a:schemeClr val="tx1"/>
                </a:solidFill>
                <a:effectLst/>
                <a:latin typeface="Arial" panose="020B0604020202020204" pitchFamily="34" charset="0"/>
              </a:rPr>
              <a:t>digital forensics and cryptography studies</a:t>
            </a:r>
            <a:r>
              <a:rPr kumimoji="0" lang="en-US" altLang="en-US" sz="1800" b="0" i="0" u="none" strike="noStrike" cap="none" normalizeH="0" baseline="0" dirty="0">
                <a:ln>
                  <a:noFill/>
                </a:ln>
                <a:solidFill>
                  <a:schemeClr val="tx1"/>
                </a:solidFill>
                <a:effectLst/>
                <a:latin typeface="Arial" panose="020B0604020202020204" pitchFamily="34" charset="0"/>
              </a:rPr>
              <a:t> to explore data hiding techniques.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Artists &amp; Photographers</a:t>
            </a:r>
            <a:r>
              <a:rPr kumimoji="0" lang="en-US" altLang="en-US" sz="1800" b="0" i="0" u="none" strike="noStrike" cap="none" normalizeH="0" baseline="0" dirty="0">
                <a:ln>
                  <a:noFill/>
                </a:ln>
                <a:solidFill>
                  <a:schemeClr val="tx1"/>
                </a:solidFill>
                <a:effectLst/>
                <a:latin typeface="Arial" panose="020B0604020202020204" pitchFamily="34" charset="0"/>
              </a:rPr>
              <a:t> – Can embed </a:t>
            </a:r>
            <a:r>
              <a:rPr kumimoji="0" lang="en-US" altLang="en-US" sz="1800" b="1" i="0" u="none" strike="noStrike" cap="none" normalizeH="0" baseline="0" dirty="0">
                <a:ln>
                  <a:noFill/>
                </a:ln>
                <a:solidFill>
                  <a:schemeClr val="tx1"/>
                </a:solidFill>
                <a:effectLst/>
                <a:latin typeface="Arial" panose="020B0604020202020204" pitchFamily="34" charset="0"/>
              </a:rPr>
              <a:t>watermarks or hidden signatures</a:t>
            </a:r>
            <a:r>
              <a:rPr kumimoji="0" lang="en-US" altLang="en-US" sz="1800" b="0" i="0" u="none" strike="noStrike" cap="none" normalizeH="0" baseline="0" dirty="0">
                <a:ln>
                  <a:noFill/>
                </a:ln>
                <a:solidFill>
                  <a:schemeClr val="tx1"/>
                </a:solidFill>
                <a:effectLst/>
                <a:latin typeface="Arial" panose="020B0604020202020204" pitchFamily="34" charset="0"/>
              </a:rPr>
              <a:t> into images to </a:t>
            </a:r>
            <a:r>
              <a:rPr kumimoji="0" lang="en-US" altLang="en-US" sz="1800" b="1" i="0" u="none" strike="noStrike" cap="none" normalizeH="0" baseline="0" dirty="0">
                <a:ln>
                  <a:noFill/>
                </a:ln>
                <a:solidFill>
                  <a:schemeClr val="tx1"/>
                </a:solidFill>
                <a:effectLst/>
                <a:latin typeface="Arial" panose="020B0604020202020204" pitchFamily="34" charset="0"/>
              </a:rPr>
              <a:t>prevent plagiarism</a:t>
            </a:r>
            <a:r>
              <a:rPr kumimoji="0" lang="en-US" altLang="en-US" sz="1800" b="0" i="0" u="none" strike="noStrike" cap="none" normalizeH="0" baseline="0" dirty="0">
                <a:ln>
                  <a:noFill/>
                </a:ln>
                <a:solidFill>
                  <a:schemeClr val="tx1"/>
                </a:solidFill>
                <a:effectLst/>
                <a:latin typeface="Arial" panose="020B0604020202020204" pitchFamily="34" charset="0"/>
              </a:rPr>
              <a:t> or claim ownership.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Businesses &amp; Enterprises</a:t>
            </a:r>
            <a:r>
              <a:rPr kumimoji="0" lang="en-US" altLang="en-US" sz="1800" b="0" i="0" u="none" strike="noStrike" cap="none" normalizeH="0" baseline="0" dirty="0">
                <a:ln>
                  <a:noFill/>
                </a:ln>
                <a:solidFill>
                  <a:schemeClr val="tx1"/>
                </a:solidFill>
                <a:effectLst/>
                <a:latin typeface="Arial" panose="020B0604020202020204" pitchFamily="34" charset="0"/>
              </a:rPr>
              <a:t> – Companies can </a:t>
            </a:r>
            <a:r>
              <a:rPr kumimoji="0" lang="en-US" altLang="en-US" sz="1800" b="1" i="0" u="none" strike="noStrike" cap="none" normalizeH="0" baseline="0" dirty="0">
                <a:ln>
                  <a:noFill/>
                </a:ln>
                <a:solidFill>
                  <a:schemeClr val="tx1"/>
                </a:solidFill>
                <a:effectLst/>
                <a:latin typeface="Arial" panose="020B0604020202020204" pitchFamily="34" charset="0"/>
              </a:rPr>
              <a:t>secure trade secrets, contracts, or internal documents</a:t>
            </a:r>
            <a:r>
              <a:rPr kumimoji="0" lang="en-US" altLang="en-US" sz="1800" b="0" i="0" u="none" strike="noStrike" cap="none" normalizeH="0" baseline="0" dirty="0">
                <a:ln>
                  <a:noFill/>
                </a:ln>
                <a:solidFill>
                  <a:schemeClr val="tx1"/>
                </a:solidFill>
                <a:effectLst/>
                <a:latin typeface="Arial" panose="020B0604020202020204" pitchFamily="34" charset="0"/>
              </a:rPr>
              <a:t> within images to prevent unauthorized access.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General Users</a:t>
            </a:r>
            <a:r>
              <a:rPr kumimoji="0" lang="en-US" altLang="en-US" sz="1800" b="0" i="0" u="none" strike="noStrike" cap="none" normalizeH="0" baseline="0" dirty="0">
                <a:ln>
                  <a:noFill/>
                </a:ln>
                <a:solidFill>
                  <a:schemeClr val="tx1"/>
                </a:solidFill>
                <a:effectLst/>
                <a:latin typeface="Arial" panose="020B0604020202020204" pitchFamily="34" charset="0"/>
              </a:rPr>
              <a:t> – Anyone who wants to </a:t>
            </a:r>
            <a:r>
              <a:rPr kumimoji="0" lang="en-US" altLang="en-US" sz="1800" b="1" i="0" u="none" strike="noStrike" cap="none" normalizeH="0" baseline="0" dirty="0">
                <a:ln>
                  <a:noFill/>
                </a:ln>
                <a:solidFill>
                  <a:schemeClr val="tx1"/>
                </a:solidFill>
                <a:effectLst/>
                <a:latin typeface="Arial" panose="020B0604020202020204" pitchFamily="34" charset="0"/>
              </a:rPr>
              <a:t>privately store or share</a:t>
            </a:r>
            <a:r>
              <a:rPr kumimoji="0" lang="en-US" altLang="en-US" sz="1800" b="0" i="0" u="none" strike="noStrike" cap="none" normalizeH="0" baseline="0" dirty="0">
                <a:ln>
                  <a:noFill/>
                </a:ln>
                <a:solidFill>
                  <a:schemeClr val="tx1"/>
                </a:solidFill>
                <a:effectLst/>
                <a:latin typeface="Arial" panose="020B0604020202020204" pitchFamily="34" charset="0"/>
              </a:rPr>
              <a:t> sensitive messages without traditional encryption methods.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project has a </a:t>
            </a:r>
            <a:r>
              <a:rPr kumimoji="0" lang="en-US" altLang="en-US" sz="1800" b="1" i="0" u="none" strike="noStrike" cap="none" normalizeH="0" baseline="0" dirty="0">
                <a:ln>
                  <a:noFill/>
                </a:ln>
                <a:solidFill>
                  <a:schemeClr val="tx1"/>
                </a:solidFill>
                <a:effectLst/>
                <a:latin typeface="Arial" panose="020B0604020202020204" pitchFamily="34" charset="0"/>
              </a:rPr>
              <a:t>wide range of applications</a:t>
            </a:r>
            <a:r>
              <a:rPr kumimoji="0" lang="en-US" altLang="en-US" sz="1800" b="0" i="0" u="none" strike="noStrike" cap="none" normalizeH="0" baseline="0" dirty="0">
                <a:ln>
                  <a:noFill/>
                </a:ln>
                <a:solidFill>
                  <a:schemeClr val="tx1"/>
                </a:solidFill>
                <a:effectLst/>
                <a:latin typeface="Arial" panose="020B0604020202020204" pitchFamily="34" charset="0"/>
              </a:rPr>
              <a:t>, making it useful for privacy-conscious individuals and organizations that require </a:t>
            </a:r>
            <a:r>
              <a:rPr kumimoji="0" lang="en-US" altLang="en-US" sz="1800" b="1" i="0" u="none" strike="noStrike" cap="none" normalizeH="0" baseline="0" dirty="0">
                <a:ln>
                  <a:noFill/>
                </a:ln>
                <a:solidFill>
                  <a:schemeClr val="tx1"/>
                </a:solidFill>
                <a:effectLst/>
                <a:latin typeface="Arial" panose="020B0604020202020204" pitchFamily="34" charset="0"/>
              </a:rPr>
              <a:t>covert and secure data transmission</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a:solidFill>
                  <a:schemeClr val="accent1"/>
                </a:solidFill>
              </a:rPr>
              <a:t>Results</a:t>
            </a:r>
            <a:endParaRPr lang="en-IN" dirty="0">
              <a:solidFill>
                <a:schemeClr val="accent1"/>
              </a:solidFill>
            </a:endParaRPr>
          </a:p>
        </p:txBody>
      </p:sp>
      <p:pic>
        <p:nvPicPr>
          <p:cNvPr id="5" name="Picture 4">
            <a:extLst>
              <a:ext uri="{FF2B5EF4-FFF2-40B4-BE49-F238E27FC236}">
                <a16:creationId xmlns:a16="http://schemas.microsoft.com/office/drawing/2014/main" id="{74C82337-0425-882D-5F83-AD10D15DEF96}"/>
              </a:ext>
            </a:extLst>
          </p:cNvPr>
          <p:cNvPicPr>
            <a:picLocks noChangeAspect="1"/>
          </p:cNvPicPr>
          <p:nvPr/>
        </p:nvPicPr>
        <p:blipFill>
          <a:blip r:embed="rId2"/>
          <a:stretch>
            <a:fillRect/>
          </a:stretch>
        </p:blipFill>
        <p:spPr>
          <a:xfrm>
            <a:off x="581192" y="1763891"/>
            <a:ext cx="11251579" cy="4391953"/>
          </a:xfrm>
          <a:prstGeom prst="rect">
            <a:avLst/>
          </a:prstGeom>
        </p:spPr>
      </p:pic>
      <p:sp>
        <p:nvSpPr>
          <p:cNvPr id="8" name="TextBox 7">
            <a:extLst>
              <a:ext uri="{FF2B5EF4-FFF2-40B4-BE49-F238E27FC236}">
                <a16:creationId xmlns:a16="http://schemas.microsoft.com/office/drawing/2014/main" id="{EEA16DAC-45A8-53C7-ADBB-9D9E9C774224}"/>
              </a:ext>
            </a:extLst>
          </p:cNvPr>
          <p:cNvSpPr txBox="1"/>
          <p:nvPr/>
        </p:nvSpPr>
        <p:spPr>
          <a:xfrm>
            <a:off x="581192" y="1313505"/>
            <a:ext cx="2100943"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Encryption Code</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6B925F-C31C-0908-118B-DC702FFC58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3594A1-6CC7-96B0-F076-EFF3546194FD}"/>
              </a:ext>
            </a:extLst>
          </p:cNvPr>
          <p:cNvSpPr>
            <a:spLocks noGrp="1"/>
          </p:cNvSpPr>
          <p:nvPr>
            <p:ph type="title"/>
          </p:nvPr>
        </p:nvSpPr>
        <p:spPr/>
        <p:txBody>
          <a:bodyPr/>
          <a:lstStyle/>
          <a:p>
            <a:r>
              <a:rPr lang="en-IN">
                <a:solidFill>
                  <a:schemeClr val="accent1"/>
                </a:solidFill>
              </a:rPr>
              <a:t>Results</a:t>
            </a:r>
            <a:endParaRPr lang="en-IN" dirty="0">
              <a:solidFill>
                <a:schemeClr val="accent1"/>
              </a:solidFill>
            </a:endParaRPr>
          </a:p>
        </p:txBody>
      </p:sp>
      <p:sp>
        <p:nvSpPr>
          <p:cNvPr id="8" name="TextBox 7">
            <a:extLst>
              <a:ext uri="{FF2B5EF4-FFF2-40B4-BE49-F238E27FC236}">
                <a16:creationId xmlns:a16="http://schemas.microsoft.com/office/drawing/2014/main" id="{EF40DA58-3F76-C654-F552-34CB6355213B}"/>
              </a:ext>
            </a:extLst>
          </p:cNvPr>
          <p:cNvSpPr txBox="1"/>
          <p:nvPr/>
        </p:nvSpPr>
        <p:spPr>
          <a:xfrm>
            <a:off x="581192" y="1259075"/>
            <a:ext cx="2100943"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Decryption Code</a:t>
            </a:r>
          </a:p>
        </p:txBody>
      </p:sp>
      <p:pic>
        <p:nvPicPr>
          <p:cNvPr id="4" name="Picture 3">
            <a:extLst>
              <a:ext uri="{FF2B5EF4-FFF2-40B4-BE49-F238E27FC236}">
                <a16:creationId xmlns:a16="http://schemas.microsoft.com/office/drawing/2014/main" id="{BF232D7F-FE5E-7B6A-5ABE-58FA4DFB49B0}"/>
              </a:ext>
            </a:extLst>
          </p:cNvPr>
          <p:cNvPicPr>
            <a:picLocks noChangeAspect="1"/>
          </p:cNvPicPr>
          <p:nvPr/>
        </p:nvPicPr>
        <p:blipFill>
          <a:blip r:embed="rId2"/>
          <a:stretch>
            <a:fillRect/>
          </a:stretch>
        </p:blipFill>
        <p:spPr>
          <a:xfrm>
            <a:off x="581190" y="1682836"/>
            <a:ext cx="11029617" cy="4619993"/>
          </a:xfrm>
          <a:prstGeom prst="rect">
            <a:avLst/>
          </a:prstGeom>
        </p:spPr>
      </p:pic>
    </p:spTree>
    <p:extLst>
      <p:ext uri="{BB962C8B-B14F-4D97-AF65-F5344CB8AC3E}">
        <p14:creationId xmlns:p14="http://schemas.microsoft.com/office/powerpoint/2010/main" val="1123583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E9876-0448-0F2F-2B34-0900CC389F3B}"/>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1697E60B-3493-4361-E68D-98B79DB55365}"/>
              </a:ext>
            </a:extLst>
          </p:cNvPr>
          <p:cNvPicPr>
            <a:picLocks noChangeAspect="1"/>
          </p:cNvPicPr>
          <p:nvPr/>
        </p:nvPicPr>
        <p:blipFill>
          <a:blip r:embed="rId2"/>
          <a:stretch>
            <a:fillRect/>
          </a:stretch>
        </p:blipFill>
        <p:spPr>
          <a:xfrm>
            <a:off x="635741" y="1817914"/>
            <a:ext cx="5382720" cy="4310428"/>
          </a:xfrm>
          <a:prstGeom prst="rect">
            <a:avLst/>
          </a:prstGeom>
        </p:spPr>
      </p:pic>
      <p:pic>
        <p:nvPicPr>
          <p:cNvPr id="6" name="Picture 5">
            <a:extLst>
              <a:ext uri="{FF2B5EF4-FFF2-40B4-BE49-F238E27FC236}">
                <a16:creationId xmlns:a16="http://schemas.microsoft.com/office/drawing/2014/main" id="{EF93DAC4-3FBA-8757-8C63-D446180DB681}"/>
              </a:ext>
            </a:extLst>
          </p:cNvPr>
          <p:cNvPicPr>
            <a:picLocks noChangeAspect="1"/>
          </p:cNvPicPr>
          <p:nvPr/>
        </p:nvPicPr>
        <p:blipFill>
          <a:blip r:embed="rId3"/>
          <a:stretch>
            <a:fillRect/>
          </a:stretch>
        </p:blipFill>
        <p:spPr>
          <a:xfrm>
            <a:off x="6025509" y="1817914"/>
            <a:ext cx="5382720" cy="4310428"/>
          </a:xfrm>
          <a:prstGeom prst="rect">
            <a:avLst/>
          </a:prstGeom>
        </p:spPr>
      </p:pic>
      <p:sp>
        <p:nvSpPr>
          <p:cNvPr id="7" name="TextBox 6">
            <a:extLst>
              <a:ext uri="{FF2B5EF4-FFF2-40B4-BE49-F238E27FC236}">
                <a16:creationId xmlns:a16="http://schemas.microsoft.com/office/drawing/2014/main" id="{D01A5B6E-3988-DEDB-F1C2-54E507005C7C}"/>
              </a:ext>
            </a:extLst>
          </p:cNvPr>
          <p:cNvSpPr txBox="1"/>
          <p:nvPr/>
        </p:nvSpPr>
        <p:spPr>
          <a:xfrm>
            <a:off x="575894" y="1327811"/>
            <a:ext cx="2068286"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GUI CODE</a:t>
            </a:r>
          </a:p>
        </p:txBody>
      </p:sp>
    </p:spTree>
    <p:extLst>
      <p:ext uri="{BB962C8B-B14F-4D97-AF65-F5344CB8AC3E}">
        <p14:creationId xmlns:p14="http://schemas.microsoft.com/office/powerpoint/2010/main" val="146174141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69</TotalTime>
  <Words>1217</Words>
  <Application>Microsoft Office PowerPoint</Application>
  <PresentationFormat>Widescreen</PresentationFormat>
  <Paragraphs>83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Unicode MS</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RESULTS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Sathvik A R</cp:lastModifiedBy>
  <cp:revision>26</cp:revision>
  <dcterms:created xsi:type="dcterms:W3CDTF">2021-05-26T16:50:10Z</dcterms:created>
  <dcterms:modified xsi:type="dcterms:W3CDTF">2025-02-18T14:43:27Z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