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56" r:id="rId2"/>
    <p:sldId id="260" r:id="rId3"/>
    <p:sldId id="261" r:id="rId4"/>
    <p:sldId id="263" r:id="rId5"/>
    <p:sldId id="264" r:id="rId6"/>
    <p:sldId id="267" r:id="rId7"/>
    <p:sldId id="258" r:id="rId8"/>
    <p:sldId id="268" r:id="rId9"/>
    <p:sldId id="262"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660"/>
  </p:normalViewPr>
  <p:slideViewPr>
    <p:cSldViewPr snapToGrid="0">
      <p:cViewPr varScale="1">
        <p:scale>
          <a:sx n="82" d="100"/>
          <a:sy n="82" d="100"/>
        </p:scale>
        <p:origin x="74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71BEAC-F632-461E-8ADF-236D4FFA6131}" type="datetimeFigureOut">
              <a:rPr lang="en-IN" smtClean="0"/>
              <a:t>06-03-2023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0A024E-36F3-478A-8F1F-57B9875FD059}" type="slidenum">
              <a:rPr lang="en-IN" smtClean="0"/>
              <a:t>‹#›</a:t>
            </a:fld>
            <a:endParaRPr lang="en-IN"/>
          </a:p>
        </p:txBody>
      </p:sp>
    </p:spTree>
    <p:extLst>
      <p:ext uri="{BB962C8B-B14F-4D97-AF65-F5344CB8AC3E}">
        <p14:creationId xmlns:p14="http://schemas.microsoft.com/office/powerpoint/2010/main" val="1150839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7B6A-888B-E3D7-9116-6EEB00C473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C1A7D93-3B40-B2E3-FF09-1574B7387F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4BAEE5-9D2F-4DED-ABF4-DEDE2AE3F4E7}"/>
              </a:ext>
            </a:extLst>
          </p:cNvPr>
          <p:cNvSpPr>
            <a:spLocks noGrp="1"/>
          </p:cNvSpPr>
          <p:nvPr>
            <p:ph type="dt" sz="half" idx="10"/>
          </p:nvPr>
        </p:nvSpPr>
        <p:spPr/>
        <p:txBody>
          <a:bodyPr/>
          <a:lstStyle/>
          <a:p>
            <a:fld id="{1D194A20-4CBD-4A9E-AB95-27D26D479292}" type="datetime1">
              <a:rPr lang="en-IN" smtClean="0"/>
              <a:t>06-03-2023</a:t>
            </a:fld>
            <a:endParaRPr lang="en-IN"/>
          </a:p>
        </p:txBody>
      </p:sp>
      <p:sp>
        <p:nvSpPr>
          <p:cNvPr id="5" name="Footer Placeholder 4">
            <a:extLst>
              <a:ext uri="{FF2B5EF4-FFF2-40B4-BE49-F238E27FC236}">
                <a16:creationId xmlns:a16="http://schemas.microsoft.com/office/drawing/2014/main" id="{65B771AC-01CB-57DB-7F9D-C97C00DA7C09}"/>
              </a:ext>
            </a:extLst>
          </p:cNvPr>
          <p:cNvSpPr>
            <a:spLocks noGrp="1"/>
          </p:cNvSpPr>
          <p:nvPr>
            <p:ph type="ftr" sz="quarter" idx="11"/>
          </p:nvPr>
        </p:nvSpPr>
        <p:spPr/>
        <p:txBody>
          <a:bodyPr/>
          <a:lstStyle/>
          <a:p>
            <a:r>
              <a:rPr lang="en-US"/>
              <a:t>BATCH - 11 TWEETS SENTIMENT ANALYSIS FOR US ELECTIONS - 2020</a:t>
            </a:r>
            <a:endParaRPr lang="en-IN"/>
          </a:p>
        </p:txBody>
      </p:sp>
      <p:sp>
        <p:nvSpPr>
          <p:cNvPr id="6" name="Slide Number Placeholder 5">
            <a:extLst>
              <a:ext uri="{FF2B5EF4-FFF2-40B4-BE49-F238E27FC236}">
                <a16:creationId xmlns:a16="http://schemas.microsoft.com/office/drawing/2014/main" id="{E4913B2C-D509-7D48-202F-AC33B47C8B4D}"/>
              </a:ext>
            </a:extLst>
          </p:cNvPr>
          <p:cNvSpPr>
            <a:spLocks noGrp="1"/>
          </p:cNvSpPr>
          <p:nvPr>
            <p:ph type="sldNum" sz="quarter" idx="12"/>
          </p:nvPr>
        </p:nvSpPr>
        <p:spPr/>
        <p:txBody>
          <a:bodyPr/>
          <a:lstStyle/>
          <a:p>
            <a:fld id="{9A4ADEAC-79D2-4F15-BC63-08A976F8C898}" type="slidenum">
              <a:rPr lang="en-IN" smtClean="0"/>
              <a:t>‹#›</a:t>
            </a:fld>
            <a:endParaRPr lang="en-IN"/>
          </a:p>
        </p:txBody>
      </p:sp>
    </p:spTree>
    <p:extLst>
      <p:ext uri="{BB962C8B-B14F-4D97-AF65-F5344CB8AC3E}">
        <p14:creationId xmlns:p14="http://schemas.microsoft.com/office/powerpoint/2010/main" val="2676240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72084-E8A2-8C3B-E854-15FBC886C34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DAE758-5342-08C8-58E2-32EB25A623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09A660-0124-5D4F-0AA6-43D98FEF4CBB}"/>
              </a:ext>
            </a:extLst>
          </p:cNvPr>
          <p:cNvSpPr>
            <a:spLocks noGrp="1"/>
          </p:cNvSpPr>
          <p:nvPr>
            <p:ph type="dt" sz="half" idx="10"/>
          </p:nvPr>
        </p:nvSpPr>
        <p:spPr/>
        <p:txBody>
          <a:bodyPr/>
          <a:lstStyle/>
          <a:p>
            <a:fld id="{89610808-B1D8-4491-8F78-195720314E15}" type="datetime1">
              <a:rPr lang="en-IN" smtClean="0"/>
              <a:t>06-03-2023</a:t>
            </a:fld>
            <a:endParaRPr lang="en-IN"/>
          </a:p>
        </p:txBody>
      </p:sp>
      <p:sp>
        <p:nvSpPr>
          <p:cNvPr id="5" name="Footer Placeholder 4">
            <a:extLst>
              <a:ext uri="{FF2B5EF4-FFF2-40B4-BE49-F238E27FC236}">
                <a16:creationId xmlns:a16="http://schemas.microsoft.com/office/drawing/2014/main" id="{60AB39DD-F565-001A-FF2C-40B48C0DB729}"/>
              </a:ext>
            </a:extLst>
          </p:cNvPr>
          <p:cNvSpPr>
            <a:spLocks noGrp="1"/>
          </p:cNvSpPr>
          <p:nvPr>
            <p:ph type="ftr" sz="quarter" idx="11"/>
          </p:nvPr>
        </p:nvSpPr>
        <p:spPr/>
        <p:txBody>
          <a:bodyPr/>
          <a:lstStyle/>
          <a:p>
            <a:r>
              <a:rPr lang="en-US"/>
              <a:t>BATCH - 11 TWEETS SENTIMENT ANALYSIS FOR US ELECTIONS - 2020</a:t>
            </a:r>
            <a:endParaRPr lang="en-IN"/>
          </a:p>
        </p:txBody>
      </p:sp>
      <p:sp>
        <p:nvSpPr>
          <p:cNvPr id="6" name="Slide Number Placeholder 5">
            <a:extLst>
              <a:ext uri="{FF2B5EF4-FFF2-40B4-BE49-F238E27FC236}">
                <a16:creationId xmlns:a16="http://schemas.microsoft.com/office/drawing/2014/main" id="{D9235F2D-ED54-1538-3FF5-B6F2962F061F}"/>
              </a:ext>
            </a:extLst>
          </p:cNvPr>
          <p:cNvSpPr>
            <a:spLocks noGrp="1"/>
          </p:cNvSpPr>
          <p:nvPr>
            <p:ph type="sldNum" sz="quarter" idx="12"/>
          </p:nvPr>
        </p:nvSpPr>
        <p:spPr/>
        <p:txBody>
          <a:bodyPr/>
          <a:lstStyle/>
          <a:p>
            <a:fld id="{9A4ADEAC-79D2-4F15-BC63-08A976F8C898}" type="slidenum">
              <a:rPr lang="en-IN" smtClean="0"/>
              <a:t>‹#›</a:t>
            </a:fld>
            <a:endParaRPr lang="en-IN"/>
          </a:p>
        </p:txBody>
      </p:sp>
    </p:spTree>
    <p:extLst>
      <p:ext uri="{BB962C8B-B14F-4D97-AF65-F5344CB8AC3E}">
        <p14:creationId xmlns:p14="http://schemas.microsoft.com/office/powerpoint/2010/main" val="2836800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33D0F7-93B0-8B38-A4D0-958DA91B00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2CB5AA-B75E-1BBF-74A6-203045CB59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8D8FC4-17C4-145E-4463-43297CFCDD25}"/>
              </a:ext>
            </a:extLst>
          </p:cNvPr>
          <p:cNvSpPr>
            <a:spLocks noGrp="1"/>
          </p:cNvSpPr>
          <p:nvPr>
            <p:ph type="dt" sz="half" idx="10"/>
          </p:nvPr>
        </p:nvSpPr>
        <p:spPr/>
        <p:txBody>
          <a:bodyPr/>
          <a:lstStyle/>
          <a:p>
            <a:fld id="{20BD4253-14FB-4C87-A387-97E38BBBAA63}" type="datetime1">
              <a:rPr lang="en-IN" smtClean="0"/>
              <a:t>06-03-2023</a:t>
            </a:fld>
            <a:endParaRPr lang="en-IN"/>
          </a:p>
        </p:txBody>
      </p:sp>
      <p:sp>
        <p:nvSpPr>
          <p:cNvPr id="5" name="Footer Placeholder 4">
            <a:extLst>
              <a:ext uri="{FF2B5EF4-FFF2-40B4-BE49-F238E27FC236}">
                <a16:creationId xmlns:a16="http://schemas.microsoft.com/office/drawing/2014/main" id="{161CC3C2-1C8D-98DE-0C97-2F06FA7DB98F}"/>
              </a:ext>
            </a:extLst>
          </p:cNvPr>
          <p:cNvSpPr>
            <a:spLocks noGrp="1"/>
          </p:cNvSpPr>
          <p:nvPr>
            <p:ph type="ftr" sz="quarter" idx="11"/>
          </p:nvPr>
        </p:nvSpPr>
        <p:spPr/>
        <p:txBody>
          <a:bodyPr/>
          <a:lstStyle/>
          <a:p>
            <a:r>
              <a:rPr lang="en-US"/>
              <a:t>BATCH - 11 TWEETS SENTIMENT ANALYSIS FOR US ELECTIONS - 2020</a:t>
            </a:r>
            <a:endParaRPr lang="en-IN"/>
          </a:p>
        </p:txBody>
      </p:sp>
      <p:sp>
        <p:nvSpPr>
          <p:cNvPr id="6" name="Slide Number Placeholder 5">
            <a:extLst>
              <a:ext uri="{FF2B5EF4-FFF2-40B4-BE49-F238E27FC236}">
                <a16:creationId xmlns:a16="http://schemas.microsoft.com/office/drawing/2014/main" id="{22184F48-7261-258D-FBBD-337F83F66EA8}"/>
              </a:ext>
            </a:extLst>
          </p:cNvPr>
          <p:cNvSpPr>
            <a:spLocks noGrp="1"/>
          </p:cNvSpPr>
          <p:nvPr>
            <p:ph type="sldNum" sz="quarter" idx="12"/>
          </p:nvPr>
        </p:nvSpPr>
        <p:spPr/>
        <p:txBody>
          <a:bodyPr/>
          <a:lstStyle/>
          <a:p>
            <a:fld id="{9A4ADEAC-79D2-4F15-BC63-08A976F8C898}" type="slidenum">
              <a:rPr lang="en-IN" smtClean="0"/>
              <a:t>‹#›</a:t>
            </a:fld>
            <a:endParaRPr lang="en-IN"/>
          </a:p>
        </p:txBody>
      </p:sp>
    </p:spTree>
    <p:extLst>
      <p:ext uri="{BB962C8B-B14F-4D97-AF65-F5344CB8AC3E}">
        <p14:creationId xmlns:p14="http://schemas.microsoft.com/office/powerpoint/2010/main" val="48955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CE09D-D936-5524-167A-3D43183696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9980F1-E297-046E-6432-B3C5EA9B79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F60C5A-C1BF-C84C-0CD5-86A4F9E30AFD}"/>
              </a:ext>
            </a:extLst>
          </p:cNvPr>
          <p:cNvSpPr>
            <a:spLocks noGrp="1"/>
          </p:cNvSpPr>
          <p:nvPr>
            <p:ph type="dt" sz="half" idx="10"/>
          </p:nvPr>
        </p:nvSpPr>
        <p:spPr/>
        <p:txBody>
          <a:bodyPr/>
          <a:lstStyle/>
          <a:p>
            <a:fld id="{06A1D679-3D35-4A27-9D7D-1ED7215E0F1F}" type="datetime1">
              <a:rPr lang="en-IN" smtClean="0"/>
              <a:t>06-03-2023</a:t>
            </a:fld>
            <a:endParaRPr lang="en-IN"/>
          </a:p>
        </p:txBody>
      </p:sp>
      <p:sp>
        <p:nvSpPr>
          <p:cNvPr id="5" name="Footer Placeholder 4">
            <a:extLst>
              <a:ext uri="{FF2B5EF4-FFF2-40B4-BE49-F238E27FC236}">
                <a16:creationId xmlns:a16="http://schemas.microsoft.com/office/drawing/2014/main" id="{39BE0D0C-D020-55E1-58FB-72D3DAA5766C}"/>
              </a:ext>
            </a:extLst>
          </p:cNvPr>
          <p:cNvSpPr>
            <a:spLocks noGrp="1"/>
          </p:cNvSpPr>
          <p:nvPr>
            <p:ph type="ftr" sz="quarter" idx="11"/>
          </p:nvPr>
        </p:nvSpPr>
        <p:spPr/>
        <p:txBody>
          <a:bodyPr/>
          <a:lstStyle/>
          <a:p>
            <a:r>
              <a:rPr lang="en-US"/>
              <a:t>BATCH - 11 TWEETS SENTIMENT ANALYSIS FOR US ELECTIONS - 2020</a:t>
            </a:r>
            <a:endParaRPr lang="en-IN"/>
          </a:p>
        </p:txBody>
      </p:sp>
      <p:sp>
        <p:nvSpPr>
          <p:cNvPr id="6" name="Slide Number Placeholder 5">
            <a:extLst>
              <a:ext uri="{FF2B5EF4-FFF2-40B4-BE49-F238E27FC236}">
                <a16:creationId xmlns:a16="http://schemas.microsoft.com/office/drawing/2014/main" id="{7CF4E84A-F1AA-0B79-6447-5C36F1C47A8C}"/>
              </a:ext>
            </a:extLst>
          </p:cNvPr>
          <p:cNvSpPr>
            <a:spLocks noGrp="1"/>
          </p:cNvSpPr>
          <p:nvPr>
            <p:ph type="sldNum" sz="quarter" idx="12"/>
          </p:nvPr>
        </p:nvSpPr>
        <p:spPr/>
        <p:txBody>
          <a:bodyPr/>
          <a:lstStyle/>
          <a:p>
            <a:fld id="{9A4ADEAC-79D2-4F15-BC63-08A976F8C898}" type="slidenum">
              <a:rPr lang="en-IN" smtClean="0"/>
              <a:t>‹#›</a:t>
            </a:fld>
            <a:endParaRPr lang="en-IN"/>
          </a:p>
        </p:txBody>
      </p:sp>
    </p:spTree>
    <p:extLst>
      <p:ext uri="{BB962C8B-B14F-4D97-AF65-F5344CB8AC3E}">
        <p14:creationId xmlns:p14="http://schemas.microsoft.com/office/powerpoint/2010/main" val="2962576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3B6FF-EC2A-6B9F-A870-539C9D1F86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BC52CB-8B2B-676D-DD9A-23E9AC5AA8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D6C51B-B058-3233-7F74-D36AC9618EDF}"/>
              </a:ext>
            </a:extLst>
          </p:cNvPr>
          <p:cNvSpPr>
            <a:spLocks noGrp="1"/>
          </p:cNvSpPr>
          <p:nvPr>
            <p:ph type="dt" sz="half" idx="10"/>
          </p:nvPr>
        </p:nvSpPr>
        <p:spPr/>
        <p:txBody>
          <a:bodyPr/>
          <a:lstStyle/>
          <a:p>
            <a:fld id="{0FC56330-ABBB-46E4-A29F-BF571AE8849D}" type="datetime1">
              <a:rPr lang="en-IN" smtClean="0"/>
              <a:t>06-03-2023</a:t>
            </a:fld>
            <a:endParaRPr lang="en-IN"/>
          </a:p>
        </p:txBody>
      </p:sp>
      <p:sp>
        <p:nvSpPr>
          <p:cNvPr id="5" name="Footer Placeholder 4">
            <a:extLst>
              <a:ext uri="{FF2B5EF4-FFF2-40B4-BE49-F238E27FC236}">
                <a16:creationId xmlns:a16="http://schemas.microsoft.com/office/drawing/2014/main" id="{03EC10D0-CA72-82CB-A31F-A3B0B4D1F6A1}"/>
              </a:ext>
            </a:extLst>
          </p:cNvPr>
          <p:cNvSpPr>
            <a:spLocks noGrp="1"/>
          </p:cNvSpPr>
          <p:nvPr>
            <p:ph type="ftr" sz="quarter" idx="11"/>
          </p:nvPr>
        </p:nvSpPr>
        <p:spPr/>
        <p:txBody>
          <a:bodyPr/>
          <a:lstStyle/>
          <a:p>
            <a:r>
              <a:rPr lang="en-US"/>
              <a:t>BATCH - 11 TWEETS SENTIMENT ANALYSIS FOR US ELECTIONS - 2020</a:t>
            </a:r>
            <a:endParaRPr lang="en-IN"/>
          </a:p>
        </p:txBody>
      </p:sp>
      <p:sp>
        <p:nvSpPr>
          <p:cNvPr id="6" name="Slide Number Placeholder 5">
            <a:extLst>
              <a:ext uri="{FF2B5EF4-FFF2-40B4-BE49-F238E27FC236}">
                <a16:creationId xmlns:a16="http://schemas.microsoft.com/office/drawing/2014/main" id="{6EF3053B-24E9-C982-46D5-B2A09E1FA5A0}"/>
              </a:ext>
            </a:extLst>
          </p:cNvPr>
          <p:cNvSpPr>
            <a:spLocks noGrp="1"/>
          </p:cNvSpPr>
          <p:nvPr>
            <p:ph type="sldNum" sz="quarter" idx="12"/>
          </p:nvPr>
        </p:nvSpPr>
        <p:spPr/>
        <p:txBody>
          <a:bodyPr/>
          <a:lstStyle/>
          <a:p>
            <a:fld id="{9A4ADEAC-79D2-4F15-BC63-08A976F8C898}" type="slidenum">
              <a:rPr lang="en-IN" smtClean="0"/>
              <a:t>‹#›</a:t>
            </a:fld>
            <a:endParaRPr lang="en-IN"/>
          </a:p>
        </p:txBody>
      </p:sp>
    </p:spTree>
    <p:extLst>
      <p:ext uri="{BB962C8B-B14F-4D97-AF65-F5344CB8AC3E}">
        <p14:creationId xmlns:p14="http://schemas.microsoft.com/office/powerpoint/2010/main" val="1196852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3ADB0-B509-AC8D-B992-5C5F1CCA18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7A3D59-C409-FC52-BE94-25AF1753AD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CC60BFD-CC1D-649D-2D2B-1C8A64B4F4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A048569-DC7D-7B8E-7D9A-CCD879E4D638}"/>
              </a:ext>
            </a:extLst>
          </p:cNvPr>
          <p:cNvSpPr>
            <a:spLocks noGrp="1"/>
          </p:cNvSpPr>
          <p:nvPr>
            <p:ph type="dt" sz="half" idx="10"/>
          </p:nvPr>
        </p:nvSpPr>
        <p:spPr/>
        <p:txBody>
          <a:bodyPr/>
          <a:lstStyle/>
          <a:p>
            <a:fld id="{7B528E87-4198-492D-9BF9-F7BF0973FB47}" type="datetime1">
              <a:rPr lang="en-IN" smtClean="0"/>
              <a:t>06-03-2023</a:t>
            </a:fld>
            <a:endParaRPr lang="en-IN"/>
          </a:p>
        </p:txBody>
      </p:sp>
      <p:sp>
        <p:nvSpPr>
          <p:cNvPr id="6" name="Footer Placeholder 5">
            <a:extLst>
              <a:ext uri="{FF2B5EF4-FFF2-40B4-BE49-F238E27FC236}">
                <a16:creationId xmlns:a16="http://schemas.microsoft.com/office/drawing/2014/main" id="{8D9AF7B3-3893-5109-5897-51836C9695EB}"/>
              </a:ext>
            </a:extLst>
          </p:cNvPr>
          <p:cNvSpPr>
            <a:spLocks noGrp="1"/>
          </p:cNvSpPr>
          <p:nvPr>
            <p:ph type="ftr" sz="quarter" idx="11"/>
          </p:nvPr>
        </p:nvSpPr>
        <p:spPr/>
        <p:txBody>
          <a:bodyPr/>
          <a:lstStyle/>
          <a:p>
            <a:r>
              <a:rPr lang="en-US"/>
              <a:t>BATCH - 11 TWEETS SENTIMENT ANALYSIS FOR US ELECTIONS - 2020</a:t>
            </a:r>
            <a:endParaRPr lang="en-IN"/>
          </a:p>
        </p:txBody>
      </p:sp>
      <p:sp>
        <p:nvSpPr>
          <p:cNvPr id="7" name="Slide Number Placeholder 6">
            <a:extLst>
              <a:ext uri="{FF2B5EF4-FFF2-40B4-BE49-F238E27FC236}">
                <a16:creationId xmlns:a16="http://schemas.microsoft.com/office/drawing/2014/main" id="{41BF5AD1-CBB9-94CC-2942-590870FC8F9C}"/>
              </a:ext>
            </a:extLst>
          </p:cNvPr>
          <p:cNvSpPr>
            <a:spLocks noGrp="1"/>
          </p:cNvSpPr>
          <p:nvPr>
            <p:ph type="sldNum" sz="quarter" idx="12"/>
          </p:nvPr>
        </p:nvSpPr>
        <p:spPr/>
        <p:txBody>
          <a:bodyPr/>
          <a:lstStyle/>
          <a:p>
            <a:fld id="{9A4ADEAC-79D2-4F15-BC63-08A976F8C898}" type="slidenum">
              <a:rPr lang="en-IN" smtClean="0"/>
              <a:t>‹#›</a:t>
            </a:fld>
            <a:endParaRPr lang="en-IN"/>
          </a:p>
        </p:txBody>
      </p:sp>
    </p:spTree>
    <p:extLst>
      <p:ext uri="{BB962C8B-B14F-4D97-AF65-F5344CB8AC3E}">
        <p14:creationId xmlns:p14="http://schemas.microsoft.com/office/powerpoint/2010/main" val="3927430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6D411-F2ED-4BF5-1DA2-1DEAE89AA4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94A8A6-2770-C085-7AB0-1638AD5F6A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F6C9D-9C1C-EBD7-AE15-A0E11509E8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A0C2B37-AAC5-BB08-DC02-AA58C6FA98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85AE53-6066-5801-630C-9B0350C02F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2C8931-A135-8323-13F9-249C48AAC82F}"/>
              </a:ext>
            </a:extLst>
          </p:cNvPr>
          <p:cNvSpPr>
            <a:spLocks noGrp="1"/>
          </p:cNvSpPr>
          <p:nvPr>
            <p:ph type="dt" sz="half" idx="10"/>
          </p:nvPr>
        </p:nvSpPr>
        <p:spPr/>
        <p:txBody>
          <a:bodyPr/>
          <a:lstStyle/>
          <a:p>
            <a:fld id="{52366B94-DDF2-46A8-97B0-49DAB92082CB}" type="datetime1">
              <a:rPr lang="en-IN" smtClean="0"/>
              <a:t>06-03-2023</a:t>
            </a:fld>
            <a:endParaRPr lang="en-IN"/>
          </a:p>
        </p:txBody>
      </p:sp>
      <p:sp>
        <p:nvSpPr>
          <p:cNvPr id="8" name="Footer Placeholder 7">
            <a:extLst>
              <a:ext uri="{FF2B5EF4-FFF2-40B4-BE49-F238E27FC236}">
                <a16:creationId xmlns:a16="http://schemas.microsoft.com/office/drawing/2014/main" id="{862E62B8-E934-F9B3-D407-870C6B5E96D1}"/>
              </a:ext>
            </a:extLst>
          </p:cNvPr>
          <p:cNvSpPr>
            <a:spLocks noGrp="1"/>
          </p:cNvSpPr>
          <p:nvPr>
            <p:ph type="ftr" sz="quarter" idx="11"/>
          </p:nvPr>
        </p:nvSpPr>
        <p:spPr/>
        <p:txBody>
          <a:bodyPr/>
          <a:lstStyle/>
          <a:p>
            <a:r>
              <a:rPr lang="en-US"/>
              <a:t>BATCH - 11 TWEETS SENTIMENT ANALYSIS FOR US ELECTIONS - 2020</a:t>
            </a:r>
            <a:endParaRPr lang="en-IN"/>
          </a:p>
        </p:txBody>
      </p:sp>
      <p:sp>
        <p:nvSpPr>
          <p:cNvPr id="9" name="Slide Number Placeholder 8">
            <a:extLst>
              <a:ext uri="{FF2B5EF4-FFF2-40B4-BE49-F238E27FC236}">
                <a16:creationId xmlns:a16="http://schemas.microsoft.com/office/drawing/2014/main" id="{57AEB743-4CA2-3822-ADE1-942CD50796F7}"/>
              </a:ext>
            </a:extLst>
          </p:cNvPr>
          <p:cNvSpPr>
            <a:spLocks noGrp="1"/>
          </p:cNvSpPr>
          <p:nvPr>
            <p:ph type="sldNum" sz="quarter" idx="12"/>
          </p:nvPr>
        </p:nvSpPr>
        <p:spPr/>
        <p:txBody>
          <a:bodyPr/>
          <a:lstStyle/>
          <a:p>
            <a:fld id="{9A4ADEAC-79D2-4F15-BC63-08A976F8C898}" type="slidenum">
              <a:rPr lang="en-IN" smtClean="0"/>
              <a:t>‹#›</a:t>
            </a:fld>
            <a:endParaRPr lang="en-IN"/>
          </a:p>
        </p:txBody>
      </p:sp>
    </p:spTree>
    <p:extLst>
      <p:ext uri="{BB962C8B-B14F-4D97-AF65-F5344CB8AC3E}">
        <p14:creationId xmlns:p14="http://schemas.microsoft.com/office/powerpoint/2010/main" val="4122433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8DC57-2075-368C-3E9F-2D71154AD3A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885AB61-26B0-9785-A2A0-B649B9018C75}"/>
              </a:ext>
            </a:extLst>
          </p:cNvPr>
          <p:cNvSpPr>
            <a:spLocks noGrp="1"/>
          </p:cNvSpPr>
          <p:nvPr>
            <p:ph type="dt" sz="half" idx="10"/>
          </p:nvPr>
        </p:nvSpPr>
        <p:spPr/>
        <p:txBody>
          <a:bodyPr/>
          <a:lstStyle/>
          <a:p>
            <a:fld id="{6B8CABC5-531B-49B0-B61B-A27BC2E91FFC}" type="datetime1">
              <a:rPr lang="en-IN" smtClean="0"/>
              <a:t>06-03-2023</a:t>
            </a:fld>
            <a:endParaRPr lang="en-IN"/>
          </a:p>
        </p:txBody>
      </p:sp>
      <p:sp>
        <p:nvSpPr>
          <p:cNvPr id="4" name="Footer Placeholder 3">
            <a:extLst>
              <a:ext uri="{FF2B5EF4-FFF2-40B4-BE49-F238E27FC236}">
                <a16:creationId xmlns:a16="http://schemas.microsoft.com/office/drawing/2014/main" id="{12A9B00E-2673-5261-CC32-E14AE73D0D55}"/>
              </a:ext>
            </a:extLst>
          </p:cNvPr>
          <p:cNvSpPr>
            <a:spLocks noGrp="1"/>
          </p:cNvSpPr>
          <p:nvPr>
            <p:ph type="ftr" sz="quarter" idx="11"/>
          </p:nvPr>
        </p:nvSpPr>
        <p:spPr/>
        <p:txBody>
          <a:bodyPr/>
          <a:lstStyle/>
          <a:p>
            <a:r>
              <a:rPr lang="en-US"/>
              <a:t>BATCH - 11 TWEETS SENTIMENT ANALYSIS FOR US ELECTIONS - 2020</a:t>
            </a:r>
            <a:endParaRPr lang="en-IN"/>
          </a:p>
        </p:txBody>
      </p:sp>
      <p:sp>
        <p:nvSpPr>
          <p:cNvPr id="5" name="Slide Number Placeholder 4">
            <a:extLst>
              <a:ext uri="{FF2B5EF4-FFF2-40B4-BE49-F238E27FC236}">
                <a16:creationId xmlns:a16="http://schemas.microsoft.com/office/drawing/2014/main" id="{4D2DB2BD-15F4-C794-6D01-B4795C0ACE08}"/>
              </a:ext>
            </a:extLst>
          </p:cNvPr>
          <p:cNvSpPr>
            <a:spLocks noGrp="1"/>
          </p:cNvSpPr>
          <p:nvPr>
            <p:ph type="sldNum" sz="quarter" idx="12"/>
          </p:nvPr>
        </p:nvSpPr>
        <p:spPr/>
        <p:txBody>
          <a:bodyPr/>
          <a:lstStyle/>
          <a:p>
            <a:fld id="{9A4ADEAC-79D2-4F15-BC63-08A976F8C898}" type="slidenum">
              <a:rPr lang="en-IN" smtClean="0"/>
              <a:t>‹#›</a:t>
            </a:fld>
            <a:endParaRPr lang="en-IN"/>
          </a:p>
        </p:txBody>
      </p:sp>
    </p:spTree>
    <p:extLst>
      <p:ext uri="{BB962C8B-B14F-4D97-AF65-F5344CB8AC3E}">
        <p14:creationId xmlns:p14="http://schemas.microsoft.com/office/powerpoint/2010/main" val="2430427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D06BCE-71A3-CE30-2CA3-E7A9EED303BD}"/>
              </a:ext>
            </a:extLst>
          </p:cNvPr>
          <p:cNvSpPr>
            <a:spLocks noGrp="1"/>
          </p:cNvSpPr>
          <p:nvPr>
            <p:ph type="dt" sz="half" idx="10"/>
          </p:nvPr>
        </p:nvSpPr>
        <p:spPr/>
        <p:txBody>
          <a:bodyPr/>
          <a:lstStyle/>
          <a:p>
            <a:fld id="{43F782C9-A854-403A-8CC7-C000F850818A}" type="datetime1">
              <a:rPr lang="en-IN" smtClean="0"/>
              <a:t>06-03-2023</a:t>
            </a:fld>
            <a:endParaRPr lang="en-IN"/>
          </a:p>
        </p:txBody>
      </p:sp>
      <p:sp>
        <p:nvSpPr>
          <p:cNvPr id="3" name="Footer Placeholder 2">
            <a:extLst>
              <a:ext uri="{FF2B5EF4-FFF2-40B4-BE49-F238E27FC236}">
                <a16:creationId xmlns:a16="http://schemas.microsoft.com/office/drawing/2014/main" id="{B7772FF0-B2C6-2FC1-80C2-2DC1CA30DEBB}"/>
              </a:ext>
            </a:extLst>
          </p:cNvPr>
          <p:cNvSpPr>
            <a:spLocks noGrp="1"/>
          </p:cNvSpPr>
          <p:nvPr>
            <p:ph type="ftr" sz="quarter" idx="11"/>
          </p:nvPr>
        </p:nvSpPr>
        <p:spPr/>
        <p:txBody>
          <a:bodyPr/>
          <a:lstStyle/>
          <a:p>
            <a:r>
              <a:rPr lang="en-US"/>
              <a:t>BATCH - 11 TWEETS SENTIMENT ANALYSIS FOR US ELECTIONS - 2020</a:t>
            </a:r>
            <a:endParaRPr lang="en-IN"/>
          </a:p>
        </p:txBody>
      </p:sp>
      <p:sp>
        <p:nvSpPr>
          <p:cNvPr id="4" name="Slide Number Placeholder 3">
            <a:extLst>
              <a:ext uri="{FF2B5EF4-FFF2-40B4-BE49-F238E27FC236}">
                <a16:creationId xmlns:a16="http://schemas.microsoft.com/office/drawing/2014/main" id="{EA210143-5042-B6A5-123F-62B71BF75F59}"/>
              </a:ext>
            </a:extLst>
          </p:cNvPr>
          <p:cNvSpPr>
            <a:spLocks noGrp="1"/>
          </p:cNvSpPr>
          <p:nvPr>
            <p:ph type="sldNum" sz="quarter" idx="12"/>
          </p:nvPr>
        </p:nvSpPr>
        <p:spPr/>
        <p:txBody>
          <a:bodyPr/>
          <a:lstStyle/>
          <a:p>
            <a:fld id="{9A4ADEAC-79D2-4F15-BC63-08A976F8C898}" type="slidenum">
              <a:rPr lang="en-IN" smtClean="0"/>
              <a:t>‹#›</a:t>
            </a:fld>
            <a:endParaRPr lang="en-IN"/>
          </a:p>
        </p:txBody>
      </p:sp>
    </p:spTree>
    <p:extLst>
      <p:ext uri="{BB962C8B-B14F-4D97-AF65-F5344CB8AC3E}">
        <p14:creationId xmlns:p14="http://schemas.microsoft.com/office/powerpoint/2010/main" val="3409541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73BC2-B883-B68B-6F6E-638DFC3E0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9F11F2D-B08E-5D8E-D053-4B78002AD9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AED4DD-3D8E-8664-02F6-E7C778C735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DE102F-B6A1-520E-0DBA-CF20AA4D3686}"/>
              </a:ext>
            </a:extLst>
          </p:cNvPr>
          <p:cNvSpPr>
            <a:spLocks noGrp="1"/>
          </p:cNvSpPr>
          <p:nvPr>
            <p:ph type="dt" sz="half" idx="10"/>
          </p:nvPr>
        </p:nvSpPr>
        <p:spPr/>
        <p:txBody>
          <a:bodyPr/>
          <a:lstStyle/>
          <a:p>
            <a:fld id="{AF6F8E52-F96F-4085-B957-6F146E486A3F}" type="datetime1">
              <a:rPr lang="en-IN" smtClean="0"/>
              <a:t>06-03-2023</a:t>
            </a:fld>
            <a:endParaRPr lang="en-IN"/>
          </a:p>
        </p:txBody>
      </p:sp>
      <p:sp>
        <p:nvSpPr>
          <p:cNvPr id="6" name="Footer Placeholder 5">
            <a:extLst>
              <a:ext uri="{FF2B5EF4-FFF2-40B4-BE49-F238E27FC236}">
                <a16:creationId xmlns:a16="http://schemas.microsoft.com/office/drawing/2014/main" id="{1B1519F1-996C-FC31-B8B8-DAE0CC81568E}"/>
              </a:ext>
            </a:extLst>
          </p:cNvPr>
          <p:cNvSpPr>
            <a:spLocks noGrp="1"/>
          </p:cNvSpPr>
          <p:nvPr>
            <p:ph type="ftr" sz="quarter" idx="11"/>
          </p:nvPr>
        </p:nvSpPr>
        <p:spPr/>
        <p:txBody>
          <a:bodyPr/>
          <a:lstStyle/>
          <a:p>
            <a:r>
              <a:rPr lang="en-US"/>
              <a:t>BATCH - 11 TWEETS SENTIMENT ANALYSIS FOR US ELECTIONS - 2020</a:t>
            </a:r>
            <a:endParaRPr lang="en-IN"/>
          </a:p>
        </p:txBody>
      </p:sp>
      <p:sp>
        <p:nvSpPr>
          <p:cNvPr id="7" name="Slide Number Placeholder 6">
            <a:extLst>
              <a:ext uri="{FF2B5EF4-FFF2-40B4-BE49-F238E27FC236}">
                <a16:creationId xmlns:a16="http://schemas.microsoft.com/office/drawing/2014/main" id="{19CF1A6F-4E93-90F1-C322-F965D1FD7C8C}"/>
              </a:ext>
            </a:extLst>
          </p:cNvPr>
          <p:cNvSpPr>
            <a:spLocks noGrp="1"/>
          </p:cNvSpPr>
          <p:nvPr>
            <p:ph type="sldNum" sz="quarter" idx="12"/>
          </p:nvPr>
        </p:nvSpPr>
        <p:spPr/>
        <p:txBody>
          <a:bodyPr/>
          <a:lstStyle/>
          <a:p>
            <a:fld id="{9A4ADEAC-79D2-4F15-BC63-08A976F8C898}" type="slidenum">
              <a:rPr lang="en-IN" smtClean="0"/>
              <a:t>‹#›</a:t>
            </a:fld>
            <a:endParaRPr lang="en-IN"/>
          </a:p>
        </p:txBody>
      </p:sp>
    </p:spTree>
    <p:extLst>
      <p:ext uri="{BB962C8B-B14F-4D97-AF65-F5344CB8AC3E}">
        <p14:creationId xmlns:p14="http://schemas.microsoft.com/office/powerpoint/2010/main" val="2717529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40D3D-0B1E-3C73-52A1-6E79C1129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919A37-641E-DB98-B95E-73FCF0FBED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62E80C7-ED2B-DA9C-7AD3-D59E4F191A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AACA32-15FA-3060-3BC1-D84BBE4FA960}"/>
              </a:ext>
            </a:extLst>
          </p:cNvPr>
          <p:cNvSpPr>
            <a:spLocks noGrp="1"/>
          </p:cNvSpPr>
          <p:nvPr>
            <p:ph type="dt" sz="half" idx="10"/>
          </p:nvPr>
        </p:nvSpPr>
        <p:spPr/>
        <p:txBody>
          <a:bodyPr/>
          <a:lstStyle/>
          <a:p>
            <a:fld id="{26AC8571-8D4F-4CCF-8805-061C7C3C4656}" type="datetime1">
              <a:rPr lang="en-IN" smtClean="0"/>
              <a:t>06-03-2023</a:t>
            </a:fld>
            <a:endParaRPr lang="en-IN"/>
          </a:p>
        </p:txBody>
      </p:sp>
      <p:sp>
        <p:nvSpPr>
          <p:cNvPr id="6" name="Footer Placeholder 5">
            <a:extLst>
              <a:ext uri="{FF2B5EF4-FFF2-40B4-BE49-F238E27FC236}">
                <a16:creationId xmlns:a16="http://schemas.microsoft.com/office/drawing/2014/main" id="{C4B10221-3C45-ECF3-369D-F8632F9F756B}"/>
              </a:ext>
            </a:extLst>
          </p:cNvPr>
          <p:cNvSpPr>
            <a:spLocks noGrp="1"/>
          </p:cNvSpPr>
          <p:nvPr>
            <p:ph type="ftr" sz="quarter" idx="11"/>
          </p:nvPr>
        </p:nvSpPr>
        <p:spPr/>
        <p:txBody>
          <a:bodyPr/>
          <a:lstStyle/>
          <a:p>
            <a:r>
              <a:rPr lang="en-US"/>
              <a:t>BATCH - 11 TWEETS SENTIMENT ANALYSIS FOR US ELECTIONS - 2020</a:t>
            </a:r>
            <a:endParaRPr lang="en-IN"/>
          </a:p>
        </p:txBody>
      </p:sp>
      <p:sp>
        <p:nvSpPr>
          <p:cNvPr id="7" name="Slide Number Placeholder 6">
            <a:extLst>
              <a:ext uri="{FF2B5EF4-FFF2-40B4-BE49-F238E27FC236}">
                <a16:creationId xmlns:a16="http://schemas.microsoft.com/office/drawing/2014/main" id="{8F0817DA-7F0D-BC8F-6DEE-D635A9F848C5}"/>
              </a:ext>
            </a:extLst>
          </p:cNvPr>
          <p:cNvSpPr>
            <a:spLocks noGrp="1"/>
          </p:cNvSpPr>
          <p:nvPr>
            <p:ph type="sldNum" sz="quarter" idx="12"/>
          </p:nvPr>
        </p:nvSpPr>
        <p:spPr/>
        <p:txBody>
          <a:bodyPr/>
          <a:lstStyle/>
          <a:p>
            <a:fld id="{9A4ADEAC-79D2-4F15-BC63-08A976F8C898}" type="slidenum">
              <a:rPr lang="en-IN" smtClean="0"/>
              <a:t>‹#›</a:t>
            </a:fld>
            <a:endParaRPr lang="en-IN"/>
          </a:p>
        </p:txBody>
      </p:sp>
    </p:spTree>
    <p:extLst>
      <p:ext uri="{BB962C8B-B14F-4D97-AF65-F5344CB8AC3E}">
        <p14:creationId xmlns:p14="http://schemas.microsoft.com/office/powerpoint/2010/main" val="3721519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A33490-0127-8D78-795B-7499D44381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035FEE-9CC7-46B1-A96F-23F51DBC4B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3CB119-D3D2-0AE7-0117-CE3F30DD26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D55163-FF4E-4753-A445-137C4B019789}" type="datetime1">
              <a:rPr lang="en-IN" smtClean="0"/>
              <a:t>06-03-2023</a:t>
            </a:fld>
            <a:endParaRPr lang="en-IN"/>
          </a:p>
        </p:txBody>
      </p:sp>
      <p:sp>
        <p:nvSpPr>
          <p:cNvPr id="5" name="Footer Placeholder 4">
            <a:extLst>
              <a:ext uri="{FF2B5EF4-FFF2-40B4-BE49-F238E27FC236}">
                <a16:creationId xmlns:a16="http://schemas.microsoft.com/office/drawing/2014/main" id="{FE57A7C1-4D0B-F321-C517-6D82306615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BATCH - 11 TWEETS SENTIMENT ANALYSIS FOR US ELECTIONS - 2020</a:t>
            </a:r>
            <a:endParaRPr lang="en-IN"/>
          </a:p>
        </p:txBody>
      </p:sp>
      <p:sp>
        <p:nvSpPr>
          <p:cNvPr id="6" name="Slide Number Placeholder 5">
            <a:extLst>
              <a:ext uri="{FF2B5EF4-FFF2-40B4-BE49-F238E27FC236}">
                <a16:creationId xmlns:a16="http://schemas.microsoft.com/office/drawing/2014/main" id="{4EE0733A-FD81-C718-CF1D-E6668EFD97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ADEAC-79D2-4F15-BC63-08A976F8C898}" type="slidenum">
              <a:rPr lang="en-IN" smtClean="0"/>
              <a:t>‹#›</a:t>
            </a:fld>
            <a:endParaRPr lang="en-IN"/>
          </a:p>
        </p:txBody>
      </p:sp>
    </p:spTree>
    <p:extLst>
      <p:ext uri="{BB962C8B-B14F-4D97-AF65-F5344CB8AC3E}">
        <p14:creationId xmlns:p14="http://schemas.microsoft.com/office/powerpoint/2010/main" val="3005149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35" name="Rectangle 1034">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Oval 1036">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0E144F98-9373-7A4E-E8C3-340E998824DC}"/>
              </a:ext>
            </a:extLst>
          </p:cNvPr>
          <p:cNvSpPr>
            <a:spLocks noGrp="1"/>
          </p:cNvSpPr>
          <p:nvPr>
            <p:ph type="ctrTitle"/>
          </p:nvPr>
        </p:nvSpPr>
        <p:spPr>
          <a:xfrm>
            <a:off x="3315031" y="1380754"/>
            <a:ext cx="5561938" cy="2513516"/>
          </a:xfrm>
        </p:spPr>
        <p:txBody>
          <a:bodyPr vert="horz" lIns="91440" tIns="45720" rIns="91440" bIns="45720" rtlCol="0" anchor="b">
            <a:normAutofit fontScale="90000"/>
          </a:bodyPr>
          <a:lstStyle/>
          <a:p>
            <a:r>
              <a:rPr lang="en-US" sz="4700" dirty="0"/>
              <a:t>L</a:t>
            </a:r>
            <a:r>
              <a:rPr lang="en-US" sz="4700" kern="1200" dirty="0">
                <a:solidFill>
                  <a:schemeClr val="tx1"/>
                </a:solidFill>
                <a:latin typeface="+mj-lt"/>
                <a:ea typeface="+mj-ea"/>
                <a:cs typeface="+mj-cs"/>
              </a:rPr>
              <a:t>ARGE SOCIAL NETWORKS AS WELL AS OTHER SORTS OF NETWORK ANALYSIS</a:t>
            </a:r>
          </a:p>
        </p:txBody>
      </p:sp>
      <p:sp>
        <p:nvSpPr>
          <p:cNvPr id="3" name="Subtitle 2">
            <a:extLst>
              <a:ext uri="{FF2B5EF4-FFF2-40B4-BE49-F238E27FC236}">
                <a16:creationId xmlns:a16="http://schemas.microsoft.com/office/drawing/2014/main" id="{55B9305E-C20B-D3DA-43C9-522FC902B8FE}"/>
              </a:ext>
            </a:extLst>
          </p:cNvPr>
          <p:cNvSpPr>
            <a:spLocks noGrp="1"/>
          </p:cNvSpPr>
          <p:nvPr>
            <p:ph type="subTitle" idx="1"/>
          </p:nvPr>
        </p:nvSpPr>
        <p:spPr>
          <a:xfrm>
            <a:off x="3315031" y="4076802"/>
            <a:ext cx="5561938" cy="1534587"/>
          </a:xfrm>
        </p:spPr>
        <p:txBody>
          <a:bodyPr vert="horz" lIns="91440" tIns="45720" rIns="91440" bIns="45720" rtlCol="0">
            <a:normAutofit/>
          </a:bodyPr>
          <a:lstStyle/>
          <a:p>
            <a:r>
              <a:rPr lang="en-US" sz="1300" kern="1200" dirty="0">
                <a:solidFill>
                  <a:schemeClr val="tx1"/>
                </a:solidFill>
                <a:latin typeface="+mn-lt"/>
                <a:ea typeface="+mn-ea"/>
                <a:cs typeface="+mn-cs"/>
              </a:rPr>
              <a:t>TEAM MEMBERS</a:t>
            </a:r>
          </a:p>
          <a:p>
            <a:r>
              <a:rPr lang="en-US" sz="1300" kern="1200" dirty="0">
                <a:solidFill>
                  <a:schemeClr val="tx1"/>
                </a:solidFill>
                <a:latin typeface="+mn-lt"/>
                <a:ea typeface="+mn-ea"/>
                <a:cs typeface="+mn-cs"/>
              </a:rPr>
              <a:t>2010030374 – JAIDEEP SHARMA</a:t>
            </a:r>
          </a:p>
          <a:p>
            <a:r>
              <a:rPr lang="en-US" sz="1300" kern="1200" dirty="0">
                <a:solidFill>
                  <a:schemeClr val="tx1"/>
                </a:solidFill>
                <a:latin typeface="+mn-lt"/>
                <a:ea typeface="+mn-ea"/>
                <a:cs typeface="+mn-cs"/>
              </a:rPr>
              <a:t>2010030413 – NIHAL AGARWAL</a:t>
            </a:r>
          </a:p>
          <a:p>
            <a:r>
              <a:rPr lang="en-US" sz="1300" kern="1200" dirty="0">
                <a:solidFill>
                  <a:schemeClr val="tx1"/>
                </a:solidFill>
                <a:latin typeface="+mn-lt"/>
                <a:ea typeface="+mn-ea"/>
                <a:cs typeface="+mn-cs"/>
              </a:rPr>
              <a:t>2010030361 – T VENKATA SAI SATHVIK</a:t>
            </a:r>
          </a:p>
          <a:p>
            <a:r>
              <a:rPr lang="en-US" sz="1300" kern="1200" dirty="0">
                <a:solidFill>
                  <a:schemeClr val="tx1"/>
                </a:solidFill>
                <a:latin typeface="+mn-lt"/>
                <a:ea typeface="+mn-ea"/>
                <a:cs typeface="+mn-cs"/>
              </a:rPr>
              <a:t>2010030153 – SHAIK ABDUL SHAAN</a:t>
            </a:r>
          </a:p>
        </p:txBody>
      </p:sp>
      <p:sp>
        <p:nvSpPr>
          <p:cNvPr id="1039" name="Arc 1038">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41" name="Oval 1040">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Faculties - Best Private University in Telangana &amp; Andhra Pradesh | KLH">
            <a:extLst>
              <a:ext uri="{FF2B5EF4-FFF2-40B4-BE49-F238E27FC236}">
                <a16:creationId xmlns:a16="http://schemas.microsoft.com/office/drawing/2014/main" id="{9EE186B2-39F1-144E-C8D5-D9CCB0FE63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4866" y="65797"/>
            <a:ext cx="1623165" cy="77175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a:extLst>
              <a:ext uri="{FF2B5EF4-FFF2-40B4-BE49-F238E27FC236}">
                <a16:creationId xmlns:a16="http://schemas.microsoft.com/office/drawing/2014/main" id="{7B65CCD9-F20B-3517-A6AC-D50C793CFF7E}"/>
              </a:ext>
            </a:extLst>
          </p:cNvPr>
          <p:cNvSpPr txBox="1">
            <a:spLocks/>
          </p:cNvSpPr>
          <p:nvPr/>
        </p:nvSpPr>
        <p:spPr>
          <a:xfrm>
            <a:off x="93306" y="3544968"/>
            <a:ext cx="2844432" cy="3164104"/>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spcAft>
                <a:spcPts val="600"/>
              </a:spcAft>
            </a:pPr>
            <a:r>
              <a:rPr lang="en-US" sz="3800" dirty="0">
                <a:solidFill>
                  <a:schemeClr val="bg1"/>
                </a:solidFill>
              </a:rPr>
              <a:t>BIG DATA OPTIMIZATION</a:t>
            </a:r>
            <a:br>
              <a:rPr lang="en-US" sz="3800" dirty="0">
                <a:solidFill>
                  <a:schemeClr val="bg1"/>
                </a:solidFill>
              </a:rPr>
            </a:br>
            <a:br>
              <a:rPr lang="en-US" sz="3800" dirty="0">
                <a:solidFill>
                  <a:schemeClr val="bg1"/>
                </a:solidFill>
              </a:rPr>
            </a:br>
            <a:r>
              <a:rPr lang="en-US" sz="3800" dirty="0">
                <a:solidFill>
                  <a:schemeClr val="bg1"/>
                </a:solidFill>
              </a:rPr>
              <a:t>BIG DATA ANALYTICS</a:t>
            </a:r>
            <a:br>
              <a:rPr lang="en-US" sz="3800" dirty="0">
                <a:solidFill>
                  <a:schemeClr val="bg1"/>
                </a:solidFill>
              </a:rPr>
            </a:br>
            <a:br>
              <a:rPr lang="en-US" sz="3800" dirty="0">
                <a:solidFill>
                  <a:schemeClr val="bg1"/>
                </a:solidFill>
              </a:rPr>
            </a:br>
            <a:r>
              <a:rPr lang="en-US" sz="3800" dirty="0">
                <a:solidFill>
                  <a:schemeClr val="bg1"/>
                </a:solidFill>
              </a:rPr>
              <a:t>GRAPH AND WEB ANALYTICS</a:t>
            </a:r>
          </a:p>
        </p:txBody>
      </p:sp>
    </p:spTree>
    <p:extLst>
      <p:ext uri="{BB962C8B-B14F-4D97-AF65-F5344CB8AC3E}">
        <p14:creationId xmlns:p14="http://schemas.microsoft.com/office/powerpoint/2010/main" val="3027867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525F1E-ACFD-F727-A343-03FA07520E30}"/>
              </a:ext>
            </a:extLst>
          </p:cNvPr>
          <p:cNvSpPr>
            <a:spLocks noGrp="1"/>
          </p:cNvSpPr>
          <p:nvPr>
            <p:ph type="title"/>
          </p:nvPr>
        </p:nvSpPr>
        <p:spPr>
          <a:xfrm>
            <a:off x="686834" y="1153572"/>
            <a:ext cx="3200400" cy="4461163"/>
          </a:xfrm>
        </p:spPr>
        <p:txBody>
          <a:bodyPr>
            <a:normAutofit/>
          </a:bodyPr>
          <a:lstStyle/>
          <a:p>
            <a:r>
              <a:rPr lang="en-IN">
                <a:solidFill>
                  <a:srgbClr val="FFFFFF"/>
                </a:solidFill>
              </a:rPr>
              <a:t>THANK YOU</a:t>
            </a:r>
          </a:p>
        </p:txBody>
      </p:sp>
      <p:sp>
        <p:nvSpPr>
          <p:cNvPr id="35" name="Arc 3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Date Placeholder 3">
            <a:extLst>
              <a:ext uri="{FF2B5EF4-FFF2-40B4-BE49-F238E27FC236}">
                <a16:creationId xmlns:a16="http://schemas.microsoft.com/office/drawing/2014/main" id="{C3D42482-4A63-4386-30AD-226793787165}"/>
              </a:ext>
            </a:extLst>
          </p:cNvPr>
          <p:cNvSpPr>
            <a:spLocks noGrp="1"/>
          </p:cNvSpPr>
          <p:nvPr>
            <p:ph type="dt" sz="half" idx="10"/>
          </p:nvPr>
        </p:nvSpPr>
        <p:spPr/>
        <p:txBody>
          <a:bodyPr/>
          <a:lstStyle/>
          <a:p>
            <a:fld id="{FD5EB866-9180-4B1E-AE18-47B9F9C1263E}" type="datetime1">
              <a:rPr lang="en-IN" smtClean="0"/>
              <a:t>06-03-2023</a:t>
            </a:fld>
            <a:endParaRPr lang="en-IN"/>
          </a:p>
        </p:txBody>
      </p:sp>
      <p:sp>
        <p:nvSpPr>
          <p:cNvPr id="5" name="Footer Placeholder 4">
            <a:extLst>
              <a:ext uri="{FF2B5EF4-FFF2-40B4-BE49-F238E27FC236}">
                <a16:creationId xmlns:a16="http://schemas.microsoft.com/office/drawing/2014/main" id="{5E3609C1-D7D6-789E-8A9B-61D5A00644AF}"/>
              </a:ext>
            </a:extLst>
          </p:cNvPr>
          <p:cNvSpPr>
            <a:spLocks noGrp="1"/>
          </p:cNvSpPr>
          <p:nvPr>
            <p:ph type="ftr" sz="quarter" idx="11"/>
          </p:nvPr>
        </p:nvSpPr>
        <p:spPr/>
        <p:txBody>
          <a:bodyPr/>
          <a:lstStyle/>
          <a:p>
            <a:r>
              <a:rPr lang="en-US"/>
              <a:t>BATCH - 11 TWEETS SENTIMENT ANALYSIS FOR US ELECTIONS - 2020</a:t>
            </a:r>
            <a:endParaRPr lang="en-IN"/>
          </a:p>
        </p:txBody>
      </p:sp>
      <p:sp>
        <p:nvSpPr>
          <p:cNvPr id="6" name="Slide Number Placeholder 5">
            <a:extLst>
              <a:ext uri="{FF2B5EF4-FFF2-40B4-BE49-F238E27FC236}">
                <a16:creationId xmlns:a16="http://schemas.microsoft.com/office/drawing/2014/main" id="{485383F3-A3B3-3811-A997-BD3DEC5DFC66}"/>
              </a:ext>
            </a:extLst>
          </p:cNvPr>
          <p:cNvSpPr>
            <a:spLocks noGrp="1"/>
          </p:cNvSpPr>
          <p:nvPr>
            <p:ph type="sldNum" sz="quarter" idx="12"/>
          </p:nvPr>
        </p:nvSpPr>
        <p:spPr/>
        <p:txBody>
          <a:bodyPr/>
          <a:lstStyle/>
          <a:p>
            <a:fld id="{9A4ADEAC-79D2-4F15-BC63-08A976F8C898}" type="slidenum">
              <a:rPr lang="en-IN" smtClean="0"/>
              <a:t>10</a:t>
            </a:fld>
            <a:endParaRPr lang="en-IN"/>
          </a:p>
        </p:txBody>
      </p:sp>
      <p:sp>
        <p:nvSpPr>
          <p:cNvPr id="7" name="Rectangle 6">
            <a:extLst>
              <a:ext uri="{FF2B5EF4-FFF2-40B4-BE49-F238E27FC236}">
                <a16:creationId xmlns:a16="http://schemas.microsoft.com/office/drawing/2014/main" id="{28B6D8DA-F807-AEE2-F19E-ECEDEF0AAB7D}"/>
              </a:ext>
            </a:extLst>
          </p:cNvPr>
          <p:cNvSpPr/>
          <p:nvPr/>
        </p:nvSpPr>
        <p:spPr>
          <a:xfrm>
            <a:off x="0" y="6356350"/>
            <a:ext cx="12192001" cy="5016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Date Placeholder 2">
            <a:extLst>
              <a:ext uri="{FF2B5EF4-FFF2-40B4-BE49-F238E27FC236}">
                <a16:creationId xmlns:a16="http://schemas.microsoft.com/office/drawing/2014/main" id="{4B664A7E-B53B-EB7C-78FE-8ACAC7E98F0D}"/>
              </a:ext>
            </a:extLst>
          </p:cNvPr>
          <p:cNvSpPr txBox="1">
            <a:spLocks/>
          </p:cNvSpPr>
          <p:nvPr/>
        </p:nvSpPr>
        <p:spPr>
          <a:xfrm>
            <a:off x="838201" y="6356349"/>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31585D1-F4AA-45D7-9E63-9D3D505C9670}" type="datetime1">
              <a:rPr lang="en-IN" smtClean="0">
                <a:solidFill>
                  <a:schemeClr val="bg1"/>
                </a:solidFill>
              </a:rPr>
              <a:pPr/>
              <a:t>06-03-2023</a:t>
            </a:fld>
            <a:endParaRPr lang="en-IN" dirty="0">
              <a:solidFill>
                <a:schemeClr val="bg1"/>
              </a:solidFill>
            </a:endParaRPr>
          </a:p>
        </p:txBody>
      </p:sp>
      <p:sp>
        <p:nvSpPr>
          <p:cNvPr id="9" name="Footer Placeholder 4">
            <a:extLst>
              <a:ext uri="{FF2B5EF4-FFF2-40B4-BE49-F238E27FC236}">
                <a16:creationId xmlns:a16="http://schemas.microsoft.com/office/drawing/2014/main" id="{FD8D3837-587E-BC60-D48E-B90AF09F6C1A}"/>
              </a:ext>
            </a:extLst>
          </p:cNvPr>
          <p:cNvSpPr txBox="1">
            <a:spLocks/>
          </p:cNvSpPr>
          <p:nvPr/>
        </p:nvSpPr>
        <p:spPr>
          <a:xfrm>
            <a:off x="4038601"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 </a:t>
            </a:r>
            <a:r>
              <a:rPr lang="en-US" sz="1200" dirty="0">
                <a:solidFill>
                  <a:schemeClr val="bg1"/>
                </a:solidFill>
              </a:rPr>
              <a:t>L</a:t>
            </a:r>
            <a:r>
              <a:rPr lang="en-US" sz="1200" kern="1200" dirty="0">
                <a:solidFill>
                  <a:schemeClr val="bg1"/>
                </a:solidFill>
                <a:latin typeface="+mj-lt"/>
                <a:ea typeface="+mj-ea"/>
                <a:cs typeface="+mj-cs"/>
              </a:rPr>
              <a:t>ARGE SOCIAL NETWORKS AS WELL AS OTHER SORTS OF NETWORK ANALYSIS</a:t>
            </a:r>
            <a:endParaRPr lang="en-IN" dirty="0">
              <a:solidFill>
                <a:schemeClr val="bg1"/>
              </a:solidFill>
            </a:endParaRPr>
          </a:p>
        </p:txBody>
      </p:sp>
      <p:sp>
        <p:nvSpPr>
          <p:cNvPr id="10" name="Slide Number Placeholder 5">
            <a:extLst>
              <a:ext uri="{FF2B5EF4-FFF2-40B4-BE49-F238E27FC236}">
                <a16:creationId xmlns:a16="http://schemas.microsoft.com/office/drawing/2014/main" id="{44480CDA-401F-A732-70D9-8AD38FD7B66F}"/>
              </a:ext>
            </a:extLst>
          </p:cNvPr>
          <p:cNvSpPr txBox="1">
            <a:spLocks/>
          </p:cNvSpPr>
          <p:nvPr/>
        </p:nvSpPr>
        <p:spPr>
          <a:xfrm>
            <a:off x="8610601" y="63563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4ADEAC-79D2-4F15-BC63-08A976F8C898}" type="slidenum">
              <a:rPr lang="en-IN" smtClean="0">
                <a:solidFill>
                  <a:schemeClr val="bg1"/>
                </a:solidFill>
              </a:rPr>
              <a:pPr/>
              <a:t>10</a:t>
            </a:fld>
            <a:endParaRPr lang="en-IN" dirty="0">
              <a:solidFill>
                <a:schemeClr val="bg1"/>
              </a:solidFill>
            </a:endParaRPr>
          </a:p>
        </p:txBody>
      </p:sp>
    </p:spTree>
    <p:extLst>
      <p:ext uri="{BB962C8B-B14F-4D97-AF65-F5344CB8AC3E}">
        <p14:creationId xmlns:p14="http://schemas.microsoft.com/office/powerpoint/2010/main" val="2006448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2">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 name="Freeform: Shape 54">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2" name="Freeform: Shape 56">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026C2C7-E128-1477-8DE3-1000F4ECA3F4}"/>
              </a:ext>
            </a:extLst>
          </p:cNvPr>
          <p:cNvSpPr>
            <a:spLocks noGrp="1"/>
          </p:cNvSpPr>
          <p:nvPr>
            <p:ph type="title"/>
          </p:nvPr>
        </p:nvSpPr>
        <p:spPr>
          <a:xfrm>
            <a:off x="621792" y="1161288"/>
            <a:ext cx="3602736" cy="4526280"/>
          </a:xfrm>
        </p:spPr>
        <p:txBody>
          <a:bodyPr vert="horz" lIns="91440" tIns="45720" rIns="91440" bIns="45720" rtlCol="0">
            <a:normAutofit/>
          </a:bodyPr>
          <a:lstStyle/>
          <a:p>
            <a:r>
              <a:rPr lang="en-US" sz="4000" kern="1200">
                <a:latin typeface="+mj-lt"/>
                <a:ea typeface="+mj-ea"/>
                <a:cs typeface="+mj-cs"/>
              </a:rPr>
              <a:t>TABLE OF CONTENTS</a:t>
            </a:r>
          </a:p>
        </p:txBody>
      </p:sp>
      <p:sp>
        <p:nvSpPr>
          <p:cNvPr id="59" name="Rectangle 5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9" name="Picture 2" descr="Faculties - Best Private University in Telangana &amp; Andhra Pradesh | KLH">
            <a:extLst>
              <a:ext uri="{FF2B5EF4-FFF2-40B4-BE49-F238E27FC236}">
                <a16:creationId xmlns:a16="http://schemas.microsoft.com/office/drawing/2014/main" id="{D52D2E6E-0A36-3C0B-96C3-11221F6A12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4866" y="65797"/>
            <a:ext cx="1623165" cy="7717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C32EDAC-B987-7BC1-574A-3B6B5E11C58A}"/>
              </a:ext>
            </a:extLst>
          </p:cNvPr>
          <p:cNvSpPr/>
          <p:nvPr/>
        </p:nvSpPr>
        <p:spPr>
          <a:xfrm>
            <a:off x="-1" y="6356351"/>
            <a:ext cx="12192001" cy="5016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aphicFrame>
        <p:nvGraphicFramePr>
          <p:cNvPr id="4" name="Table 4">
            <a:extLst>
              <a:ext uri="{FF2B5EF4-FFF2-40B4-BE49-F238E27FC236}">
                <a16:creationId xmlns:a16="http://schemas.microsoft.com/office/drawing/2014/main" id="{DEB35CDB-3D96-1AEC-559A-5A27707887F1}"/>
              </a:ext>
            </a:extLst>
          </p:cNvPr>
          <p:cNvGraphicFramePr>
            <a:graphicFrameLocks noGrp="1"/>
          </p:cNvGraphicFramePr>
          <p:nvPr>
            <p:ph idx="1"/>
            <p:extLst>
              <p:ext uri="{D42A27DB-BD31-4B8C-83A1-F6EECF244321}">
                <p14:modId xmlns:p14="http://schemas.microsoft.com/office/powerpoint/2010/main" val="3520050846"/>
              </p:ext>
            </p:extLst>
          </p:nvPr>
        </p:nvGraphicFramePr>
        <p:xfrm>
          <a:off x="5440679" y="360123"/>
          <a:ext cx="4718914" cy="4096229"/>
        </p:xfrm>
        <a:graphic>
          <a:graphicData uri="http://schemas.openxmlformats.org/drawingml/2006/table">
            <a:tbl>
              <a:tblPr firstRow="1" bandRow="1">
                <a:tableStyleId>{9D7B26C5-4107-4FEC-AEDC-1716B250A1EF}</a:tableStyleId>
              </a:tblPr>
              <a:tblGrid>
                <a:gridCol w="863381">
                  <a:extLst>
                    <a:ext uri="{9D8B030D-6E8A-4147-A177-3AD203B41FA5}">
                      <a16:colId xmlns:a16="http://schemas.microsoft.com/office/drawing/2014/main" val="202883664"/>
                    </a:ext>
                  </a:extLst>
                </a:gridCol>
                <a:gridCol w="2681876">
                  <a:extLst>
                    <a:ext uri="{9D8B030D-6E8A-4147-A177-3AD203B41FA5}">
                      <a16:colId xmlns:a16="http://schemas.microsoft.com/office/drawing/2014/main" val="1179909256"/>
                    </a:ext>
                  </a:extLst>
                </a:gridCol>
                <a:gridCol w="1173657">
                  <a:extLst>
                    <a:ext uri="{9D8B030D-6E8A-4147-A177-3AD203B41FA5}">
                      <a16:colId xmlns:a16="http://schemas.microsoft.com/office/drawing/2014/main" val="1327232263"/>
                    </a:ext>
                  </a:extLst>
                </a:gridCol>
              </a:tblGrid>
              <a:tr h="685329">
                <a:tc>
                  <a:txBody>
                    <a:bodyPr/>
                    <a:lstStyle/>
                    <a:p>
                      <a:pPr algn="ctr"/>
                      <a:r>
                        <a:rPr lang="en-IN" sz="1600" b="1" cap="none" spc="0">
                          <a:solidFill>
                            <a:schemeClr val="tx1"/>
                          </a:solidFill>
                        </a:rPr>
                        <a:t>S. No.</a:t>
                      </a:r>
                    </a:p>
                  </a:txBody>
                  <a:tcPr marL="0" marR="104561" marT="41824" marB="313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600" b="1" cap="none" spc="0" dirty="0">
                          <a:solidFill>
                            <a:schemeClr val="tx1"/>
                          </a:solidFill>
                        </a:rPr>
                        <a:t>TITLE</a:t>
                      </a:r>
                    </a:p>
                  </a:txBody>
                  <a:tcPr marL="0" marR="104561" marT="41824" marB="313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600" b="1" cap="none" spc="0" dirty="0">
                          <a:solidFill>
                            <a:schemeClr val="tx1"/>
                          </a:solidFill>
                        </a:rPr>
                        <a:t>Slide No.</a:t>
                      </a:r>
                    </a:p>
                  </a:txBody>
                  <a:tcPr marL="0" marR="104561" marT="41824" marB="313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62560351"/>
                  </a:ext>
                </a:extLst>
              </a:tr>
              <a:tr h="682180">
                <a:tc>
                  <a:txBody>
                    <a:bodyPr/>
                    <a:lstStyle/>
                    <a:p>
                      <a:pPr algn="ctr"/>
                      <a:r>
                        <a:rPr lang="en-IN" sz="1600" cap="none" spc="0">
                          <a:solidFill>
                            <a:schemeClr val="tx1"/>
                          </a:solidFill>
                        </a:rPr>
                        <a:t>1</a:t>
                      </a:r>
                    </a:p>
                  </a:txBody>
                  <a:tcPr marL="0" marR="104561" marT="41824" marB="313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600" cap="none" spc="0">
                          <a:solidFill>
                            <a:schemeClr val="tx1"/>
                          </a:solidFill>
                        </a:rPr>
                        <a:t>PROJECT AREA</a:t>
                      </a:r>
                    </a:p>
                  </a:txBody>
                  <a:tcPr marL="0" marR="104561" marT="41824" marB="313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600" cap="none" spc="0" dirty="0">
                          <a:solidFill>
                            <a:schemeClr val="tx1"/>
                          </a:solidFill>
                        </a:rPr>
                        <a:t>3</a:t>
                      </a:r>
                    </a:p>
                  </a:txBody>
                  <a:tcPr marL="0" marR="104561" marT="41824" marB="313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34548465"/>
                  </a:ext>
                </a:extLst>
              </a:tr>
              <a:tr h="682180">
                <a:tc>
                  <a:txBody>
                    <a:bodyPr/>
                    <a:lstStyle/>
                    <a:p>
                      <a:pPr algn="ctr"/>
                      <a:r>
                        <a:rPr lang="en-IN" sz="1600" cap="none" spc="0">
                          <a:solidFill>
                            <a:schemeClr val="tx1"/>
                          </a:solidFill>
                        </a:rPr>
                        <a:t>2</a:t>
                      </a:r>
                    </a:p>
                  </a:txBody>
                  <a:tcPr marL="0" marR="104561" marT="41824" marB="313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600" cap="none" spc="0" dirty="0">
                          <a:solidFill>
                            <a:schemeClr val="tx1"/>
                          </a:solidFill>
                        </a:rPr>
                        <a:t>LITERATURE SURVEY</a:t>
                      </a:r>
                    </a:p>
                  </a:txBody>
                  <a:tcPr marL="0" marR="104561" marT="41824" marB="313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600" cap="none" spc="0" dirty="0">
                          <a:solidFill>
                            <a:schemeClr val="tx1"/>
                          </a:solidFill>
                        </a:rPr>
                        <a:t>4</a:t>
                      </a:r>
                    </a:p>
                  </a:txBody>
                  <a:tcPr marL="0" marR="104561" marT="41824" marB="313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50217182"/>
                  </a:ext>
                </a:extLst>
              </a:tr>
              <a:tr h="682180">
                <a:tc>
                  <a:txBody>
                    <a:bodyPr/>
                    <a:lstStyle/>
                    <a:p>
                      <a:pPr algn="ctr"/>
                      <a:r>
                        <a:rPr lang="en-IN" sz="1600" cap="none" spc="0" dirty="0">
                          <a:solidFill>
                            <a:schemeClr val="tx1"/>
                          </a:solidFill>
                        </a:rPr>
                        <a:t>3</a:t>
                      </a:r>
                    </a:p>
                  </a:txBody>
                  <a:tcPr marL="0" marR="104561" marT="41824" marB="313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600" cap="none" spc="0" dirty="0">
                          <a:solidFill>
                            <a:schemeClr val="tx1"/>
                          </a:solidFill>
                        </a:rPr>
                        <a:t>OBJECTIVE</a:t>
                      </a:r>
                    </a:p>
                  </a:txBody>
                  <a:tcPr marL="0" marR="104561" marT="41824" marB="313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600" cap="none" spc="0" dirty="0">
                          <a:solidFill>
                            <a:schemeClr val="tx1"/>
                          </a:solidFill>
                        </a:rPr>
                        <a:t>6</a:t>
                      </a:r>
                    </a:p>
                  </a:txBody>
                  <a:tcPr marL="0" marR="104561" marT="41824" marB="313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3112968"/>
                  </a:ext>
                </a:extLst>
              </a:tr>
              <a:tr h="682180">
                <a:tc>
                  <a:txBody>
                    <a:bodyPr/>
                    <a:lstStyle/>
                    <a:p>
                      <a:pPr algn="ctr"/>
                      <a:r>
                        <a:rPr lang="en-IN" sz="1600" cap="none" spc="0" dirty="0">
                          <a:solidFill>
                            <a:schemeClr val="tx1"/>
                          </a:solidFill>
                        </a:rPr>
                        <a:t>4</a:t>
                      </a:r>
                    </a:p>
                  </a:txBody>
                  <a:tcPr marL="0" marR="104561" marT="41824" marB="313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600" cap="none" spc="0">
                          <a:solidFill>
                            <a:schemeClr val="tx1"/>
                          </a:solidFill>
                        </a:rPr>
                        <a:t>PROBLEM STATEMENT</a:t>
                      </a:r>
                    </a:p>
                  </a:txBody>
                  <a:tcPr marL="0" marR="104561" marT="41824" marB="313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600" cap="none" spc="0" dirty="0">
                          <a:solidFill>
                            <a:schemeClr val="tx1"/>
                          </a:solidFill>
                        </a:rPr>
                        <a:t>7</a:t>
                      </a:r>
                    </a:p>
                  </a:txBody>
                  <a:tcPr marL="0" marR="104561" marT="41824" marB="313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8913453"/>
                  </a:ext>
                </a:extLst>
              </a:tr>
              <a:tr h="682180">
                <a:tc>
                  <a:txBody>
                    <a:bodyPr/>
                    <a:lstStyle/>
                    <a:p>
                      <a:pPr algn="ctr"/>
                      <a:r>
                        <a:rPr lang="en-IN" sz="1600" cap="none" spc="0" dirty="0">
                          <a:solidFill>
                            <a:schemeClr val="tx1"/>
                          </a:solidFill>
                        </a:rPr>
                        <a:t>9</a:t>
                      </a:r>
                    </a:p>
                  </a:txBody>
                  <a:tcPr marL="0" marR="104561" marT="41824" marB="313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600" cap="none" spc="0" dirty="0">
                          <a:solidFill>
                            <a:schemeClr val="tx1"/>
                          </a:solidFill>
                        </a:rPr>
                        <a:t>CONCLUSION</a:t>
                      </a:r>
                    </a:p>
                  </a:txBody>
                  <a:tcPr marL="0" marR="104561" marT="41824" marB="313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600" cap="none" spc="0" dirty="0">
                          <a:solidFill>
                            <a:schemeClr val="tx1"/>
                          </a:solidFill>
                        </a:rPr>
                        <a:t>9</a:t>
                      </a:r>
                    </a:p>
                  </a:txBody>
                  <a:tcPr marL="0" marR="104561" marT="41824" marB="313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4827876"/>
                  </a:ext>
                </a:extLst>
              </a:tr>
            </a:tbl>
          </a:graphicData>
        </a:graphic>
      </p:graphicFrame>
      <p:sp>
        <p:nvSpPr>
          <p:cNvPr id="3" name="Date Placeholder 2">
            <a:extLst>
              <a:ext uri="{FF2B5EF4-FFF2-40B4-BE49-F238E27FC236}">
                <a16:creationId xmlns:a16="http://schemas.microsoft.com/office/drawing/2014/main" id="{4AE39845-0B85-1DD3-0B52-9CB11CDC1DDA}"/>
              </a:ext>
            </a:extLst>
          </p:cNvPr>
          <p:cNvSpPr>
            <a:spLocks noGrp="1"/>
          </p:cNvSpPr>
          <p:nvPr>
            <p:ph type="dt" sz="half" idx="10"/>
          </p:nvPr>
        </p:nvSpPr>
        <p:spPr/>
        <p:txBody>
          <a:bodyPr/>
          <a:lstStyle/>
          <a:p>
            <a:fld id="{431585D1-F4AA-45D7-9E63-9D3D505C9670}" type="datetime1">
              <a:rPr lang="en-IN" smtClean="0">
                <a:solidFill>
                  <a:schemeClr val="bg1"/>
                </a:solidFill>
              </a:rPr>
              <a:t>06-03-2023</a:t>
            </a:fld>
            <a:endParaRPr lang="en-IN" dirty="0">
              <a:solidFill>
                <a:schemeClr val="bg1"/>
              </a:solidFill>
            </a:endParaRPr>
          </a:p>
        </p:txBody>
      </p:sp>
      <p:sp>
        <p:nvSpPr>
          <p:cNvPr id="5" name="Footer Placeholder 4">
            <a:extLst>
              <a:ext uri="{FF2B5EF4-FFF2-40B4-BE49-F238E27FC236}">
                <a16:creationId xmlns:a16="http://schemas.microsoft.com/office/drawing/2014/main" id="{0897C1A8-8F6D-7214-B8D6-E39DDAEA76AB}"/>
              </a:ext>
            </a:extLst>
          </p:cNvPr>
          <p:cNvSpPr>
            <a:spLocks noGrp="1"/>
          </p:cNvSpPr>
          <p:nvPr>
            <p:ph type="ftr" sz="quarter" idx="11"/>
          </p:nvPr>
        </p:nvSpPr>
        <p:spPr/>
        <p:txBody>
          <a:bodyPr/>
          <a:lstStyle/>
          <a:p>
            <a:r>
              <a:rPr lang="en-US" dirty="0">
                <a:solidFill>
                  <a:schemeClr val="bg1"/>
                </a:solidFill>
              </a:rPr>
              <a:t>BATCH - 1 </a:t>
            </a:r>
            <a:r>
              <a:rPr lang="en-US" sz="1200" dirty="0">
                <a:solidFill>
                  <a:schemeClr val="bg1"/>
                </a:solidFill>
              </a:rPr>
              <a:t>L</a:t>
            </a:r>
            <a:r>
              <a:rPr lang="en-US" sz="1200" kern="1200" dirty="0">
                <a:solidFill>
                  <a:schemeClr val="bg1"/>
                </a:solidFill>
                <a:latin typeface="+mj-lt"/>
                <a:ea typeface="+mj-ea"/>
                <a:cs typeface="+mj-cs"/>
              </a:rPr>
              <a:t>ARGE SOCIAL NETWORKS AS WELL AS OTHER SORTS OF NETWORK ANALYSIS</a:t>
            </a:r>
            <a:endParaRPr lang="en-IN" dirty="0">
              <a:solidFill>
                <a:schemeClr val="bg1"/>
              </a:solidFill>
            </a:endParaRPr>
          </a:p>
        </p:txBody>
      </p:sp>
      <p:sp>
        <p:nvSpPr>
          <p:cNvPr id="6" name="Slide Number Placeholder 5">
            <a:extLst>
              <a:ext uri="{FF2B5EF4-FFF2-40B4-BE49-F238E27FC236}">
                <a16:creationId xmlns:a16="http://schemas.microsoft.com/office/drawing/2014/main" id="{9959CAB2-F023-0A16-B474-9ED435A67460}"/>
              </a:ext>
            </a:extLst>
          </p:cNvPr>
          <p:cNvSpPr>
            <a:spLocks noGrp="1"/>
          </p:cNvSpPr>
          <p:nvPr>
            <p:ph type="sldNum" sz="quarter" idx="12"/>
          </p:nvPr>
        </p:nvSpPr>
        <p:spPr/>
        <p:txBody>
          <a:bodyPr/>
          <a:lstStyle/>
          <a:p>
            <a:fld id="{9A4ADEAC-79D2-4F15-BC63-08A976F8C898}" type="slidenum">
              <a:rPr lang="en-IN" smtClean="0">
                <a:solidFill>
                  <a:schemeClr val="bg1"/>
                </a:solidFill>
              </a:rPr>
              <a:t>2</a:t>
            </a:fld>
            <a:endParaRPr lang="en-IN" dirty="0">
              <a:solidFill>
                <a:schemeClr val="bg1"/>
              </a:solidFill>
            </a:endParaRPr>
          </a:p>
        </p:txBody>
      </p:sp>
    </p:spTree>
    <p:extLst>
      <p:ext uri="{BB962C8B-B14F-4D97-AF65-F5344CB8AC3E}">
        <p14:creationId xmlns:p14="http://schemas.microsoft.com/office/powerpoint/2010/main" val="3345018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FB0A93-0FE7-C891-D280-57DFA557085E}"/>
              </a:ext>
            </a:extLst>
          </p:cNvPr>
          <p:cNvSpPr>
            <a:spLocks noGrp="1"/>
          </p:cNvSpPr>
          <p:nvPr>
            <p:ph type="title"/>
          </p:nvPr>
        </p:nvSpPr>
        <p:spPr>
          <a:xfrm>
            <a:off x="686834" y="1153572"/>
            <a:ext cx="3200400" cy="4461163"/>
          </a:xfrm>
        </p:spPr>
        <p:txBody>
          <a:bodyPr>
            <a:normAutofit/>
          </a:bodyPr>
          <a:lstStyle/>
          <a:p>
            <a:r>
              <a:rPr lang="en-IN">
                <a:solidFill>
                  <a:srgbClr val="FFFFFF"/>
                </a:solidFill>
              </a:rPr>
              <a:t>PROJECT AREA</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4721109-2AC1-9399-9142-D4B117F9EEA3}"/>
              </a:ext>
            </a:extLst>
          </p:cNvPr>
          <p:cNvSpPr>
            <a:spLocks noGrp="1"/>
          </p:cNvSpPr>
          <p:nvPr>
            <p:ph idx="1"/>
          </p:nvPr>
        </p:nvSpPr>
        <p:spPr>
          <a:xfrm>
            <a:off x="4447308" y="591344"/>
            <a:ext cx="6906491" cy="5585619"/>
          </a:xfrm>
        </p:spPr>
        <p:txBody>
          <a:bodyPr anchor="ctr">
            <a:normAutofit/>
          </a:bodyPr>
          <a:lstStyle/>
          <a:p>
            <a:pPr marL="0" indent="0">
              <a:buNone/>
            </a:pPr>
            <a:r>
              <a:rPr lang="en-US" dirty="0"/>
              <a:t>The fundamental reason for choosing this project is to better understand network centrality and interactions between individuals or groups of people. Networks can be formed between Facebook and Twitter users. To comprehend the data, we may </a:t>
            </a:r>
            <a:r>
              <a:rPr lang="en-US" dirty="0" err="1"/>
              <a:t>utilise</a:t>
            </a:r>
            <a:r>
              <a:rPr lang="en-US" dirty="0"/>
              <a:t> graphs and </a:t>
            </a:r>
            <a:r>
              <a:rPr lang="en-US" dirty="0" err="1"/>
              <a:t>Ggplot</a:t>
            </a:r>
            <a:r>
              <a:rPr lang="en-US" dirty="0"/>
              <a:t> (grammar of graphics) plots.</a:t>
            </a:r>
            <a:endParaRPr lang="en-IN" dirty="0"/>
          </a:p>
        </p:txBody>
      </p:sp>
      <p:pic>
        <p:nvPicPr>
          <p:cNvPr id="7" name="Picture 2" descr="Faculties - Best Private University in Telangana &amp; Andhra Pradesh | KLH">
            <a:extLst>
              <a:ext uri="{FF2B5EF4-FFF2-40B4-BE49-F238E27FC236}">
                <a16:creationId xmlns:a16="http://schemas.microsoft.com/office/drawing/2014/main" id="{76A21527-CCB1-C84C-0493-DACA82A5FD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4866" y="65797"/>
            <a:ext cx="1623165" cy="77175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A5F07ED7-C029-67F1-0A27-5F1C9D36AAEB}"/>
              </a:ext>
            </a:extLst>
          </p:cNvPr>
          <p:cNvSpPr>
            <a:spLocks noGrp="1"/>
          </p:cNvSpPr>
          <p:nvPr>
            <p:ph type="dt" sz="half" idx="10"/>
          </p:nvPr>
        </p:nvSpPr>
        <p:spPr/>
        <p:txBody>
          <a:bodyPr/>
          <a:lstStyle/>
          <a:p>
            <a:fld id="{571F6979-B9C3-410F-B075-C2C51251CD82}" type="datetime1">
              <a:rPr lang="en-IN" smtClean="0"/>
              <a:t>06-03-2023</a:t>
            </a:fld>
            <a:endParaRPr lang="en-IN"/>
          </a:p>
        </p:txBody>
      </p:sp>
      <p:sp>
        <p:nvSpPr>
          <p:cNvPr id="5" name="Footer Placeholder 4">
            <a:extLst>
              <a:ext uri="{FF2B5EF4-FFF2-40B4-BE49-F238E27FC236}">
                <a16:creationId xmlns:a16="http://schemas.microsoft.com/office/drawing/2014/main" id="{692EDD69-3F9B-CAFF-9638-2DE694999B45}"/>
              </a:ext>
            </a:extLst>
          </p:cNvPr>
          <p:cNvSpPr>
            <a:spLocks noGrp="1"/>
          </p:cNvSpPr>
          <p:nvPr>
            <p:ph type="ftr" sz="quarter" idx="11"/>
          </p:nvPr>
        </p:nvSpPr>
        <p:spPr/>
        <p:txBody>
          <a:bodyPr/>
          <a:lstStyle/>
          <a:p>
            <a:r>
              <a:rPr lang="en-US"/>
              <a:t>BATCH - 11 TWEETS SENTIMENT ANALYSIS FOR US ELECTIONS - 2020</a:t>
            </a:r>
            <a:endParaRPr lang="en-IN"/>
          </a:p>
        </p:txBody>
      </p:sp>
      <p:sp>
        <p:nvSpPr>
          <p:cNvPr id="6" name="Slide Number Placeholder 5">
            <a:extLst>
              <a:ext uri="{FF2B5EF4-FFF2-40B4-BE49-F238E27FC236}">
                <a16:creationId xmlns:a16="http://schemas.microsoft.com/office/drawing/2014/main" id="{06E53CFA-1DD3-FF4D-42F5-0F1ADC1F88AA}"/>
              </a:ext>
            </a:extLst>
          </p:cNvPr>
          <p:cNvSpPr>
            <a:spLocks noGrp="1"/>
          </p:cNvSpPr>
          <p:nvPr>
            <p:ph type="sldNum" sz="quarter" idx="12"/>
          </p:nvPr>
        </p:nvSpPr>
        <p:spPr/>
        <p:txBody>
          <a:bodyPr/>
          <a:lstStyle/>
          <a:p>
            <a:fld id="{9A4ADEAC-79D2-4F15-BC63-08A976F8C898}" type="slidenum">
              <a:rPr lang="en-IN" smtClean="0"/>
              <a:t>3</a:t>
            </a:fld>
            <a:endParaRPr lang="en-IN"/>
          </a:p>
        </p:txBody>
      </p:sp>
      <p:sp>
        <p:nvSpPr>
          <p:cNvPr id="13" name="Rectangle 12">
            <a:extLst>
              <a:ext uri="{FF2B5EF4-FFF2-40B4-BE49-F238E27FC236}">
                <a16:creationId xmlns:a16="http://schemas.microsoft.com/office/drawing/2014/main" id="{CF585209-1FA1-E089-C577-3D4A335E802E}"/>
              </a:ext>
            </a:extLst>
          </p:cNvPr>
          <p:cNvSpPr/>
          <p:nvPr/>
        </p:nvSpPr>
        <p:spPr>
          <a:xfrm>
            <a:off x="0" y="6376229"/>
            <a:ext cx="12192001" cy="5016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Date Placeholder 2">
            <a:extLst>
              <a:ext uri="{FF2B5EF4-FFF2-40B4-BE49-F238E27FC236}">
                <a16:creationId xmlns:a16="http://schemas.microsoft.com/office/drawing/2014/main" id="{0E717892-07FC-033F-C7DE-6FE21096126F}"/>
              </a:ext>
            </a:extLst>
          </p:cNvPr>
          <p:cNvSpPr txBox="1">
            <a:spLocks/>
          </p:cNvSpPr>
          <p:nvPr/>
        </p:nvSpPr>
        <p:spPr>
          <a:xfrm>
            <a:off x="838201"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31585D1-F4AA-45D7-9E63-9D3D505C9670}" type="datetime1">
              <a:rPr lang="en-IN" smtClean="0">
                <a:solidFill>
                  <a:schemeClr val="bg1"/>
                </a:solidFill>
              </a:rPr>
              <a:pPr/>
              <a:t>06-03-2023</a:t>
            </a:fld>
            <a:endParaRPr lang="en-IN" dirty="0">
              <a:solidFill>
                <a:schemeClr val="bg1"/>
              </a:solidFill>
            </a:endParaRPr>
          </a:p>
        </p:txBody>
      </p:sp>
      <p:sp>
        <p:nvSpPr>
          <p:cNvPr id="15" name="Footer Placeholder 4">
            <a:extLst>
              <a:ext uri="{FF2B5EF4-FFF2-40B4-BE49-F238E27FC236}">
                <a16:creationId xmlns:a16="http://schemas.microsoft.com/office/drawing/2014/main" id="{A4A11ED2-633A-2EAB-38F6-EB6710CA93FE}"/>
              </a:ext>
            </a:extLst>
          </p:cNvPr>
          <p:cNvSpPr txBox="1">
            <a:spLocks/>
          </p:cNvSpPr>
          <p:nvPr/>
        </p:nvSpPr>
        <p:spPr>
          <a:xfrm>
            <a:off x="4038600" y="646985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BATCH - 1 </a:t>
            </a:r>
            <a:r>
              <a:rPr lang="en-US" sz="1200" dirty="0">
                <a:solidFill>
                  <a:schemeClr val="bg1"/>
                </a:solidFill>
              </a:rPr>
              <a:t>L</a:t>
            </a:r>
            <a:r>
              <a:rPr lang="en-US" sz="1200" kern="1200" dirty="0">
                <a:solidFill>
                  <a:schemeClr val="bg1"/>
                </a:solidFill>
                <a:latin typeface="+mj-lt"/>
                <a:ea typeface="+mj-ea"/>
                <a:cs typeface="+mj-cs"/>
              </a:rPr>
              <a:t>ARGE SOCIAL NETWORKS AS WELL AS OTHER SORTS OF NETWORK ANALYSIS</a:t>
            </a:r>
            <a:endParaRPr lang="en-IN" dirty="0">
              <a:solidFill>
                <a:schemeClr val="bg1"/>
              </a:solidFill>
            </a:endParaRPr>
          </a:p>
        </p:txBody>
      </p:sp>
      <p:sp>
        <p:nvSpPr>
          <p:cNvPr id="16" name="Slide Number Placeholder 5">
            <a:extLst>
              <a:ext uri="{FF2B5EF4-FFF2-40B4-BE49-F238E27FC236}">
                <a16:creationId xmlns:a16="http://schemas.microsoft.com/office/drawing/2014/main" id="{7789BF06-6D39-A8EE-62FA-83C8D2A61AD5}"/>
              </a:ext>
            </a:extLst>
          </p:cNvPr>
          <p:cNvSpPr txBox="1">
            <a:spLocks/>
          </p:cNvSpPr>
          <p:nvPr/>
        </p:nvSpPr>
        <p:spPr>
          <a:xfrm>
            <a:off x="8610601"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4ADEAC-79D2-4F15-BC63-08A976F8C898}" type="slidenum">
              <a:rPr lang="en-IN" smtClean="0">
                <a:solidFill>
                  <a:schemeClr val="bg1"/>
                </a:solidFill>
              </a:rPr>
              <a:pPr/>
              <a:t>3</a:t>
            </a:fld>
            <a:endParaRPr lang="en-IN" dirty="0">
              <a:solidFill>
                <a:schemeClr val="bg1"/>
              </a:solidFill>
            </a:endParaRPr>
          </a:p>
        </p:txBody>
      </p:sp>
    </p:spTree>
    <p:extLst>
      <p:ext uri="{BB962C8B-B14F-4D97-AF65-F5344CB8AC3E}">
        <p14:creationId xmlns:p14="http://schemas.microsoft.com/office/powerpoint/2010/main" val="622081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9682DD-EAA8-0684-03EF-868B78A74992}"/>
              </a:ext>
            </a:extLst>
          </p:cNvPr>
          <p:cNvSpPr>
            <a:spLocks noGrp="1"/>
          </p:cNvSpPr>
          <p:nvPr>
            <p:ph type="title"/>
          </p:nvPr>
        </p:nvSpPr>
        <p:spPr>
          <a:xfrm>
            <a:off x="811089" y="48982"/>
            <a:ext cx="10506456" cy="1014984"/>
          </a:xfrm>
        </p:spPr>
        <p:txBody>
          <a:bodyPr anchor="b">
            <a:normAutofit/>
          </a:bodyPr>
          <a:lstStyle/>
          <a:p>
            <a:r>
              <a:rPr lang="en-IN" dirty="0"/>
              <a:t>LITERATURE SURVEY</a:t>
            </a:r>
          </a:p>
        </p:txBody>
      </p:sp>
      <p:sp>
        <p:nvSpPr>
          <p:cNvPr id="25" name="Rectangle 2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2" descr="Faculties - Best Private University in Telangana &amp; Andhra Pradesh | KLH">
            <a:extLst>
              <a:ext uri="{FF2B5EF4-FFF2-40B4-BE49-F238E27FC236}">
                <a16:creationId xmlns:a16="http://schemas.microsoft.com/office/drawing/2014/main" id="{9A0EBBBE-51D8-5BF7-046B-1930BC78FA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4866" y="65797"/>
            <a:ext cx="1623165" cy="771750"/>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486F5C1A-6430-089E-D209-C324427B38A4}"/>
              </a:ext>
            </a:extLst>
          </p:cNvPr>
          <p:cNvSpPr>
            <a:spLocks noGrp="1"/>
          </p:cNvSpPr>
          <p:nvPr>
            <p:ph type="dt" sz="half" idx="10"/>
          </p:nvPr>
        </p:nvSpPr>
        <p:spPr/>
        <p:txBody>
          <a:bodyPr/>
          <a:lstStyle/>
          <a:p>
            <a:fld id="{8ACC9FB4-4003-40E9-B231-FFFEF6E144C0}" type="datetime1">
              <a:rPr lang="en-IN" smtClean="0"/>
              <a:t>06-03-2023</a:t>
            </a:fld>
            <a:endParaRPr lang="en-IN"/>
          </a:p>
        </p:txBody>
      </p:sp>
      <p:sp>
        <p:nvSpPr>
          <p:cNvPr id="5" name="Footer Placeholder 4">
            <a:extLst>
              <a:ext uri="{FF2B5EF4-FFF2-40B4-BE49-F238E27FC236}">
                <a16:creationId xmlns:a16="http://schemas.microsoft.com/office/drawing/2014/main" id="{642DB17A-30A5-F53A-D1A2-D2D70C6465C2}"/>
              </a:ext>
            </a:extLst>
          </p:cNvPr>
          <p:cNvSpPr>
            <a:spLocks noGrp="1"/>
          </p:cNvSpPr>
          <p:nvPr>
            <p:ph type="ftr" sz="quarter" idx="11"/>
          </p:nvPr>
        </p:nvSpPr>
        <p:spPr/>
        <p:txBody>
          <a:bodyPr/>
          <a:lstStyle/>
          <a:p>
            <a:r>
              <a:rPr lang="en-US"/>
              <a:t>BATCH - 11 TWEETS SENTIMENT ANALYSIS FOR US ELECTIONS - 2020</a:t>
            </a:r>
            <a:endParaRPr lang="en-IN"/>
          </a:p>
        </p:txBody>
      </p:sp>
      <p:sp>
        <p:nvSpPr>
          <p:cNvPr id="6" name="Slide Number Placeholder 5">
            <a:extLst>
              <a:ext uri="{FF2B5EF4-FFF2-40B4-BE49-F238E27FC236}">
                <a16:creationId xmlns:a16="http://schemas.microsoft.com/office/drawing/2014/main" id="{D1FFD648-DA9E-1491-F10E-000310E3F3C6}"/>
              </a:ext>
            </a:extLst>
          </p:cNvPr>
          <p:cNvSpPr>
            <a:spLocks noGrp="1"/>
          </p:cNvSpPr>
          <p:nvPr>
            <p:ph type="sldNum" sz="quarter" idx="12"/>
          </p:nvPr>
        </p:nvSpPr>
        <p:spPr/>
        <p:txBody>
          <a:bodyPr/>
          <a:lstStyle/>
          <a:p>
            <a:fld id="{9A4ADEAC-79D2-4F15-BC63-08A976F8C898}" type="slidenum">
              <a:rPr lang="en-IN" smtClean="0"/>
              <a:t>4</a:t>
            </a:fld>
            <a:endParaRPr lang="en-IN"/>
          </a:p>
        </p:txBody>
      </p:sp>
      <p:sp>
        <p:nvSpPr>
          <p:cNvPr id="9" name="Rectangle 8">
            <a:extLst>
              <a:ext uri="{FF2B5EF4-FFF2-40B4-BE49-F238E27FC236}">
                <a16:creationId xmlns:a16="http://schemas.microsoft.com/office/drawing/2014/main" id="{FEF674C7-E9C8-858C-DBE4-0E60777B08A4}"/>
              </a:ext>
            </a:extLst>
          </p:cNvPr>
          <p:cNvSpPr/>
          <p:nvPr/>
        </p:nvSpPr>
        <p:spPr>
          <a:xfrm>
            <a:off x="0" y="6351143"/>
            <a:ext cx="12192001" cy="5016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Date Placeholder 2">
            <a:extLst>
              <a:ext uri="{FF2B5EF4-FFF2-40B4-BE49-F238E27FC236}">
                <a16:creationId xmlns:a16="http://schemas.microsoft.com/office/drawing/2014/main" id="{C19804A6-669E-E888-FD21-096FCA3FD083}"/>
              </a:ext>
            </a:extLst>
          </p:cNvPr>
          <p:cNvSpPr txBox="1">
            <a:spLocks/>
          </p:cNvSpPr>
          <p:nvPr/>
        </p:nvSpPr>
        <p:spPr>
          <a:xfrm>
            <a:off x="838201" y="6351142"/>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31585D1-F4AA-45D7-9E63-9D3D505C9670}" type="datetime1">
              <a:rPr lang="en-IN" smtClean="0">
                <a:solidFill>
                  <a:schemeClr val="bg1"/>
                </a:solidFill>
              </a:rPr>
              <a:pPr/>
              <a:t>06-03-2023</a:t>
            </a:fld>
            <a:endParaRPr lang="en-IN" dirty="0">
              <a:solidFill>
                <a:schemeClr val="bg1"/>
              </a:solidFill>
            </a:endParaRPr>
          </a:p>
        </p:txBody>
      </p:sp>
      <p:sp>
        <p:nvSpPr>
          <p:cNvPr id="11" name="Footer Placeholder 4">
            <a:extLst>
              <a:ext uri="{FF2B5EF4-FFF2-40B4-BE49-F238E27FC236}">
                <a16:creationId xmlns:a16="http://schemas.microsoft.com/office/drawing/2014/main" id="{F1DC3F70-496D-D321-C08C-1608621A0FF7}"/>
              </a:ext>
            </a:extLst>
          </p:cNvPr>
          <p:cNvSpPr txBox="1">
            <a:spLocks/>
          </p:cNvSpPr>
          <p:nvPr/>
        </p:nvSpPr>
        <p:spPr>
          <a:xfrm>
            <a:off x="4038600" y="644389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BATCH - 1 </a:t>
            </a:r>
            <a:r>
              <a:rPr lang="en-US" sz="1200" dirty="0">
                <a:solidFill>
                  <a:schemeClr val="bg1"/>
                </a:solidFill>
              </a:rPr>
              <a:t>L</a:t>
            </a:r>
            <a:r>
              <a:rPr lang="en-US" sz="1200" kern="1200" dirty="0">
                <a:solidFill>
                  <a:schemeClr val="bg1"/>
                </a:solidFill>
                <a:latin typeface="+mj-lt"/>
                <a:ea typeface="+mj-ea"/>
                <a:cs typeface="+mj-cs"/>
              </a:rPr>
              <a:t>ARGE SOCIAL NETWORKS AS WELL AS OTHER SORTS OF NETWORK ANALYSIS</a:t>
            </a:r>
            <a:endParaRPr lang="en-IN" dirty="0">
              <a:solidFill>
                <a:schemeClr val="bg1"/>
              </a:solidFill>
            </a:endParaRPr>
          </a:p>
        </p:txBody>
      </p:sp>
      <p:sp>
        <p:nvSpPr>
          <p:cNvPr id="12" name="Slide Number Placeholder 5">
            <a:extLst>
              <a:ext uri="{FF2B5EF4-FFF2-40B4-BE49-F238E27FC236}">
                <a16:creationId xmlns:a16="http://schemas.microsoft.com/office/drawing/2014/main" id="{9CE02259-2795-AD29-04A4-066496F3DED1}"/>
              </a:ext>
            </a:extLst>
          </p:cNvPr>
          <p:cNvSpPr txBox="1">
            <a:spLocks/>
          </p:cNvSpPr>
          <p:nvPr/>
        </p:nvSpPr>
        <p:spPr>
          <a:xfrm>
            <a:off x="8610601" y="635114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4ADEAC-79D2-4F15-BC63-08A976F8C898}" type="slidenum">
              <a:rPr lang="en-IN" smtClean="0">
                <a:solidFill>
                  <a:schemeClr val="bg1"/>
                </a:solidFill>
              </a:rPr>
              <a:pPr/>
              <a:t>4</a:t>
            </a:fld>
            <a:endParaRPr lang="en-IN" dirty="0">
              <a:solidFill>
                <a:schemeClr val="bg1"/>
              </a:solidFill>
            </a:endParaRPr>
          </a:p>
        </p:txBody>
      </p:sp>
      <p:graphicFrame>
        <p:nvGraphicFramePr>
          <p:cNvPr id="14" name="Table 7">
            <a:extLst>
              <a:ext uri="{FF2B5EF4-FFF2-40B4-BE49-F238E27FC236}">
                <a16:creationId xmlns:a16="http://schemas.microsoft.com/office/drawing/2014/main" id="{EC7A8DD3-73AD-243F-8345-7AD9D8ACE470}"/>
              </a:ext>
            </a:extLst>
          </p:cNvPr>
          <p:cNvGraphicFramePr>
            <a:graphicFrameLocks noGrp="1"/>
          </p:cNvGraphicFramePr>
          <p:nvPr>
            <p:ph idx="1"/>
            <p:extLst>
              <p:ext uri="{D42A27DB-BD31-4B8C-83A1-F6EECF244321}">
                <p14:modId xmlns:p14="http://schemas.microsoft.com/office/powerpoint/2010/main" val="2762466175"/>
              </p:ext>
            </p:extLst>
          </p:nvPr>
        </p:nvGraphicFramePr>
        <p:xfrm>
          <a:off x="811090" y="1044299"/>
          <a:ext cx="10927023" cy="4718020"/>
        </p:xfrm>
        <a:graphic>
          <a:graphicData uri="http://schemas.openxmlformats.org/drawingml/2006/table">
            <a:tbl>
              <a:tblPr firstRow="1" bandRow="1">
                <a:tableStyleId>{5C22544A-7EE6-4342-B048-85BDC9FD1C3A}</a:tableStyleId>
              </a:tblPr>
              <a:tblGrid>
                <a:gridCol w="752059">
                  <a:extLst>
                    <a:ext uri="{9D8B030D-6E8A-4147-A177-3AD203B41FA5}">
                      <a16:colId xmlns:a16="http://schemas.microsoft.com/office/drawing/2014/main" val="2057779371"/>
                    </a:ext>
                  </a:extLst>
                </a:gridCol>
                <a:gridCol w="1801036">
                  <a:extLst>
                    <a:ext uri="{9D8B030D-6E8A-4147-A177-3AD203B41FA5}">
                      <a16:colId xmlns:a16="http://schemas.microsoft.com/office/drawing/2014/main" val="693990921"/>
                    </a:ext>
                  </a:extLst>
                </a:gridCol>
                <a:gridCol w="1844835">
                  <a:extLst>
                    <a:ext uri="{9D8B030D-6E8A-4147-A177-3AD203B41FA5}">
                      <a16:colId xmlns:a16="http://schemas.microsoft.com/office/drawing/2014/main" val="31128141"/>
                    </a:ext>
                  </a:extLst>
                </a:gridCol>
                <a:gridCol w="1654312">
                  <a:extLst>
                    <a:ext uri="{9D8B030D-6E8A-4147-A177-3AD203B41FA5}">
                      <a16:colId xmlns:a16="http://schemas.microsoft.com/office/drawing/2014/main" val="3846249198"/>
                    </a:ext>
                  </a:extLst>
                </a:gridCol>
                <a:gridCol w="3069694">
                  <a:extLst>
                    <a:ext uri="{9D8B030D-6E8A-4147-A177-3AD203B41FA5}">
                      <a16:colId xmlns:a16="http://schemas.microsoft.com/office/drawing/2014/main" val="4276871969"/>
                    </a:ext>
                  </a:extLst>
                </a:gridCol>
                <a:gridCol w="1805087">
                  <a:extLst>
                    <a:ext uri="{9D8B030D-6E8A-4147-A177-3AD203B41FA5}">
                      <a16:colId xmlns:a16="http://schemas.microsoft.com/office/drawing/2014/main" val="2610991267"/>
                    </a:ext>
                  </a:extLst>
                </a:gridCol>
              </a:tblGrid>
              <a:tr h="683359">
                <a:tc>
                  <a:txBody>
                    <a:bodyPr/>
                    <a:lstStyle/>
                    <a:p>
                      <a:pPr algn="l">
                        <a:lnSpc>
                          <a:spcPct val="107000"/>
                        </a:lnSpc>
                        <a:spcAft>
                          <a:spcPts val="800"/>
                        </a:spcAft>
                      </a:pPr>
                      <a:r>
                        <a:rPr lang="en-IN" sz="1900" b="1">
                          <a:effectLst/>
                          <a:latin typeface="Calibri" panose="020F0502020204030204" pitchFamily="34" charset="0"/>
                          <a:ea typeface="Calibri" panose="020F0502020204030204" pitchFamily="34" charset="0"/>
                          <a:cs typeface="Times New Roman" panose="02020603050405020304" pitchFamily="18" charset="0"/>
                        </a:rPr>
                        <a:t>Sno</a:t>
                      </a:r>
                    </a:p>
                  </a:txBody>
                  <a:tcPr marL="88340" marR="88340" marT="0" marB="0" anchor="ctr"/>
                </a:tc>
                <a:tc>
                  <a:txBody>
                    <a:bodyPr/>
                    <a:lstStyle/>
                    <a:p>
                      <a:pPr algn="l">
                        <a:lnSpc>
                          <a:spcPct val="107000"/>
                        </a:lnSpc>
                        <a:spcAft>
                          <a:spcPts val="800"/>
                        </a:spcAft>
                      </a:pPr>
                      <a:r>
                        <a:rPr lang="en-IN" sz="1900" b="1">
                          <a:effectLst/>
                          <a:latin typeface="Calibri" panose="020F0502020204030204" pitchFamily="34" charset="0"/>
                          <a:ea typeface="Calibri" panose="020F0502020204030204" pitchFamily="34" charset="0"/>
                          <a:cs typeface="Times New Roman" panose="02020603050405020304" pitchFamily="18" charset="0"/>
                        </a:rPr>
                        <a:t>Author</a:t>
                      </a:r>
                    </a:p>
                  </a:txBody>
                  <a:tcPr marL="88340" marR="88340" marT="0" marB="0" anchor="ctr"/>
                </a:tc>
                <a:tc>
                  <a:txBody>
                    <a:bodyPr/>
                    <a:lstStyle/>
                    <a:p>
                      <a:pPr algn="l">
                        <a:lnSpc>
                          <a:spcPct val="107000"/>
                        </a:lnSpc>
                        <a:spcAft>
                          <a:spcPts val="800"/>
                        </a:spcAft>
                      </a:pPr>
                      <a:r>
                        <a:rPr lang="en-IN" sz="1900" b="1">
                          <a:effectLst/>
                          <a:latin typeface="Calibri" panose="020F0502020204030204" pitchFamily="34" charset="0"/>
                          <a:ea typeface="Calibri" panose="020F0502020204030204" pitchFamily="34" charset="0"/>
                          <a:cs typeface="Times New Roman" panose="02020603050405020304" pitchFamily="18" charset="0"/>
                        </a:rPr>
                        <a:t>Title</a:t>
                      </a:r>
                      <a:endParaRPr lang="en-IN" sz="1900" b="1" dirty="0">
                        <a:effectLst/>
                        <a:latin typeface="Calibri" panose="020F0502020204030204" pitchFamily="34" charset="0"/>
                        <a:ea typeface="Calibri" panose="020F0502020204030204" pitchFamily="34" charset="0"/>
                        <a:cs typeface="Times New Roman" panose="02020603050405020304" pitchFamily="18" charset="0"/>
                      </a:endParaRPr>
                    </a:p>
                  </a:txBody>
                  <a:tcPr marL="88340" marR="88340" marT="0" marB="0" anchor="ctr"/>
                </a:tc>
                <a:tc>
                  <a:txBody>
                    <a:bodyPr/>
                    <a:lstStyle/>
                    <a:p>
                      <a:pPr algn="l">
                        <a:lnSpc>
                          <a:spcPct val="107000"/>
                        </a:lnSpc>
                        <a:spcAft>
                          <a:spcPts val="800"/>
                        </a:spcAft>
                      </a:pPr>
                      <a:r>
                        <a:rPr lang="en-IN" sz="1900" b="1">
                          <a:effectLst/>
                          <a:latin typeface="Calibri" panose="020F0502020204030204" pitchFamily="34" charset="0"/>
                          <a:ea typeface="Calibri" panose="020F0502020204030204" pitchFamily="34" charset="0"/>
                          <a:cs typeface="Times New Roman" panose="02020603050405020304" pitchFamily="18" charset="0"/>
                        </a:rPr>
                        <a:t>Publishing</a:t>
                      </a:r>
                    </a:p>
                  </a:txBody>
                  <a:tcPr marL="88340" marR="88340" marT="0" marB="0" anchor="ctr"/>
                </a:tc>
                <a:tc>
                  <a:txBody>
                    <a:bodyPr/>
                    <a:lstStyle/>
                    <a:p>
                      <a:pPr algn="l">
                        <a:lnSpc>
                          <a:spcPct val="107000"/>
                        </a:lnSpc>
                        <a:spcAft>
                          <a:spcPts val="800"/>
                        </a:spcAft>
                      </a:pPr>
                      <a:r>
                        <a:rPr lang="en-IN" sz="1900" b="1">
                          <a:effectLst/>
                          <a:latin typeface="Calibri" panose="020F0502020204030204" pitchFamily="34" charset="0"/>
                          <a:ea typeface="Calibri" panose="020F0502020204030204" pitchFamily="34" charset="0"/>
                          <a:cs typeface="Times New Roman" panose="02020603050405020304" pitchFamily="18" charset="0"/>
                        </a:rPr>
                        <a:t>Techniques and datasets</a:t>
                      </a:r>
                    </a:p>
                  </a:txBody>
                  <a:tcPr marL="88340" marR="88340" marT="0" marB="0" anchor="ctr"/>
                </a:tc>
                <a:tc>
                  <a:txBody>
                    <a:bodyPr/>
                    <a:lstStyle/>
                    <a:p>
                      <a:pPr algn="l">
                        <a:lnSpc>
                          <a:spcPct val="107000"/>
                        </a:lnSpc>
                        <a:spcAft>
                          <a:spcPts val="800"/>
                        </a:spcAft>
                      </a:pPr>
                      <a:r>
                        <a:rPr lang="en-IN" sz="1900" b="1">
                          <a:effectLst/>
                          <a:latin typeface="Calibri" panose="020F0502020204030204" pitchFamily="34" charset="0"/>
                          <a:ea typeface="Calibri" panose="020F0502020204030204" pitchFamily="34" charset="0"/>
                          <a:cs typeface="Times New Roman" panose="02020603050405020304" pitchFamily="18" charset="0"/>
                        </a:rPr>
                        <a:t>Pros</a:t>
                      </a:r>
                      <a:endParaRPr lang="en-IN" sz="1900" b="1" dirty="0">
                        <a:effectLst/>
                        <a:latin typeface="Calibri" panose="020F0502020204030204" pitchFamily="34" charset="0"/>
                        <a:ea typeface="Calibri" panose="020F0502020204030204" pitchFamily="34" charset="0"/>
                        <a:cs typeface="Times New Roman" panose="02020603050405020304" pitchFamily="18" charset="0"/>
                      </a:endParaRPr>
                    </a:p>
                  </a:txBody>
                  <a:tcPr marL="88340" marR="88340" marT="0" marB="0" anchor="ctr"/>
                </a:tc>
                <a:extLst>
                  <a:ext uri="{0D108BD9-81ED-4DB2-BD59-A6C34878D82A}">
                    <a16:rowId xmlns:a16="http://schemas.microsoft.com/office/drawing/2014/main" val="2446269082"/>
                  </a:ext>
                </a:extLst>
              </a:tr>
              <a:tr h="2330183">
                <a:tc>
                  <a:txBody>
                    <a:bodyPr/>
                    <a:lstStyle/>
                    <a:p>
                      <a:pPr algn="l">
                        <a:lnSpc>
                          <a:spcPct val="107000"/>
                        </a:lnSpc>
                        <a:spcAft>
                          <a:spcPts val="800"/>
                        </a:spcAft>
                      </a:pPr>
                      <a:r>
                        <a:rPr lang="en-IN" sz="1400" b="0">
                          <a:effectLst/>
                          <a:latin typeface="Calibri" panose="020F0502020204030204" pitchFamily="34" charset="0"/>
                          <a:ea typeface="Calibri" panose="020F0502020204030204" pitchFamily="34" charset="0"/>
                          <a:cs typeface="Times New Roman" panose="02020603050405020304" pitchFamily="18" charset="0"/>
                        </a:rPr>
                        <a:t>1.</a:t>
                      </a:r>
                    </a:p>
                  </a:txBody>
                  <a:tcPr marL="88340" marR="88340" marT="0" marB="0" anchor="ctr"/>
                </a:tc>
                <a:tc>
                  <a:txBody>
                    <a:bodyPr/>
                    <a:lstStyle/>
                    <a:p>
                      <a:pPr algn="l">
                        <a:lnSpc>
                          <a:spcPct val="107000"/>
                        </a:lnSpc>
                        <a:spcAft>
                          <a:spcPts val="800"/>
                        </a:spcAft>
                      </a:pPr>
                      <a:r>
                        <a:rPr lang="en-IN" sz="1400" b="0" u="none" dirty="0">
                          <a:effectLst/>
                          <a:latin typeface="Calibri" panose="020F0502020204030204" pitchFamily="34" charset="0"/>
                          <a:ea typeface="Calibri" panose="020F0502020204030204" pitchFamily="34" charset="0"/>
                          <a:cs typeface="Times New Roman" panose="02020603050405020304" pitchFamily="18" charset="0"/>
                        </a:rPr>
                        <a:t> Chakraborty et al.</a:t>
                      </a:r>
                    </a:p>
                  </a:txBody>
                  <a:tcPr marL="88340" marR="88340" marT="0" marB="0" anchor="ctr"/>
                </a:tc>
                <a:tc>
                  <a:txBody>
                    <a:bodyPr/>
                    <a:lstStyle/>
                    <a:p>
                      <a:pPr algn="l">
                        <a:lnSpc>
                          <a:spcPct val="107000"/>
                        </a:lnSpc>
                        <a:spcAft>
                          <a:spcPts val="800"/>
                        </a:spcAft>
                      </a:pPr>
                      <a:r>
                        <a:rPr lang="en-US" sz="1400" b="0">
                          <a:effectLst/>
                          <a:latin typeface="Calibri" panose="020F0502020204030204" pitchFamily="34" charset="0"/>
                          <a:ea typeface="Calibri" panose="020F0502020204030204" pitchFamily="34" charset="0"/>
                          <a:cs typeface="Times New Roman" panose="02020603050405020304" pitchFamily="18" charset="0"/>
                        </a:rPr>
                        <a:t>A survey of techniques for analyzing large-scale social networks</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88340" marR="88340" marT="0" marB="0" anchor="ctr"/>
                </a:tc>
                <a:tc>
                  <a:txBody>
                    <a:bodyPr/>
                    <a:lstStyle/>
                    <a:p>
                      <a:pPr algn="l">
                        <a:lnSpc>
                          <a:spcPct val="107000"/>
                        </a:lnSpc>
                        <a:spcAft>
                          <a:spcPts val="800"/>
                        </a:spcAft>
                      </a:pPr>
                      <a:r>
                        <a:rPr lang="en-IN" sz="1400" b="0" dirty="0">
                          <a:effectLst/>
                          <a:latin typeface="Calibri" panose="020F0502020204030204" pitchFamily="34" charset="0"/>
                          <a:ea typeface="Calibri" panose="020F0502020204030204" pitchFamily="34" charset="0"/>
                          <a:cs typeface="Calibri" panose="020F0502020204030204" pitchFamily="34" charset="0"/>
                        </a:rPr>
                        <a:t>Research Gate</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88340" marR="88340" marT="0" marB="0" anchor="ctr"/>
                </a:tc>
                <a:tc>
                  <a:txBody>
                    <a:bodyPr/>
                    <a:lstStyle/>
                    <a:p>
                      <a:pPr algn="l">
                        <a:lnSpc>
                          <a:spcPct val="107000"/>
                        </a:lnSpc>
                        <a:spcAft>
                          <a:spcPts val="800"/>
                        </a:spcAft>
                      </a:pPr>
                      <a:r>
                        <a:rPr lang="en-US" sz="1400" b="0" dirty="0">
                          <a:effectLst/>
                          <a:latin typeface="Calibri" panose="020F0502020204030204" pitchFamily="34" charset="0"/>
                          <a:ea typeface="Calibri" panose="020F0502020204030204" pitchFamily="34" charset="0"/>
                          <a:cs typeface="Times New Roman" panose="02020603050405020304" pitchFamily="18" charset="0"/>
                        </a:rPr>
                        <a:t>This survey paper provides an overview of various techniques for analyzing large-scale social networks, including methods for graph visualization, community detection, link prediction, and influence analysis</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88340" marR="88340" marT="0" marB="0" anchor="ctr"/>
                </a:tc>
                <a:tc>
                  <a:txBody>
                    <a:bodyPr/>
                    <a:lstStyle/>
                    <a:p>
                      <a:pPr algn="l">
                        <a:lnSpc>
                          <a:spcPct val="107000"/>
                        </a:lnSpc>
                        <a:spcAft>
                          <a:spcPts val="800"/>
                        </a:spcAft>
                      </a:pPr>
                      <a:r>
                        <a:rPr lang="en-US" sz="1400" b="0" dirty="0">
                          <a:effectLst/>
                          <a:latin typeface="Calibri" panose="020F0502020204030204" pitchFamily="34" charset="0"/>
                          <a:ea typeface="Calibri" panose="020F0502020204030204" pitchFamily="34" charset="0"/>
                          <a:cs typeface="Times New Roman" panose="02020603050405020304" pitchFamily="18" charset="0"/>
                        </a:rPr>
                        <a:t>various techniques for analyzing large-scale social networks</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88340" marR="88340" marT="0" marB="0" anchor="ctr"/>
                </a:tc>
                <a:extLst>
                  <a:ext uri="{0D108BD9-81ED-4DB2-BD59-A6C34878D82A}">
                    <a16:rowId xmlns:a16="http://schemas.microsoft.com/office/drawing/2014/main" val="3069855560"/>
                  </a:ext>
                </a:extLst>
              </a:tr>
              <a:tr h="1704478">
                <a:tc>
                  <a:txBody>
                    <a:bodyPr/>
                    <a:lstStyle/>
                    <a:p>
                      <a:pPr algn="l">
                        <a:lnSpc>
                          <a:spcPct val="107000"/>
                        </a:lnSpc>
                        <a:spcAft>
                          <a:spcPts val="800"/>
                        </a:spcAft>
                      </a:pPr>
                      <a:r>
                        <a:rPr lang="en-IN" sz="1400" b="0">
                          <a:effectLst/>
                          <a:latin typeface="Calibri" panose="020F0502020204030204" pitchFamily="34" charset="0"/>
                          <a:ea typeface="Calibri" panose="020F0502020204030204" pitchFamily="34" charset="0"/>
                          <a:cs typeface="Times New Roman" panose="02020603050405020304" pitchFamily="18" charset="0"/>
                        </a:rPr>
                        <a:t>2. </a:t>
                      </a:r>
                    </a:p>
                  </a:txBody>
                  <a:tcPr marL="88340" marR="88340" marT="0" marB="0" anchor="ctr"/>
                </a:tc>
                <a:tc>
                  <a:txBody>
                    <a:bodyPr/>
                    <a:lstStyle/>
                    <a:p>
                      <a:pPr algn="l">
                        <a:lnSpc>
                          <a:spcPct val="107000"/>
                        </a:lnSpc>
                        <a:spcAft>
                          <a:spcPts val="800"/>
                        </a:spcAft>
                      </a:pPr>
                      <a:r>
                        <a:rPr lang="en-IN" sz="1400" b="0" dirty="0" err="1">
                          <a:effectLst/>
                          <a:latin typeface="Calibri" panose="020F0502020204030204" pitchFamily="34" charset="0"/>
                          <a:ea typeface="Calibri" panose="020F0502020204030204" pitchFamily="34" charset="0"/>
                          <a:cs typeface="Times New Roman" panose="02020603050405020304" pitchFamily="18" charset="0"/>
                        </a:rPr>
                        <a:t>Borgatti</a:t>
                      </a:r>
                      <a:r>
                        <a:rPr lang="en-IN" sz="1400" b="0" dirty="0">
                          <a:effectLst/>
                          <a:latin typeface="Calibri" panose="020F0502020204030204" pitchFamily="34" charset="0"/>
                          <a:ea typeface="Calibri" panose="020F0502020204030204" pitchFamily="34" charset="0"/>
                          <a:cs typeface="Times New Roman" panose="02020603050405020304" pitchFamily="18" charset="0"/>
                        </a:rPr>
                        <a:t> et al.</a:t>
                      </a:r>
                    </a:p>
                  </a:txBody>
                  <a:tcPr marL="88340" marR="88340" marT="0" marB="0" anchor="ctr"/>
                </a:tc>
                <a:tc>
                  <a:txBody>
                    <a:bodyPr/>
                    <a:lstStyle/>
                    <a:p>
                      <a:pPr algn="l">
                        <a:lnSpc>
                          <a:spcPct val="107000"/>
                        </a:lnSpc>
                        <a:spcBef>
                          <a:spcPts val="1200"/>
                        </a:spcBef>
                      </a:pPr>
                      <a:r>
                        <a:rPr lang="en-US" sz="1400" b="0" dirty="0">
                          <a:effectLst/>
                          <a:latin typeface="Calibri" panose="020F0502020204030204" pitchFamily="34" charset="0"/>
                          <a:ea typeface="Calibri" panose="020F0502020204030204" pitchFamily="34" charset="0"/>
                          <a:cs typeface="Times New Roman" panose="02020603050405020304" pitchFamily="18" charset="0"/>
                        </a:rPr>
                        <a:t>Network analysis and its applications in social science</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88340" marR="88340" marT="0" marB="0" anchor="ctr"/>
                </a:tc>
                <a:tc>
                  <a:txBody>
                    <a:bodyPr/>
                    <a:lstStyle/>
                    <a:p>
                      <a:pPr algn="l">
                        <a:lnSpc>
                          <a:spcPct val="107000"/>
                        </a:lnSpc>
                        <a:spcAft>
                          <a:spcPts val="800"/>
                        </a:spcAft>
                      </a:pPr>
                      <a:r>
                        <a:rPr lang="en-IN" sz="1400" b="0" dirty="0">
                          <a:effectLst/>
                          <a:latin typeface="Calibri" panose="020F0502020204030204" pitchFamily="34" charset="0"/>
                          <a:ea typeface="Calibri" panose="020F0502020204030204" pitchFamily="34" charset="0"/>
                          <a:cs typeface="Times New Roman" panose="02020603050405020304" pitchFamily="18" charset="0"/>
                        </a:rPr>
                        <a:t>Research Gate</a:t>
                      </a:r>
                    </a:p>
                  </a:txBody>
                  <a:tcPr marL="88340" marR="88340" marT="0" marB="0" anchor="ctr"/>
                </a:tc>
                <a:tc>
                  <a:txBody>
                    <a:bodyPr/>
                    <a:lstStyle/>
                    <a:p>
                      <a:pPr algn="l">
                        <a:lnSpc>
                          <a:spcPct val="107000"/>
                        </a:lnSpc>
                        <a:spcAft>
                          <a:spcPts val="800"/>
                        </a:spcAft>
                      </a:pPr>
                      <a:r>
                        <a:rPr lang="en-US" sz="1400" b="0" dirty="0">
                          <a:effectLst/>
                          <a:latin typeface="Calibri" panose="020F0502020204030204" pitchFamily="34" charset="0"/>
                          <a:ea typeface="Calibri" panose="020F0502020204030204" pitchFamily="34" charset="0"/>
                          <a:cs typeface="Times New Roman" panose="02020603050405020304" pitchFamily="18" charset="0"/>
                        </a:rPr>
                        <a:t>This review paper covers the basics of network analysis, including concepts such as centrality, clustering, and community structure, and discusses the application of network analysis to various social science fields</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88340" marR="88340" marT="0" marB="0" anchor="ctr"/>
                </a:tc>
                <a:tc>
                  <a:txBody>
                    <a:bodyPr/>
                    <a:lstStyle/>
                    <a:p>
                      <a:pPr algn="l">
                        <a:lnSpc>
                          <a:spcPct val="107000"/>
                        </a:lnSpc>
                        <a:spcAft>
                          <a:spcPts val="800"/>
                        </a:spcAft>
                      </a:pPr>
                      <a:r>
                        <a:rPr lang="en-US" sz="1400" b="0" dirty="0">
                          <a:effectLst/>
                          <a:latin typeface="Calibri" panose="020F0502020204030204" pitchFamily="34" charset="0"/>
                          <a:ea typeface="Calibri" panose="020F0502020204030204" pitchFamily="34" charset="0"/>
                          <a:cs typeface="Times New Roman" panose="02020603050405020304" pitchFamily="18" charset="0"/>
                        </a:rPr>
                        <a:t>concepts such as centrality, clustering, and community structure</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88340" marR="88340" marT="0" marB="0" anchor="ctr"/>
                </a:tc>
                <a:extLst>
                  <a:ext uri="{0D108BD9-81ED-4DB2-BD59-A6C34878D82A}">
                    <a16:rowId xmlns:a16="http://schemas.microsoft.com/office/drawing/2014/main" val="1979563839"/>
                  </a:ext>
                </a:extLst>
              </a:tr>
            </a:tbl>
          </a:graphicData>
        </a:graphic>
      </p:graphicFrame>
    </p:spTree>
    <p:extLst>
      <p:ext uri="{BB962C8B-B14F-4D97-AF65-F5344CB8AC3E}">
        <p14:creationId xmlns:p14="http://schemas.microsoft.com/office/powerpoint/2010/main" val="1308105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9682DD-EAA8-0684-03EF-868B78A74992}"/>
              </a:ext>
            </a:extLst>
          </p:cNvPr>
          <p:cNvSpPr>
            <a:spLocks noGrp="1"/>
          </p:cNvSpPr>
          <p:nvPr>
            <p:ph type="title"/>
          </p:nvPr>
        </p:nvSpPr>
        <p:spPr>
          <a:xfrm>
            <a:off x="841248" y="256032"/>
            <a:ext cx="10506456" cy="1014984"/>
          </a:xfrm>
        </p:spPr>
        <p:txBody>
          <a:bodyPr anchor="b">
            <a:normAutofit/>
          </a:bodyPr>
          <a:lstStyle/>
          <a:p>
            <a:r>
              <a:rPr lang="en-IN"/>
              <a:t>LITERATURE SURVEY</a:t>
            </a:r>
          </a:p>
        </p:txBody>
      </p:sp>
      <p:sp>
        <p:nvSpPr>
          <p:cNvPr id="25" name="Rectangle 2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2" descr="Faculties - Best Private University in Telangana &amp; Andhra Pradesh | KLH">
            <a:extLst>
              <a:ext uri="{FF2B5EF4-FFF2-40B4-BE49-F238E27FC236}">
                <a16:creationId xmlns:a16="http://schemas.microsoft.com/office/drawing/2014/main" id="{92C59BAB-77CD-2A14-BDCE-5CC3422A0C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4866" y="65797"/>
            <a:ext cx="1623165" cy="7717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7">
            <a:extLst>
              <a:ext uri="{FF2B5EF4-FFF2-40B4-BE49-F238E27FC236}">
                <a16:creationId xmlns:a16="http://schemas.microsoft.com/office/drawing/2014/main" id="{FC25F351-5CEA-026C-A59B-3A2D814CDDAD}"/>
              </a:ext>
            </a:extLst>
          </p:cNvPr>
          <p:cNvGraphicFramePr>
            <a:graphicFrameLocks noGrp="1"/>
          </p:cNvGraphicFramePr>
          <p:nvPr>
            <p:ph idx="1"/>
            <p:extLst>
              <p:ext uri="{D42A27DB-BD31-4B8C-83A1-F6EECF244321}">
                <p14:modId xmlns:p14="http://schemas.microsoft.com/office/powerpoint/2010/main" val="4263830822"/>
              </p:ext>
            </p:extLst>
          </p:nvPr>
        </p:nvGraphicFramePr>
        <p:xfrm>
          <a:off x="838200" y="1271016"/>
          <a:ext cx="11070944" cy="4546582"/>
        </p:xfrm>
        <a:graphic>
          <a:graphicData uri="http://schemas.openxmlformats.org/drawingml/2006/table">
            <a:tbl>
              <a:tblPr firstRow="1" bandRow="1">
                <a:tableStyleId>{5C22544A-7EE6-4342-B048-85BDC9FD1C3A}</a:tableStyleId>
              </a:tblPr>
              <a:tblGrid>
                <a:gridCol w="706435">
                  <a:extLst>
                    <a:ext uri="{9D8B030D-6E8A-4147-A177-3AD203B41FA5}">
                      <a16:colId xmlns:a16="http://schemas.microsoft.com/office/drawing/2014/main" val="2057779371"/>
                    </a:ext>
                  </a:extLst>
                </a:gridCol>
                <a:gridCol w="1611451">
                  <a:extLst>
                    <a:ext uri="{9D8B030D-6E8A-4147-A177-3AD203B41FA5}">
                      <a16:colId xmlns:a16="http://schemas.microsoft.com/office/drawing/2014/main" val="693990921"/>
                    </a:ext>
                  </a:extLst>
                </a:gridCol>
                <a:gridCol w="1565656">
                  <a:extLst>
                    <a:ext uri="{9D8B030D-6E8A-4147-A177-3AD203B41FA5}">
                      <a16:colId xmlns:a16="http://schemas.microsoft.com/office/drawing/2014/main" val="31128141"/>
                    </a:ext>
                  </a:extLst>
                </a:gridCol>
                <a:gridCol w="1417364">
                  <a:extLst>
                    <a:ext uri="{9D8B030D-6E8A-4147-A177-3AD203B41FA5}">
                      <a16:colId xmlns:a16="http://schemas.microsoft.com/office/drawing/2014/main" val="3846249198"/>
                    </a:ext>
                  </a:extLst>
                </a:gridCol>
                <a:gridCol w="3264149">
                  <a:extLst>
                    <a:ext uri="{9D8B030D-6E8A-4147-A177-3AD203B41FA5}">
                      <a16:colId xmlns:a16="http://schemas.microsoft.com/office/drawing/2014/main" val="4276871969"/>
                    </a:ext>
                  </a:extLst>
                </a:gridCol>
                <a:gridCol w="2505889">
                  <a:extLst>
                    <a:ext uri="{9D8B030D-6E8A-4147-A177-3AD203B41FA5}">
                      <a16:colId xmlns:a16="http://schemas.microsoft.com/office/drawing/2014/main" val="2610991267"/>
                    </a:ext>
                  </a:extLst>
                </a:gridCol>
              </a:tblGrid>
              <a:tr h="663623">
                <a:tc>
                  <a:txBody>
                    <a:bodyPr/>
                    <a:lstStyle/>
                    <a:p>
                      <a:pPr algn="l">
                        <a:lnSpc>
                          <a:spcPct val="107000"/>
                        </a:lnSpc>
                        <a:spcAft>
                          <a:spcPts val="800"/>
                        </a:spcAft>
                      </a:pPr>
                      <a:r>
                        <a:rPr lang="en-IN" sz="1700" b="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Sno</a:t>
                      </a:r>
                      <a:endParaRPr lang="en-IN" sz="17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1357" marR="61357" marT="0" marB="0" anchor="ctr"/>
                </a:tc>
                <a:tc>
                  <a:txBody>
                    <a:bodyPr/>
                    <a:lstStyle/>
                    <a:p>
                      <a:pPr algn="l">
                        <a:lnSpc>
                          <a:spcPct val="107000"/>
                        </a:lnSpc>
                        <a:spcAft>
                          <a:spcPts val="800"/>
                        </a:spcAft>
                      </a:pPr>
                      <a:r>
                        <a:rPr lang="en-IN" sz="1700" b="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Author</a:t>
                      </a:r>
                      <a:endParaRPr lang="en-IN" sz="17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1357" marR="61357" marT="0" marB="0" anchor="ctr"/>
                </a:tc>
                <a:tc>
                  <a:txBody>
                    <a:bodyPr/>
                    <a:lstStyle/>
                    <a:p>
                      <a:pPr algn="l">
                        <a:lnSpc>
                          <a:spcPct val="107000"/>
                        </a:lnSpc>
                        <a:spcAft>
                          <a:spcPts val="800"/>
                        </a:spcAft>
                      </a:pPr>
                      <a:r>
                        <a:rPr lang="en-IN" sz="17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Title</a:t>
                      </a:r>
                      <a:endParaRPr lang="en-IN" sz="17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1357" marR="61357" marT="0" marB="0" anchor="ctr"/>
                </a:tc>
                <a:tc>
                  <a:txBody>
                    <a:bodyPr/>
                    <a:lstStyle/>
                    <a:p>
                      <a:pPr algn="l">
                        <a:lnSpc>
                          <a:spcPct val="107000"/>
                        </a:lnSpc>
                        <a:spcAft>
                          <a:spcPts val="800"/>
                        </a:spcAft>
                      </a:pPr>
                      <a:r>
                        <a:rPr lang="en-IN" sz="1700" b="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Publishing</a:t>
                      </a:r>
                      <a:endParaRPr lang="en-IN" sz="17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1357" marR="61357" marT="0" marB="0" anchor="ctr"/>
                </a:tc>
                <a:tc>
                  <a:txBody>
                    <a:bodyPr/>
                    <a:lstStyle/>
                    <a:p>
                      <a:pPr algn="l">
                        <a:lnSpc>
                          <a:spcPct val="107000"/>
                        </a:lnSpc>
                        <a:spcAft>
                          <a:spcPts val="800"/>
                        </a:spcAft>
                      </a:pPr>
                      <a:r>
                        <a:rPr lang="en-IN" sz="1700" b="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Techniques and datasets</a:t>
                      </a:r>
                      <a:endParaRPr lang="en-IN" sz="17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1357" marR="61357" marT="0" marB="0" anchor="ctr"/>
                </a:tc>
                <a:tc>
                  <a:txBody>
                    <a:bodyPr/>
                    <a:lstStyle/>
                    <a:p>
                      <a:pPr algn="l">
                        <a:lnSpc>
                          <a:spcPct val="107000"/>
                        </a:lnSpc>
                        <a:spcAft>
                          <a:spcPts val="800"/>
                        </a:spcAft>
                      </a:pPr>
                      <a:r>
                        <a:rPr lang="en-IN" sz="17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Pros</a:t>
                      </a:r>
                      <a:endParaRPr lang="en-IN" sz="17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1357" marR="61357" marT="0" marB="0" anchor="ctr"/>
                </a:tc>
                <a:extLst>
                  <a:ext uri="{0D108BD9-81ED-4DB2-BD59-A6C34878D82A}">
                    <a16:rowId xmlns:a16="http://schemas.microsoft.com/office/drawing/2014/main" val="2446269082"/>
                  </a:ext>
                </a:extLst>
              </a:tr>
              <a:tr h="1996515">
                <a:tc>
                  <a:txBody>
                    <a:bodyPr/>
                    <a:lstStyle/>
                    <a:p>
                      <a:pPr algn="l">
                        <a:lnSpc>
                          <a:spcPct val="107000"/>
                        </a:lnSpc>
                        <a:spcAft>
                          <a:spcPts val="800"/>
                        </a:spcAft>
                      </a:pPr>
                      <a:r>
                        <a:rPr lang="en-IN" sz="13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p>
                  </a:txBody>
                  <a:tcPr marL="61357" marR="61357" marT="0" marB="0" anchor="ctr"/>
                </a:tc>
                <a:tc>
                  <a:txBody>
                    <a:bodyPr/>
                    <a:lstStyle/>
                    <a:p>
                      <a:pPr algn="l">
                        <a:lnSpc>
                          <a:spcPct val="107000"/>
                        </a:lnSpc>
                        <a:spcAft>
                          <a:spcPts val="800"/>
                        </a:spcAft>
                      </a:pPr>
                      <a:r>
                        <a:rPr lang="en-IN" sz="13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Fortunato</a:t>
                      </a:r>
                    </a:p>
                  </a:txBody>
                  <a:tcPr marL="61357" marR="61357" marT="0" marB="0" anchor="ctr"/>
                </a:tc>
                <a:tc>
                  <a:txBody>
                    <a:bodyPr/>
                    <a:lstStyle/>
                    <a:p>
                      <a:pPr algn="l">
                        <a:lnSpc>
                          <a:spcPct val="107000"/>
                        </a:lnSpc>
                        <a:spcBef>
                          <a:spcPts val="1200"/>
                        </a:spcBef>
                      </a:pPr>
                      <a:r>
                        <a:rPr lang="en-US" sz="1300" b="0" kern="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 survey of community detection in complex networks</a:t>
                      </a:r>
                      <a:endParaRPr lang="en-IN" sz="1300" b="0" kern="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357" marR="61357" marT="0" marB="0" anchor="ctr"/>
                </a:tc>
                <a:tc>
                  <a:txBody>
                    <a:bodyPr/>
                    <a:lstStyle/>
                    <a:p>
                      <a:pPr algn="l">
                        <a:lnSpc>
                          <a:spcPct val="107000"/>
                        </a:lnSpc>
                        <a:spcAft>
                          <a:spcPts val="800"/>
                        </a:spcAft>
                      </a:pPr>
                      <a:r>
                        <a:rPr lang="en-IN" sz="13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Research Gate</a:t>
                      </a:r>
                    </a:p>
                  </a:txBody>
                  <a:tcPr marL="61357" marR="61357" marT="0" marB="0" anchor="ctr"/>
                </a:tc>
                <a:tc>
                  <a:txBody>
                    <a:bodyPr/>
                    <a:lstStyle/>
                    <a:p>
                      <a:pPr algn="l">
                        <a:lnSpc>
                          <a:spcPct val="107000"/>
                        </a:lnSpc>
                        <a:spcAft>
                          <a:spcPts val="800"/>
                        </a:spcAft>
                      </a:pPr>
                      <a:r>
                        <a:rPr lang="en-US" sz="13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This survey paper focuses specifically on community detection in complex networks, including social networks, and covers a range of algorithms and approaches for identifying communities in networks</a:t>
                      </a:r>
                      <a:endParaRPr lang="en-IN" sz="13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1357" marR="61357" marT="0" marB="0" anchor="ctr"/>
                </a:tc>
                <a:tc>
                  <a:txBody>
                    <a:bodyPr/>
                    <a:lstStyle/>
                    <a:p>
                      <a:pPr algn="l">
                        <a:lnSpc>
                          <a:spcPct val="107000"/>
                        </a:lnSpc>
                        <a:spcAft>
                          <a:spcPts val="800"/>
                        </a:spcAft>
                      </a:pPr>
                      <a:r>
                        <a:rPr lang="en-US" sz="13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detection in complex networks, including social networks, and covers a range of algorithms </a:t>
                      </a:r>
                      <a:endParaRPr lang="en-IN" sz="13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1357" marR="61357" marT="0" marB="0" anchor="ctr"/>
                </a:tc>
                <a:extLst>
                  <a:ext uri="{0D108BD9-81ED-4DB2-BD59-A6C34878D82A}">
                    <a16:rowId xmlns:a16="http://schemas.microsoft.com/office/drawing/2014/main" val="3069855560"/>
                  </a:ext>
                </a:extLst>
              </a:tr>
              <a:tr h="1886444">
                <a:tc>
                  <a:txBody>
                    <a:bodyPr/>
                    <a:lstStyle/>
                    <a:p>
                      <a:pPr algn="l">
                        <a:lnSpc>
                          <a:spcPct val="107000"/>
                        </a:lnSpc>
                        <a:spcAft>
                          <a:spcPts val="800"/>
                        </a:spcAft>
                      </a:pPr>
                      <a:r>
                        <a:rPr lang="en-IN" sz="13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 </a:t>
                      </a:r>
                    </a:p>
                  </a:txBody>
                  <a:tcPr marL="61357" marR="61357" marT="0" marB="0" anchor="ctr"/>
                </a:tc>
                <a:tc>
                  <a:txBody>
                    <a:bodyPr/>
                    <a:lstStyle/>
                    <a:p>
                      <a:pPr algn="l">
                        <a:lnSpc>
                          <a:spcPct val="107000"/>
                        </a:lnSpc>
                        <a:spcAft>
                          <a:spcPts val="800"/>
                        </a:spcAft>
                      </a:pPr>
                      <a:r>
                        <a:rPr lang="en-IN" sz="13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Gao et al. </a:t>
                      </a:r>
                    </a:p>
                  </a:txBody>
                  <a:tcPr marL="61357" marR="61357" marT="0" marB="0" anchor="ctr"/>
                </a:tc>
                <a:tc>
                  <a:txBody>
                    <a:bodyPr/>
                    <a:lstStyle/>
                    <a:p>
                      <a:pPr algn="l">
                        <a:lnSpc>
                          <a:spcPct val="107000"/>
                        </a:lnSpc>
                        <a:spcBef>
                          <a:spcPts val="1200"/>
                        </a:spcBef>
                      </a:pPr>
                      <a:r>
                        <a:rPr lang="en-US" sz="1300" b="0" kern="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 review of machine learning methods for analyzing social media</a:t>
                      </a:r>
                      <a:endParaRPr lang="en-IN" sz="1300" b="0" kern="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357" marR="61357" marT="0" marB="0" anchor="ctr"/>
                </a:tc>
                <a:tc>
                  <a:txBody>
                    <a:bodyPr/>
                    <a:lstStyle/>
                    <a:p>
                      <a:pPr algn="l">
                        <a:lnSpc>
                          <a:spcPct val="107000"/>
                        </a:lnSpc>
                        <a:spcAft>
                          <a:spcPts val="800"/>
                        </a:spcAft>
                      </a:pPr>
                      <a:r>
                        <a:rPr lang="en-IN" sz="13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Research Gate</a:t>
                      </a:r>
                    </a:p>
                  </a:txBody>
                  <a:tcPr marL="61357" marR="61357" marT="0" marB="0" anchor="ctr"/>
                </a:tc>
                <a:tc>
                  <a:txBody>
                    <a:bodyPr/>
                    <a:lstStyle/>
                    <a:p>
                      <a:pPr algn="l">
                        <a:lnSpc>
                          <a:spcPct val="107000"/>
                        </a:lnSpc>
                        <a:spcAft>
                          <a:spcPts val="800"/>
                        </a:spcAft>
                      </a:pPr>
                      <a:r>
                        <a:rPr lang="en-IN" sz="13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a:t>
                      </a:r>
                      <a:r>
                        <a:rPr lang="en-US" sz="13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is review paper discusses machine learning techniques for analyzing social media data, including methods for sentiment analysis, topic modeling, and user profiling.</a:t>
                      </a:r>
                      <a:endParaRPr lang="en-IN" sz="13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1357" marR="61357" marT="0" marB="0" anchor="ctr"/>
                </a:tc>
                <a:tc>
                  <a:txBody>
                    <a:bodyPr/>
                    <a:lstStyle/>
                    <a:p>
                      <a:pPr algn="l">
                        <a:lnSpc>
                          <a:spcPct val="107000"/>
                        </a:lnSpc>
                        <a:spcAft>
                          <a:spcPts val="800"/>
                        </a:spcAft>
                      </a:pPr>
                      <a:r>
                        <a:rPr lang="en-US" sz="13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including methods for sentiment analysis, topic modeling</a:t>
                      </a:r>
                      <a:endParaRPr lang="en-IN" sz="13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1357" marR="61357" marT="0" marB="0" anchor="ctr"/>
                </a:tc>
                <a:extLst>
                  <a:ext uri="{0D108BD9-81ED-4DB2-BD59-A6C34878D82A}">
                    <a16:rowId xmlns:a16="http://schemas.microsoft.com/office/drawing/2014/main" val="1979563839"/>
                  </a:ext>
                </a:extLst>
              </a:tr>
            </a:tbl>
          </a:graphicData>
        </a:graphic>
      </p:graphicFrame>
      <p:sp>
        <p:nvSpPr>
          <p:cNvPr id="3" name="Date Placeholder 2">
            <a:extLst>
              <a:ext uri="{FF2B5EF4-FFF2-40B4-BE49-F238E27FC236}">
                <a16:creationId xmlns:a16="http://schemas.microsoft.com/office/drawing/2014/main" id="{606004A9-EB41-A92C-CA90-7E3F2102CA79}"/>
              </a:ext>
            </a:extLst>
          </p:cNvPr>
          <p:cNvSpPr>
            <a:spLocks noGrp="1"/>
          </p:cNvSpPr>
          <p:nvPr>
            <p:ph type="dt" sz="half" idx="10"/>
          </p:nvPr>
        </p:nvSpPr>
        <p:spPr/>
        <p:txBody>
          <a:bodyPr/>
          <a:lstStyle/>
          <a:p>
            <a:fld id="{8DFFD24C-E714-46A6-8BD0-B53ECCBB4CB4}" type="datetime1">
              <a:rPr lang="en-IN" smtClean="0"/>
              <a:t>06-03-2023</a:t>
            </a:fld>
            <a:endParaRPr lang="en-IN"/>
          </a:p>
        </p:txBody>
      </p:sp>
      <p:sp>
        <p:nvSpPr>
          <p:cNvPr id="5" name="Footer Placeholder 4">
            <a:extLst>
              <a:ext uri="{FF2B5EF4-FFF2-40B4-BE49-F238E27FC236}">
                <a16:creationId xmlns:a16="http://schemas.microsoft.com/office/drawing/2014/main" id="{31349407-71E9-84AF-1696-0122D0F03C29}"/>
              </a:ext>
            </a:extLst>
          </p:cNvPr>
          <p:cNvSpPr>
            <a:spLocks noGrp="1"/>
          </p:cNvSpPr>
          <p:nvPr>
            <p:ph type="ftr" sz="quarter" idx="11"/>
          </p:nvPr>
        </p:nvSpPr>
        <p:spPr/>
        <p:txBody>
          <a:bodyPr/>
          <a:lstStyle/>
          <a:p>
            <a:r>
              <a:rPr lang="en-US"/>
              <a:t>BATCH - 11 TWEETS SENTIMENT ANALYSIS FOR US ELECTIONS - 2020</a:t>
            </a:r>
            <a:endParaRPr lang="en-IN"/>
          </a:p>
        </p:txBody>
      </p:sp>
      <p:sp>
        <p:nvSpPr>
          <p:cNvPr id="6" name="Slide Number Placeholder 5">
            <a:extLst>
              <a:ext uri="{FF2B5EF4-FFF2-40B4-BE49-F238E27FC236}">
                <a16:creationId xmlns:a16="http://schemas.microsoft.com/office/drawing/2014/main" id="{C59BDE0A-467B-7007-114E-20F0CA31CE1E}"/>
              </a:ext>
            </a:extLst>
          </p:cNvPr>
          <p:cNvSpPr>
            <a:spLocks noGrp="1"/>
          </p:cNvSpPr>
          <p:nvPr>
            <p:ph type="sldNum" sz="quarter" idx="12"/>
          </p:nvPr>
        </p:nvSpPr>
        <p:spPr/>
        <p:txBody>
          <a:bodyPr/>
          <a:lstStyle/>
          <a:p>
            <a:fld id="{9A4ADEAC-79D2-4F15-BC63-08A976F8C898}" type="slidenum">
              <a:rPr lang="en-IN" smtClean="0"/>
              <a:t>5</a:t>
            </a:fld>
            <a:endParaRPr lang="en-IN"/>
          </a:p>
        </p:txBody>
      </p:sp>
      <p:sp>
        <p:nvSpPr>
          <p:cNvPr id="8" name="Rectangle 7">
            <a:extLst>
              <a:ext uri="{FF2B5EF4-FFF2-40B4-BE49-F238E27FC236}">
                <a16:creationId xmlns:a16="http://schemas.microsoft.com/office/drawing/2014/main" id="{43650E01-86C7-A6DB-A447-7B2BE7C58691}"/>
              </a:ext>
            </a:extLst>
          </p:cNvPr>
          <p:cNvSpPr/>
          <p:nvPr/>
        </p:nvSpPr>
        <p:spPr>
          <a:xfrm>
            <a:off x="0" y="6358750"/>
            <a:ext cx="12192001" cy="5016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Date Placeholder 2">
            <a:extLst>
              <a:ext uri="{FF2B5EF4-FFF2-40B4-BE49-F238E27FC236}">
                <a16:creationId xmlns:a16="http://schemas.microsoft.com/office/drawing/2014/main" id="{768AE11B-1415-7E8F-C29A-6E1B50301A81}"/>
              </a:ext>
            </a:extLst>
          </p:cNvPr>
          <p:cNvSpPr txBox="1">
            <a:spLocks/>
          </p:cNvSpPr>
          <p:nvPr/>
        </p:nvSpPr>
        <p:spPr>
          <a:xfrm>
            <a:off x="838201" y="6358749"/>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31585D1-F4AA-45D7-9E63-9D3D505C9670}" type="datetime1">
              <a:rPr lang="en-IN" smtClean="0">
                <a:solidFill>
                  <a:schemeClr val="bg1"/>
                </a:solidFill>
              </a:rPr>
              <a:pPr/>
              <a:t>06-03-2023</a:t>
            </a:fld>
            <a:endParaRPr lang="en-IN" dirty="0">
              <a:solidFill>
                <a:schemeClr val="bg1"/>
              </a:solidFill>
            </a:endParaRPr>
          </a:p>
        </p:txBody>
      </p:sp>
      <p:sp>
        <p:nvSpPr>
          <p:cNvPr id="10" name="Footer Placeholder 4">
            <a:extLst>
              <a:ext uri="{FF2B5EF4-FFF2-40B4-BE49-F238E27FC236}">
                <a16:creationId xmlns:a16="http://schemas.microsoft.com/office/drawing/2014/main" id="{9D0F95AA-A9E8-2753-4242-B514A985A5CD}"/>
              </a:ext>
            </a:extLst>
          </p:cNvPr>
          <p:cNvSpPr txBox="1">
            <a:spLocks/>
          </p:cNvSpPr>
          <p:nvPr/>
        </p:nvSpPr>
        <p:spPr>
          <a:xfrm>
            <a:off x="4038601" y="63587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BATCH - 11 TWEETS SENTIMENT ANALYSIS FOR US ELECTIONS - 2020</a:t>
            </a:r>
            <a:endParaRPr lang="en-IN" dirty="0">
              <a:solidFill>
                <a:schemeClr val="bg1"/>
              </a:solidFill>
            </a:endParaRPr>
          </a:p>
        </p:txBody>
      </p:sp>
      <p:sp>
        <p:nvSpPr>
          <p:cNvPr id="11" name="Slide Number Placeholder 5">
            <a:extLst>
              <a:ext uri="{FF2B5EF4-FFF2-40B4-BE49-F238E27FC236}">
                <a16:creationId xmlns:a16="http://schemas.microsoft.com/office/drawing/2014/main" id="{1624C818-BDD9-D80D-C47C-FACBE6A050E6}"/>
              </a:ext>
            </a:extLst>
          </p:cNvPr>
          <p:cNvSpPr txBox="1">
            <a:spLocks/>
          </p:cNvSpPr>
          <p:nvPr/>
        </p:nvSpPr>
        <p:spPr>
          <a:xfrm>
            <a:off x="8610601" y="6358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4ADEAC-79D2-4F15-BC63-08A976F8C898}" type="slidenum">
              <a:rPr lang="en-IN" smtClean="0">
                <a:solidFill>
                  <a:schemeClr val="bg1"/>
                </a:solidFill>
              </a:rPr>
              <a:pPr/>
              <a:t>5</a:t>
            </a:fld>
            <a:endParaRPr lang="en-IN" dirty="0">
              <a:solidFill>
                <a:schemeClr val="bg1"/>
              </a:solidFill>
            </a:endParaRPr>
          </a:p>
        </p:txBody>
      </p:sp>
    </p:spTree>
    <p:extLst>
      <p:ext uri="{BB962C8B-B14F-4D97-AF65-F5344CB8AC3E}">
        <p14:creationId xmlns:p14="http://schemas.microsoft.com/office/powerpoint/2010/main" val="1269322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0CFC10-0958-4744-C068-7C39D4107B50}"/>
              </a:ext>
            </a:extLst>
          </p:cNvPr>
          <p:cNvSpPr>
            <a:spLocks noGrp="1"/>
          </p:cNvSpPr>
          <p:nvPr>
            <p:ph type="title"/>
          </p:nvPr>
        </p:nvSpPr>
        <p:spPr>
          <a:xfrm>
            <a:off x="686834" y="1153572"/>
            <a:ext cx="3200400" cy="4461163"/>
          </a:xfrm>
        </p:spPr>
        <p:txBody>
          <a:bodyPr>
            <a:normAutofit/>
          </a:bodyPr>
          <a:lstStyle/>
          <a:p>
            <a:r>
              <a:rPr lang="en-IN" dirty="0">
                <a:solidFill>
                  <a:srgbClr val="FFFFFF"/>
                </a:solidFill>
              </a:rPr>
              <a:t>OBJECTIVE</a:t>
            </a:r>
          </a:p>
        </p:txBody>
      </p:sp>
      <p:sp>
        <p:nvSpPr>
          <p:cNvPr id="34" name="Arc 3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6E44E5A-F2AE-B3D7-7D5F-6C71E9626094}"/>
              </a:ext>
            </a:extLst>
          </p:cNvPr>
          <p:cNvSpPr>
            <a:spLocks noGrp="1"/>
          </p:cNvSpPr>
          <p:nvPr>
            <p:ph idx="1"/>
          </p:nvPr>
        </p:nvSpPr>
        <p:spPr>
          <a:xfrm>
            <a:off x="4447308" y="591344"/>
            <a:ext cx="6906491" cy="5585619"/>
          </a:xfrm>
        </p:spPr>
        <p:txBody>
          <a:bodyPr anchor="ctr">
            <a:normAutofit/>
          </a:bodyPr>
          <a:lstStyle/>
          <a:p>
            <a:pPr marL="0" indent="0" algn="just">
              <a:buNone/>
            </a:pPr>
            <a:r>
              <a:rPr lang="en-IN" dirty="0"/>
              <a:t>Our main objective is to generate graphs and plot network trees and graphs using the twitter data and understand how the matrix is prepared in the backend to connect people and mutual people in groups or individuals. </a:t>
            </a:r>
          </a:p>
        </p:txBody>
      </p:sp>
      <p:pic>
        <p:nvPicPr>
          <p:cNvPr id="9" name="Picture 2" descr="Faculties - Best Private University in Telangana &amp; Andhra Pradesh | KLH">
            <a:extLst>
              <a:ext uri="{FF2B5EF4-FFF2-40B4-BE49-F238E27FC236}">
                <a16:creationId xmlns:a16="http://schemas.microsoft.com/office/drawing/2014/main" id="{CA5935D9-E0AD-B004-9345-91796B521D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4866" y="65797"/>
            <a:ext cx="1623165" cy="77175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006E213F-DF4B-7D10-3BD9-51FB58707ACD}"/>
              </a:ext>
            </a:extLst>
          </p:cNvPr>
          <p:cNvSpPr>
            <a:spLocks noGrp="1"/>
          </p:cNvSpPr>
          <p:nvPr>
            <p:ph type="dt" sz="half" idx="10"/>
          </p:nvPr>
        </p:nvSpPr>
        <p:spPr/>
        <p:txBody>
          <a:bodyPr/>
          <a:lstStyle/>
          <a:p>
            <a:fld id="{B878867A-097F-4F43-9BC9-199994FC0963}" type="datetime1">
              <a:rPr lang="en-IN" smtClean="0"/>
              <a:t>06-03-2023</a:t>
            </a:fld>
            <a:endParaRPr lang="en-IN"/>
          </a:p>
        </p:txBody>
      </p:sp>
      <p:sp>
        <p:nvSpPr>
          <p:cNvPr id="5" name="Footer Placeholder 4">
            <a:extLst>
              <a:ext uri="{FF2B5EF4-FFF2-40B4-BE49-F238E27FC236}">
                <a16:creationId xmlns:a16="http://schemas.microsoft.com/office/drawing/2014/main" id="{76AA636B-6D78-E818-0799-90C1698D883C}"/>
              </a:ext>
            </a:extLst>
          </p:cNvPr>
          <p:cNvSpPr>
            <a:spLocks noGrp="1"/>
          </p:cNvSpPr>
          <p:nvPr>
            <p:ph type="ftr" sz="quarter" idx="11"/>
          </p:nvPr>
        </p:nvSpPr>
        <p:spPr/>
        <p:txBody>
          <a:bodyPr/>
          <a:lstStyle/>
          <a:p>
            <a:r>
              <a:rPr lang="en-US"/>
              <a:t>BATCH - 11 TWEETS SENTIMENT ANALYSIS FOR US ELECTIONS - 2020</a:t>
            </a:r>
            <a:endParaRPr lang="en-IN"/>
          </a:p>
        </p:txBody>
      </p:sp>
      <p:sp>
        <p:nvSpPr>
          <p:cNvPr id="6" name="Slide Number Placeholder 5">
            <a:extLst>
              <a:ext uri="{FF2B5EF4-FFF2-40B4-BE49-F238E27FC236}">
                <a16:creationId xmlns:a16="http://schemas.microsoft.com/office/drawing/2014/main" id="{313EF65E-B95A-2BA9-93B5-425949164EBA}"/>
              </a:ext>
            </a:extLst>
          </p:cNvPr>
          <p:cNvSpPr>
            <a:spLocks noGrp="1"/>
          </p:cNvSpPr>
          <p:nvPr>
            <p:ph type="sldNum" sz="quarter" idx="12"/>
          </p:nvPr>
        </p:nvSpPr>
        <p:spPr/>
        <p:txBody>
          <a:bodyPr/>
          <a:lstStyle/>
          <a:p>
            <a:fld id="{9A4ADEAC-79D2-4F15-BC63-08A976F8C898}" type="slidenum">
              <a:rPr lang="en-IN" smtClean="0"/>
              <a:t>6</a:t>
            </a:fld>
            <a:endParaRPr lang="en-IN"/>
          </a:p>
        </p:txBody>
      </p:sp>
      <p:sp>
        <p:nvSpPr>
          <p:cNvPr id="7" name="Rectangle 6">
            <a:extLst>
              <a:ext uri="{FF2B5EF4-FFF2-40B4-BE49-F238E27FC236}">
                <a16:creationId xmlns:a16="http://schemas.microsoft.com/office/drawing/2014/main" id="{BFC70F8F-6AA1-7C21-CDDD-0C7ED6AB1E9F}"/>
              </a:ext>
            </a:extLst>
          </p:cNvPr>
          <p:cNvSpPr/>
          <p:nvPr/>
        </p:nvSpPr>
        <p:spPr>
          <a:xfrm>
            <a:off x="0" y="6356350"/>
            <a:ext cx="12192001" cy="5016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Date Placeholder 2">
            <a:extLst>
              <a:ext uri="{FF2B5EF4-FFF2-40B4-BE49-F238E27FC236}">
                <a16:creationId xmlns:a16="http://schemas.microsoft.com/office/drawing/2014/main" id="{07F07E2B-3C63-96E8-CD99-5911D85DEF25}"/>
              </a:ext>
            </a:extLst>
          </p:cNvPr>
          <p:cNvSpPr txBox="1">
            <a:spLocks/>
          </p:cNvSpPr>
          <p:nvPr/>
        </p:nvSpPr>
        <p:spPr>
          <a:xfrm>
            <a:off x="838201" y="6356349"/>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31585D1-F4AA-45D7-9E63-9D3D505C9670}" type="datetime1">
              <a:rPr lang="en-IN" smtClean="0">
                <a:solidFill>
                  <a:schemeClr val="bg1"/>
                </a:solidFill>
              </a:rPr>
              <a:pPr/>
              <a:t>06-03-2023</a:t>
            </a:fld>
            <a:endParaRPr lang="en-IN" dirty="0">
              <a:solidFill>
                <a:schemeClr val="bg1"/>
              </a:solidFill>
            </a:endParaRPr>
          </a:p>
        </p:txBody>
      </p:sp>
      <p:sp>
        <p:nvSpPr>
          <p:cNvPr id="10" name="Footer Placeholder 4">
            <a:extLst>
              <a:ext uri="{FF2B5EF4-FFF2-40B4-BE49-F238E27FC236}">
                <a16:creationId xmlns:a16="http://schemas.microsoft.com/office/drawing/2014/main" id="{7569330A-7AED-F665-CA56-39F5AEA39E9C}"/>
              </a:ext>
            </a:extLst>
          </p:cNvPr>
          <p:cNvSpPr txBox="1">
            <a:spLocks/>
          </p:cNvSpPr>
          <p:nvPr/>
        </p:nvSpPr>
        <p:spPr>
          <a:xfrm>
            <a:off x="4038601"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BATCH - 1 </a:t>
            </a:r>
            <a:r>
              <a:rPr lang="en-US" sz="1200" dirty="0">
                <a:solidFill>
                  <a:schemeClr val="bg1"/>
                </a:solidFill>
              </a:rPr>
              <a:t>L</a:t>
            </a:r>
            <a:r>
              <a:rPr lang="en-US" sz="1200" kern="1200" dirty="0">
                <a:solidFill>
                  <a:schemeClr val="bg1"/>
                </a:solidFill>
                <a:latin typeface="+mj-lt"/>
                <a:ea typeface="+mj-ea"/>
                <a:cs typeface="+mj-cs"/>
              </a:rPr>
              <a:t>ARGE SOCIAL NETWORKS AS WELL AS OTHER SORTS OF NETWORK ANALYSIS</a:t>
            </a:r>
            <a:endParaRPr lang="en-IN" dirty="0">
              <a:solidFill>
                <a:schemeClr val="bg1"/>
              </a:solidFill>
            </a:endParaRPr>
          </a:p>
        </p:txBody>
      </p:sp>
      <p:sp>
        <p:nvSpPr>
          <p:cNvPr id="11" name="Slide Number Placeholder 5">
            <a:extLst>
              <a:ext uri="{FF2B5EF4-FFF2-40B4-BE49-F238E27FC236}">
                <a16:creationId xmlns:a16="http://schemas.microsoft.com/office/drawing/2014/main" id="{C71C6ED8-1AD0-D228-76BA-458492558881}"/>
              </a:ext>
            </a:extLst>
          </p:cNvPr>
          <p:cNvSpPr txBox="1">
            <a:spLocks/>
          </p:cNvSpPr>
          <p:nvPr/>
        </p:nvSpPr>
        <p:spPr>
          <a:xfrm>
            <a:off x="8610601" y="63563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4ADEAC-79D2-4F15-BC63-08A976F8C898}" type="slidenum">
              <a:rPr lang="en-IN" smtClean="0">
                <a:solidFill>
                  <a:schemeClr val="bg1"/>
                </a:solidFill>
              </a:rPr>
              <a:pPr/>
              <a:t>6</a:t>
            </a:fld>
            <a:endParaRPr lang="en-IN" dirty="0">
              <a:solidFill>
                <a:schemeClr val="bg1"/>
              </a:solidFill>
            </a:endParaRPr>
          </a:p>
        </p:txBody>
      </p:sp>
    </p:spTree>
    <p:extLst>
      <p:ext uri="{BB962C8B-B14F-4D97-AF65-F5344CB8AC3E}">
        <p14:creationId xmlns:p14="http://schemas.microsoft.com/office/powerpoint/2010/main" val="1190240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83CF20-B777-FCF6-2870-F19B28BED2A4}"/>
              </a:ext>
            </a:extLst>
          </p:cNvPr>
          <p:cNvSpPr>
            <a:spLocks noGrp="1"/>
          </p:cNvSpPr>
          <p:nvPr>
            <p:ph type="title"/>
          </p:nvPr>
        </p:nvSpPr>
        <p:spPr>
          <a:xfrm>
            <a:off x="686834" y="1153572"/>
            <a:ext cx="3200400" cy="4461163"/>
          </a:xfrm>
        </p:spPr>
        <p:txBody>
          <a:bodyPr>
            <a:normAutofit/>
          </a:bodyPr>
          <a:lstStyle/>
          <a:p>
            <a:r>
              <a:rPr lang="en-IN" dirty="0">
                <a:solidFill>
                  <a:srgbClr val="FFFFFF"/>
                </a:solidFill>
              </a:rPr>
              <a:t>PROBLEM STATEMENT</a:t>
            </a:r>
          </a:p>
        </p:txBody>
      </p:sp>
      <p:sp>
        <p:nvSpPr>
          <p:cNvPr id="29" name="Arc 2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3A4B03B-B29A-B7C2-37F9-B9414BEE6133}"/>
              </a:ext>
            </a:extLst>
          </p:cNvPr>
          <p:cNvSpPr>
            <a:spLocks noGrp="1"/>
          </p:cNvSpPr>
          <p:nvPr>
            <p:ph idx="1"/>
          </p:nvPr>
        </p:nvSpPr>
        <p:spPr>
          <a:xfrm>
            <a:off x="4447308" y="591344"/>
            <a:ext cx="6906491" cy="5585619"/>
          </a:xfrm>
        </p:spPr>
        <p:txBody>
          <a:bodyPr anchor="ctr">
            <a:normAutofit/>
          </a:bodyPr>
          <a:lstStyle/>
          <a:p>
            <a:pPr marL="0" indent="0" algn="just">
              <a:buNone/>
            </a:pPr>
            <a:r>
              <a:rPr lang="en-US" sz="2600" dirty="0"/>
              <a:t>The problem statement for social network analysis (SNA) varies depending on the research question, but it generally involves analyzing the structure of social networks and the relationships between individuals or groups to gain insights into social phenomena. Identifying the influencers in social networks and social individuals. Understanding  the spread of information in social networks for individuals and groups. We need to collect the dataset for the twitter users for influencers and groups and map it to the graphs and networks to understand the centrality. We can identify key actors or influencers within a network, analyzing the impact of changes in network. </a:t>
            </a:r>
            <a:endParaRPr lang="en-IN" sz="2600" dirty="0"/>
          </a:p>
        </p:txBody>
      </p:sp>
      <p:pic>
        <p:nvPicPr>
          <p:cNvPr id="11" name="Picture 2" descr="Faculties - Best Private University in Telangana &amp; Andhra Pradesh | KLH">
            <a:extLst>
              <a:ext uri="{FF2B5EF4-FFF2-40B4-BE49-F238E27FC236}">
                <a16:creationId xmlns:a16="http://schemas.microsoft.com/office/drawing/2014/main" id="{61F0D4E1-95C1-23F2-9693-AFBC9380E7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4866" y="65797"/>
            <a:ext cx="1623165" cy="77175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3AC3B618-764F-B80B-21BF-C6E5CF754584}"/>
              </a:ext>
            </a:extLst>
          </p:cNvPr>
          <p:cNvSpPr>
            <a:spLocks noGrp="1"/>
          </p:cNvSpPr>
          <p:nvPr>
            <p:ph type="dt" sz="half" idx="10"/>
          </p:nvPr>
        </p:nvSpPr>
        <p:spPr/>
        <p:txBody>
          <a:bodyPr/>
          <a:lstStyle/>
          <a:p>
            <a:fld id="{C2F39FD6-94A3-4180-986B-B5CD06BBABF0}" type="datetime1">
              <a:rPr lang="en-IN" smtClean="0"/>
              <a:t>06-03-2023</a:t>
            </a:fld>
            <a:endParaRPr lang="en-IN"/>
          </a:p>
        </p:txBody>
      </p:sp>
      <p:sp>
        <p:nvSpPr>
          <p:cNvPr id="5" name="Footer Placeholder 4">
            <a:extLst>
              <a:ext uri="{FF2B5EF4-FFF2-40B4-BE49-F238E27FC236}">
                <a16:creationId xmlns:a16="http://schemas.microsoft.com/office/drawing/2014/main" id="{32260040-DCF4-3C96-B909-17B5232C24EF}"/>
              </a:ext>
            </a:extLst>
          </p:cNvPr>
          <p:cNvSpPr>
            <a:spLocks noGrp="1"/>
          </p:cNvSpPr>
          <p:nvPr>
            <p:ph type="ftr" sz="quarter" idx="11"/>
          </p:nvPr>
        </p:nvSpPr>
        <p:spPr/>
        <p:txBody>
          <a:bodyPr/>
          <a:lstStyle/>
          <a:p>
            <a:r>
              <a:rPr lang="en-US"/>
              <a:t>BATCH - 11 TWEETS SENTIMENT ANALYSIS FOR US ELECTIONS - 2020</a:t>
            </a:r>
            <a:endParaRPr lang="en-IN"/>
          </a:p>
        </p:txBody>
      </p:sp>
      <p:sp>
        <p:nvSpPr>
          <p:cNvPr id="6" name="Slide Number Placeholder 5">
            <a:extLst>
              <a:ext uri="{FF2B5EF4-FFF2-40B4-BE49-F238E27FC236}">
                <a16:creationId xmlns:a16="http://schemas.microsoft.com/office/drawing/2014/main" id="{5B2531F9-2C35-A179-17B5-091D0A341D34}"/>
              </a:ext>
            </a:extLst>
          </p:cNvPr>
          <p:cNvSpPr>
            <a:spLocks noGrp="1"/>
          </p:cNvSpPr>
          <p:nvPr>
            <p:ph type="sldNum" sz="quarter" idx="12"/>
          </p:nvPr>
        </p:nvSpPr>
        <p:spPr/>
        <p:txBody>
          <a:bodyPr/>
          <a:lstStyle/>
          <a:p>
            <a:fld id="{9A4ADEAC-79D2-4F15-BC63-08A976F8C898}" type="slidenum">
              <a:rPr lang="en-IN" smtClean="0"/>
              <a:t>7</a:t>
            </a:fld>
            <a:endParaRPr lang="en-IN"/>
          </a:p>
        </p:txBody>
      </p:sp>
      <p:sp>
        <p:nvSpPr>
          <p:cNvPr id="7" name="Rectangle 6">
            <a:extLst>
              <a:ext uri="{FF2B5EF4-FFF2-40B4-BE49-F238E27FC236}">
                <a16:creationId xmlns:a16="http://schemas.microsoft.com/office/drawing/2014/main" id="{1566490C-0837-EE03-0D79-7A715948D132}"/>
              </a:ext>
            </a:extLst>
          </p:cNvPr>
          <p:cNvSpPr/>
          <p:nvPr/>
        </p:nvSpPr>
        <p:spPr>
          <a:xfrm>
            <a:off x="0" y="6379368"/>
            <a:ext cx="12192001" cy="5016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Date Placeholder 2">
            <a:extLst>
              <a:ext uri="{FF2B5EF4-FFF2-40B4-BE49-F238E27FC236}">
                <a16:creationId xmlns:a16="http://schemas.microsoft.com/office/drawing/2014/main" id="{2A0E5BF3-5485-BC20-2125-D4EB3B10D0CA}"/>
              </a:ext>
            </a:extLst>
          </p:cNvPr>
          <p:cNvSpPr txBox="1">
            <a:spLocks/>
          </p:cNvSpPr>
          <p:nvPr/>
        </p:nvSpPr>
        <p:spPr>
          <a:xfrm>
            <a:off x="838201" y="6379367"/>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31585D1-F4AA-45D7-9E63-9D3D505C9670}" type="datetime1">
              <a:rPr lang="en-IN" smtClean="0">
                <a:solidFill>
                  <a:schemeClr val="bg1"/>
                </a:solidFill>
              </a:rPr>
              <a:pPr/>
              <a:t>06-03-2023</a:t>
            </a:fld>
            <a:endParaRPr lang="en-IN" dirty="0">
              <a:solidFill>
                <a:schemeClr val="bg1"/>
              </a:solidFill>
            </a:endParaRPr>
          </a:p>
        </p:txBody>
      </p:sp>
      <p:sp>
        <p:nvSpPr>
          <p:cNvPr id="9" name="Footer Placeholder 4">
            <a:extLst>
              <a:ext uri="{FF2B5EF4-FFF2-40B4-BE49-F238E27FC236}">
                <a16:creationId xmlns:a16="http://schemas.microsoft.com/office/drawing/2014/main" id="{E2497183-20E1-F96D-986D-2D1B071C75B0}"/>
              </a:ext>
            </a:extLst>
          </p:cNvPr>
          <p:cNvSpPr txBox="1">
            <a:spLocks/>
          </p:cNvSpPr>
          <p:nvPr/>
        </p:nvSpPr>
        <p:spPr>
          <a:xfrm>
            <a:off x="4038601" y="637936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BATCH - 1 </a:t>
            </a:r>
            <a:r>
              <a:rPr lang="en-US" sz="1200" dirty="0">
                <a:solidFill>
                  <a:schemeClr val="bg1"/>
                </a:solidFill>
              </a:rPr>
              <a:t>L</a:t>
            </a:r>
            <a:r>
              <a:rPr lang="en-US" sz="1200" kern="1200" dirty="0">
                <a:solidFill>
                  <a:schemeClr val="bg1"/>
                </a:solidFill>
                <a:latin typeface="+mj-lt"/>
                <a:ea typeface="+mj-ea"/>
                <a:cs typeface="+mj-cs"/>
              </a:rPr>
              <a:t>ARGE SOCIAL NETWORKS AS WELL AS OTHER SORTS OF NETWORK ANALYSIS</a:t>
            </a:r>
            <a:endParaRPr lang="en-IN" dirty="0">
              <a:solidFill>
                <a:schemeClr val="bg1"/>
              </a:solidFill>
            </a:endParaRPr>
          </a:p>
        </p:txBody>
      </p:sp>
      <p:sp>
        <p:nvSpPr>
          <p:cNvPr id="10" name="Slide Number Placeholder 5">
            <a:extLst>
              <a:ext uri="{FF2B5EF4-FFF2-40B4-BE49-F238E27FC236}">
                <a16:creationId xmlns:a16="http://schemas.microsoft.com/office/drawing/2014/main" id="{2048F288-E024-00B9-967B-0B257415A1F0}"/>
              </a:ext>
            </a:extLst>
          </p:cNvPr>
          <p:cNvSpPr txBox="1">
            <a:spLocks/>
          </p:cNvSpPr>
          <p:nvPr/>
        </p:nvSpPr>
        <p:spPr>
          <a:xfrm>
            <a:off x="8610601" y="637936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4ADEAC-79D2-4F15-BC63-08A976F8C898}" type="slidenum">
              <a:rPr lang="en-IN" smtClean="0">
                <a:solidFill>
                  <a:schemeClr val="bg1"/>
                </a:solidFill>
              </a:rPr>
              <a:pPr/>
              <a:t>7</a:t>
            </a:fld>
            <a:endParaRPr lang="en-IN" dirty="0">
              <a:solidFill>
                <a:schemeClr val="bg1"/>
              </a:solidFill>
            </a:endParaRPr>
          </a:p>
        </p:txBody>
      </p:sp>
    </p:spTree>
    <p:extLst>
      <p:ext uri="{BB962C8B-B14F-4D97-AF65-F5344CB8AC3E}">
        <p14:creationId xmlns:p14="http://schemas.microsoft.com/office/powerpoint/2010/main" val="850455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83CF20-B777-FCF6-2870-F19B28BED2A4}"/>
              </a:ext>
            </a:extLst>
          </p:cNvPr>
          <p:cNvSpPr>
            <a:spLocks noGrp="1"/>
          </p:cNvSpPr>
          <p:nvPr>
            <p:ph type="title"/>
          </p:nvPr>
        </p:nvSpPr>
        <p:spPr>
          <a:xfrm>
            <a:off x="686834" y="1153572"/>
            <a:ext cx="3200400" cy="4461163"/>
          </a:xfrm>
        </p:spPr>
        <p:txBody>
          <a:bodyPr>
            <a:normAutofit/>
          </a:bodyPr>
          <a:lstStyle/>
          <a:p>
            <a:r>
              <a:rPr lang="en-IN" dirty="0">
                <a:solidFill>
                  <a:srgbClr val="FFFFFF"/>
                </a:solidFill>
              </a:rPr>
              <a:t>PROBLEM STATEMENT</a:t>
            </a:r>
          </a:p>
        </p:txBody>
      </p:sp>
      <p:sp>
        <p:nvSpPr>
          <p:cNvPr id="29" name="Arc 2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3A4B03B-B29A-B7C2-37F9-B9414BEE6133}"/>
              </a:ext>
            </a:extLst>
          </p:cNvPr>
          <p:cNvSpPr>
            <a:spLocks noGrp="1"/>
          </p:cNvSpPr>
          <p:nvPr>
            <p:ph idx="1"/>
          </p:nvPr>
        </p:nvSpPr>
        <p:spPr>
          <a:xfrm>
            <a:off x="4447308" y="591344"/>
            <a:ext cx="6906491" cy="5585619"/>
          </a:xfrm>
        </p:spPr>
        <p:txBody>
          <a:bodyPr anchor="ctr">
            <a:normAutofit lnSpcReduction="10000"/>
          </a:bodyPr>
          <a:lstStyle/>
          <a:p>
            <a:pPr marL="571500" indent="-571500" algn="just">
              <a:buAutoNum type="romanUcPeriod"/>
            </a:pPr>
            <a:r>
              <a:rPr lang="en-US" sz="2600" dirty="0"/>
              <a:t>Determine the most important people in a social network and investigate how their activities affect the </a:t>
            </a:r>
            <a:r>
              <a:rPr lang="en-US" sz="2600" dirty="0" err="1"/>
              <a:t>behaviour</a:t>
            </a:r>
            <a:r>
              <a:rPr lang="en-US" sz="2600" dirty="0"/>
              <a:t> of other network members.</a:t>
            </a:r>
            <a:endParaRPr lang="en-IN" sz="2600" dirty="0"/>
          </a:p>
          <a:p>
            <a:pPr marL="571500" indent="-571500" algn="just">
              <a:buAutoNum type="romanUcPeriod"/>
            </a:pPr>
            <a:r>
              <a:rPr lang="en-US" sz="2600" dirty="0"/>
              <a:t>Assess the flow of information or resources through a network to discover important bottlenecks or inefficiencies.</a:t>
            </a:r>
            <a:endParaRPr lang="en-IN" sz="2600" dirty="0"/>
          </a:p>
          <a:p>
            <a:pPr marL="571500" indent="-571500" algn="just">
              <a:buAutoNum type="romanUcPeriod"/>
            </a:pPr>
            <a:r>
              <a:rPr lang="en-US" sz="2600" dirty="0"/>
              <a:t>Investigate how a change in network membership or structure affects network behavior and </a:t>
            </a:r>
            <a:r>
              <a:rPr lang="en-US" sz="2600" dirty="0" err="1"/>
              <a:t>consequences.Find</a:t>
            </a:r>
            <a:r>
              <a:rPr lang="en-US" sz="2600" dirty="0"/>
              <a:t> communities or subgroups within a broader network and investigate their features.</a:t>
            </a:r>
          </a:p>
          <a:p>
            <a:pPr marL="571500" indent="-571500" algn="just">
              <a:buAutoNum type="romanUcPeriod"/>
            </a:pPr>
            <a:r>
              <a:rPr lang="en-US" sz="2600" dirty="0"/>
              <a:t>Learn how location, demography, and individual </a:t>
            </a:r>
            <a:r>
              <a:rPr lang="en-US" sz="2600" dirty="0" err="1"/>
              <a:t>behaviour</a:t>
            </a:r>
            <a:r>
              <a:rPr lang="en-US" sz="2600" dirty="0"/>
              <a:t> impact network development and evolution.</a:t>
            </a:r>
            <a:endParaRPr lang="en-IN" sz="2600" dirty="0"/>
          </a:p>
        </p:txBody>
      </p:sp>
      <p:pic>
        <p:nvPicPr>
          <p:cNvPr id="11" name="Picture 2" descr="Faculties - Best Private University in Telangana &amp; Andhra Pradesh | KLH">
            <a:extLst>
              <a:ext uri="{FF2B5EF4-FFF2-40B4-BE49-F238E27FC236}">
                <a16:creationId xmlns:a16="http://schemas.microsoft.com/office/drawing/2014/main" id="{61F0D4E1-95C1-23F2-9693-AFBC9380E7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4866" y="65797"/>
            <a:ext cx="1623165" cy="77175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3AC3B618-764F-B80B-21BF-C6E5CF754584}"/>
              </a:ext>
            </a:extLst>
          </p:cNvPr>
          <p:cNvSpPr>
            <a:spLocks noGrp="1"/>
          </p:cNvSpPr>
          <p:nvPr>
            <p:ph type="dt" sz="half" idx="10"/>
          </p:nvPr>
        </p:nvSpPr>
        <p:spPr/>
        <p:txBody>
          <a:bodyPr/>
          <a:lstStyle/>
          <a:p>
            <a:fld id="{C2F39FD6-94A3-4180-986B-B5CD06BBABF0}" type="datetime1">
              <a:rPr lang="en-IN" smtClean="0"/>
              <a:t>06-03-2023</a:t>
            </a:fld>
            <a:endParaRPr lang="en-IN"/>
          </a:p>
        </p:txBody>
      </p:sp>
      <p:sp>
        <p:nvSpPr>
          <p:cNvPr id="5" name="Footer Placeholder 4">
            <a:extLst>
              <a:ext uri="{FF2B5EF4-FFF2-40B4-BE49-F238E27FC236}">
                <a16:creationId xmlns:a16="http://schemas.microsoft.com/office/drawing/2014/main" id="{32260040-DCF4-3C96-B909-17B5232C24EF}"/>
              </a:ext>
            </a:extLst>
          </p:cNvPr>
          <p:cNvSpPr>
            <a:spLocks noGrp="1"/>
          </p:cNvSpPr>
          <p:nvPr>
            <p:ph type="ftr" sz="quarter" idx="11"/>
          </p:nvPr>
        </p:nvSpPr>
        <p:spPr/>
        <p:txBody>
          <a:bodyPr/>
          <a:lstStyle/>
          <a:p>
            <a:r>
              <a:rPr lang="en-US"/>
              <a:t>BATCH - 11 TWEETS SENTIMENT ANALYSIS FOR US ELECTIONS - 2020</a:t>
            </a:r>
            <a:endParaRPr lang="en-IN"/>
          </a:p>
        </p:txBody>
      </p:sp>
      <p:sp>
        <p:nvSpPr>
          <p:cNvPr id="6" name="Slide Number Placeholder 5">
            <a:extLst>
              <a:ext uri="{FF2B5EF4-FFF2-40B4-BE49-F238E27FC236}">
                <a16:creationId xmlns:a16="http://schemas.microsoft.com/office/drawing/2014/main" id="{5B2531F9-2C35-A179-17B5-091D0A341D34}"/>
              </a:ext>
            </a:extLst>
          </p:cNvPr>
          <p:cNvSpPr>
            <a:spLocks noGrp="1"/>
          </p:cNvSpPr>
          <p:nvPr>
            <p:ph type="sldNum" sz="quarter" idx="12"/>
          </p:nvPr>
        </p:nvSpPr>
        <p:spPr/>
        <p:txBody>
          <a:bodyPr/>
          <a:lstStyle/>
          <a:p>
            <a:fld id="{9A4ADEAC-79D2-4F15-BC63-08A976F8C898}" type="slidenum">
              <a:rPr lang="en-IN" smtClean="0"/>
              <a:t>8</a:t>
            </a:fld>
            <a:endParaRPr lang="en-IN"/>
          </a:p>
        </p:txBody>
      </p:sp>
      <p:sp>
        <p:nvSpPr>
          <p:cNvPr id="7" name="Rectangle 6">
            <a:extLst>
              <a:ext uri="{FF2B5EF4-FFF2-40B4-BE49-F238E27FC236}">
                <a16:creationId xmlns:a16="http://schemas.microsoft.com/office/drawing/2014/main" id="{1566490C-0837-EE03-0D79-7A715948D132}"/>
              </a:ext>
            </a:extLst>
          </p:cNvPr>
          <p:cNvSpPr/>
          <p:nvPr/>
        </p:nvSpPr>
        <p:spPr>
          <a:xfrm>
            <a:off x="0" y="6379368"/>
            <a:ext cx="12192001" cy="5016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Date Placeholder 2">
            <a:extLst>
              <a:ext uri="{FF2B5EF4-FFF2-40B4-BE49-F238E27FC236}">
                <a16:creationId xmlns:a16="http://schemas.microsoft.com/office/drawing/2014/main" id="{2A0E5BF3-5485-BC20-2125-D4EB3B10D0CA}"/>
              </a:ext>
            </a:extLst>
          </p:cNvPr>
          <p:cNvSpPr txBox="1">
            <a:spLocks/>
          </p:cNvSpPr>
          <p:nvPr/>
        </p:nvSpPr>
        <p:spPr>
          <a:xfrm>
            <a:off x="838201" y="6379367"/>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31585D1-F4AA-45D7-9E63-9D3D505C9670}" type="datetime1">
              <a:rPr lang="en-IN" smtClean="0">
                <a:solidFill>
                  <a:schemeClr val="bg1"/>
                </a:solidFill>
              </a:rPr>
              <a:pPr/>
              <a:t>06-03-2023</a:t>
            </a:fld>
            <a:endParaRPr lang="en-IN" dirty="0">
              <a:solidFill>
                <a:schemeClr val="bg1"/>
              </a:solidFill>
            </a:endParaRPr>
          </a:p>
        </p:txBody>
      </p:sp>
      <p:sp>
        <p:nvSpPr>
          <p:cNvPr id="9" name="Footer Placeholder 4">
            <a:extLst>
              <a:ext uri="{FF2B5EF4-FFF2-40B4-BE49-F238E27FC236}">
                <a16:creationId xmlns:a16="http://schemas.microsoft.com/office/drawing/2014/main" id="{E2497183-20E1-F96D-986D-2D1B071C75B0}"/>
              </a:ext>
            </a:extLst>
          </p:cNvPr>
          <p:cNvSpPr txBox="1">
            <a:spLocks/>
          </p:cNvSpPr>
          <p:nvPr/>
        </p:nvSpPr>
        <p:spPr>
          <a:xfrm>
            <a:off x="4038601" y="637936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BATCH - 1 </a:t>
            </a:r>
            <a:r>
              <a:rPr lang="en-US" sz="1200" dirty="0">
                <a:solidFill>
                  <a:schemeClr val="bg1"/>
                </a:solidFill>
              </a:rPr>
              <a:t>L</a:t>
            </a:r>
            <a:r>
              <a:rPr lang="en-US" sz="1200" kern="1200" dirty="0">
                <a:solidFill>
                  <a:schemeClr val="bg1"/>
                </a:solidFill>
                <a:latin typeface="+mj-lt"/>
                <a:ea typeface="+mj-ea"/>
                <a:cs typeface="+mj-cs"/>
              </a:rPr>
              <a:t>ARGE SOCIAL NETWORKS AS WELL AS OTHER SORTS OF NETWORK ANALYSIS</a:t>
            </a:r>
            <a:endParaRPr lang="en-IN" dirty="0">
              <a:solidFill>
                <a:schemeClr val="bg1"/>
              </a:solidFill>
            </a:endParaRPr>
          </a:p>
        </p:txBody>
      </p:sp>
      <p:sp>
        <p:nvSpPr>
          <p:cNvPr id="10" name="Slide Number Placeholder 5">
            <a:extLst>
              <a:ext uri="{FF2B5EF4-FFF2-40B4-BE49-F238E27FC236}">
                <a16:creationId xmlns:a16="http://schemas.microsoft.com/office/drawing/2014/main" id="{2048F288-E024-00B9-967B-0B257415A1F0}"/>
              </a:ext>
            </a:extLst>
          </p:cNvPr>
          <p:cNvSpPr txBox="1">
            <a:spLocks/>
          </p:cNvSpPr>
          <p:nvPr/>
        </p:nvSpPr>
        <p:spPr>
          <a:xfrm>
            <a:off x="8610601" y="637936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4ADEAC-79D2-4F15-BC63-08A976F8C898}" type="slidenum">
              <a:rPr lang="en-IN" smtClean="0">
                <a:solidFill>
                  <a:schemeClr val="bg1"/>
                </a:solidFill>
              </a:rPr>
              <a:pPr/>
              <a:t>8</a:t>
            </a:fld>
            <a:endParaRPr lang="en-IN" dirty="0">
              <a:solidFill>
                <a:schemeClr val="bg1"/>
              </a:solidFill>
            </a:endParaRPr>
          </a:p>
        </p:txBody>
      </p:sp>
    </p:spTree>
    <p:extLst>
      <p:ext uri="{BB962C8B-B14F-4D97-AF65-F5344CB8AC3E}">
        <p14:creationId xmlns:p14="http://schemas.microsoft.com/office/powerpoint/2010/main" val="2926135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3C3EE4-A914-AADD-924F-C3A2ED85F278}"/>
              </a:ext>
            </a:extLst>
          </p:cNvPr>
          <p:cNvSpPr>
            <a:spLocks noGrp="1"/>
          </p:cNvSpPr>
          <p:nvPr>
            <p:ph type="title"/>
          </p:nvPr>
        </p:nvSpPr>
        <p:spPr>
          <a:xfrm>
            <a:off x="686834" y="1153572"/>
            <a:ext cx="3200400" cy="4461163"/>
          </a:xfrm>
        </p:spPr>
        <p:txBody>
          <a:bodyPr>
            <a:normAutofit/>
          </a:bodyPr>
          <a:lstStyle/>
          <a:p>
            <a:r>
              <a:rPr lang="en-IN" dirty="0">
                <a:solidFill>
                  <a:srgbClr val="FFFFFF"/>
                </a:solidFill>
              </a:rPr>
              <a:t>CONCLUSION</a:t>
            </a:r>
          </a:p>
        </p:txBody>
      </p:sp>
      <p:sp>
        <p:nvSpPr>
          <p:cNvPr id="30" name="Arc 2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AF87A28-1DC3-F4DB-8173-CCD17372D816}"/>
              </a:ext>
            </a:extLst>
          </p:cNvPr>
          <p:cNvSpPr>
            <a:spLocks noGrp="1"/>
          </p:cNvSpPr>
          <p:nvPr>
            <p:ph idx="1"/>
          </p:nvPr>
        </p:nvSpPr>
        <p:spPr>
          <a:xfrm>
            <a:off x="4447308" y="591344"/>
            <a:ext cx="6906491" cy="5585619"/>
          </a:xfrm>
        </p:spPr>
        <p:txBody>
          <a:bodyPr anchor="ctr">
            <a:normAutofit/>
          </a:bodyPr>
          <a:lstStyle/>
          <a:p>
            <a:pPr marL="0" indent="0" algn="just">
              <a:buNone/>
            </a:pPr>
            <a:r>
              <a:rPr lang="en-US" dirty="0"/>
              <a:t>The purpose is to examine the patterns of social interactions and the structure of the social network in order to better understand the network's and its members' behavior and features. We derived graphs and network theories from the model for better understanding of the social networks. </a:t>
            </a:r>
            <a:endParaRPr lang="en-IN" dirty="0"/>
          </a:p>
        </p:txBody>
      </p:sp>
      <p:pic>
        <p:nvPicPr>
          <p:cNvPr id="7" name="Picture 2" descr="Faculties - Best Private University in Telangana &amp; Andhra Pradesh | KLH">
            <a:extLst>
              <a:ext uri="{FF2B5EF4-FFF2-40B4-BE49-F238E27FC236}">
                <a16:creationId xmlns:a16="http://schemas.microsoft.com/office/drawing/2014/main" id="{353045BE-F0A3-591C-49A6-895518319A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4866" y="65797"/>
            <a:ext cx="1623165" cy="77175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3A649374-89F3-83FA-0DA8-C397F70B7573}"/>
              </a:ext>
            </a:extLst>
          </p:cNvPr>
          <p:cNvSpPr>
            <a:spLocks noGrp="1"/>
          </p:cNvSpPr>
          <p:nvPr>
            <p:ph type="dt" sz="half" idx="10"/>
          </p:nvPr>
        </p:nvSpPr>
        <p:spPr/>
        <p:txBody>
          <a:bodyPr/>
          <a:lstStyle/>
          <a:p>
            <a:fld id="{CEC53B75-CD77-4F0C-94C8-8DFBDB6BE0A4}" type="datetime1">
              <a:rPr lang="en-IN" smtClean="0"/>
              <a:t>06-03-2023</a:t>
            </a:fld>
            <a:endParaRPr lang="en-IN"/>
          </a:p>
        </p:txBody>
      </p:sp>
      <p:sp>
        <p:nvSpPr>
          <p:cNvPr id="5" name="Footer Placeholder 4">
            <a:extLst>
              <a:ext uri="{FF2B5EF4-FFF2-40B4-BE49-F238E27FC236}">
                <a16:creationId xmlns:a16="http://schemas.microsoft.com/office/drawing/2014/main" id="{5B910218-7890-BB8F-2229-8C89B2BF2846}"/>
              </a:ext>
            </a:extLst>
          </p:cNvPr>
          <p:cNvSpPr>
            <a:spLocks noGrp="1"/>
          </p:cNvSpPr>
          <p:nvPr>
            <p:ph type="ftr" sz="quarter" idx="11"/>
          </p:nvPr>
        </p:nvSpPr>
        <p:spPr/>
        <p:txBody>
          <a:bodyPr/>
          <a:lstStyle/>
          <a:p>
            <a:r>
              <a:rPr lang="en-US"/>
              <a:t>BATCH - 11 TWEETS SENTIMENT ANALYSIS FOR US ELECTIONS - 2020</a:t>
            </a:r>
            <a:endParaRPr lang="en-IN"/>
          </a:p>
        </p:txBody>
      </p:sp>
      <p:sp>
        <p:nvSpPr>
          <p:cNvPr id="6" name="Slide Number Placeholder 5">
            <a:extLst>
              <a:ext uri="{FF2B5EF4-FFF2-40B4-BE49-F238E27FC236}">
                <a16:creationId xmlns:a16="http://schemas.microsoft.com/office/drawing/2014/main" id="{1475152D-308D-1329-1302-BEE0991DF36D}"/>
              </a:ext>
            </a:extLst>
          </p:cNvPr>
          <p:cNvSpPr>
            <a:spLocks noGrp="1"/>
          </p:cNvSpPr>
          <p:nvPr>
            <p:ph type="sldNum" sz="quarter" idx="12"/>
          </p:nvPr>
        </p:nvSpPr>
        <p:spPr/>
        <p:txBody>
          <a:bodyPr/>
          <a:lstStyle/>
          <a:p>
            <a:fld id="{9A4ADEAC-79D2-4F15-BC63-08A976F8C898}" type="slidenum">
              <a:rPr lang="en-IN" smtClean="0"/>
              <a:t>9</a:t>
            </a:fld>
            <a:endParaRPr lang="en-IN"/>
          </a:p>
        </p:txBody>
      </p:sp>
      <p:sp>
        <p:nvSpPr>
          <p:cNvPr id="8" name="Rectangle 7">
            <a:extLst>
              <a:ext uri="{FF2B5EF4-FFF2-40B4-BE49-F238E27FC236}">
                <a16:creationId xmlns:a16="http://schemas.microsoft.com/office/drawing/2014/main" id="{52BB937F-1A1F-ADAA-EC72-25A8A001827A}"/>
              </a:ext>
            </a:extLst>
          </p:cNvPr>
          <p:cNvSpPr/>
          <p:nvPr/>
        </p:nvSpPr>
        <p:spPr>
          <a:xfrm>
            <a:off x="0" y="6356350"/>
            <a:ext cx="12192001" cy="5016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Date Placeholder 2">
            <a:extLst>
              <a:ext uri="{FF2B5EF4-FFF2-40B4-BE49-F238E27FC236}">
                <a16:creationId xmlns:a16="http://schemas.microsoft.com/office/drawing/2014/main" id="{8EA47F35-2C84-6B60-E0E2-5192A5B12E6D}"/>
              </a:ext>
            </a:extLst>
          </p:cNvPr>
          <p:cNvSpPr txBox="1">
            <a:spLocks/>
          </p:cNvSpPr>
          <p:nvPr/>
        </p:nvSpPr>
        <p:spPr>
          <a:xfrm>
            <a:off x="838201" y="6356349"/>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31585D1-F4AA-45D7-9E63-9D3D505C9670}" type="datetime1">
              <a:rPr lang="en-IN" smtClean="0">
                <a:solidFill>
                  <a:schemeClr val="bg1"/>
                </a:solidFill>
              </a:rPr>
              <a:pPr/>
              <a:t>06-03-2023</a:t>
            </a:fld>
            <a:endParaRPr lang="en-IN" dirty="0">
              <a:solidFill>
                <a:schemeClr val="bg1"/>
              </a:solidFill>
            </a:endParaRPr>
          </a:p>
        </p:txBody>
      </p:sp>
      <p:sp>
        <p:nvSpPr>
          <p:cNvPr id="10" name="Footer Placeholder 4">
            <a:extLst>
              <a:ext uri="{FF2B5EF4-FFF2-40B4-BE49-F238E27FC236}">
                <a16:creationId xmlns:a16="http://schemas.microsoft.com/office/drawing/2014/main" id="{E2B0575F-CCD5-302D-9033-E773BEF82B2C}"/>
              </a:ext>
            </a:extLst>
          </p:cNvPr>
          <p:cNvSpPr txBox="1">
            <a:spLocks/>
          </p:cNvSpPr>
          <p:nvPr/>
        </p:nvSpPr>
        <p:spPr>
          <a:xfrm>
            <a:off x="4038600" y="651120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BATCH - 1 </a:t>
            </a:r>
            <a:r>
              <a:rPr lang="en-US" sz="1200" dirty="0">
                <a:solidFill>
                  <a:schemeClr val="bg1"/>
                </a:solidFill>
              </a:rPr>
              <a:t>L</a:t>
            </a:r>
            <a:r>
              <a:rPr lang="en-US" sz="1200" kern="1200" dirty="0">
                <a:solidFill>
                  <a:schemeClr val="bg1"/>
                </a:solidFill>
                <a:latin typeface="+mj-lt"/>
                <a:ea typeface="+mj-ea"/>
                <a:cs typeface="+mj-cs"/>
              </a:rPr>
              <a:t>ARGE SOCIAL NETWORKS AS WELL AS OTHER SORTS OF NETWORK ANALYSIS</a:t>
            </a:r>
            <a:endParaRPr lang="en-IN" dirty="0">
              <a:solidFill>
                <a:schemeClr val="bg1"/>
              </a:solidFill>
            </a:endParaRPr>
          </a:p>
          <a:p>
            <a:endParaRPr lang="en-IN" dirty="0">
              <a:solidFill>
                <a:schemeClr val="bg1"/>
              </a:solidFill>
            </a:endParaRPr>
          </a:p>
        </p:txBody>
      </p:sp>
      <p:sp>
        <p:nvSpPr>
          <p:cNvPr id="11" name="Slide Number Placeholder 5">
            <a:extLst>
              <a:ext uri="{FF2B5EF4-FFF2-40B4-BE49-F238E27FC236}">
                <a16:creationId xmlns:a16="http://schemas.microsoft.com/office/drawing/2014/main" id="{4E2DC6C6-D789-B56B-6BB7-3AFB6C4E293F}"/>
              </a:ext>
            </a:extLst>
          </p:cNvPr>
          <p:cNvSpPr txBox="1">
            <a:spLocks/>
          </p:cNvSpPr>
          <p:nvPr/>
        </p:nvSpPr>
        <p:spPr>
          <a:xfrm>
            <a:off x="8610601" y="63563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4ADEAC-79D2-4F15-BC63-08A976F8C898}" type="slidenum">
              <a:rPr lang="en-IN" smtClean="0">
                <a:solidFill>
                  <a:schemeClr val="bg1"/>
                </a:solidFill>
              </a:rPr>
              <a:pPr/>
              <a:t>9</a:t>
            </a:fld>
            <a:endParaRPr lang="en-IN" dirty="0">
              <a:solidFill>
                <a:schemeClr val="bg1"/>
              </a:solidFill>
            </a:endParaRPr>
          </a:p>
        </p:txBody>
      </p:sp>
    </p:spTree>
    <p:extLst>
      <p:ext uri="{BB962C8B-B14F-4D97-AF65-F5344CB8AC3E}">
        <p14:creationId xmlns:p14="http://schemas.microsoft.com/office/powerpoint/2010/main" val="3741250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TotalTime>
  <Words>903</Words>
  <Application>Microsoft Office PowerPoint</Application>
  <PresentationFormat>Widescreen</PresentationFormat>
  <Paragraphs>129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LARGE SOCIAL NETWORKS AS WELL AS OTHER SORTS OF NETWORK ANALYSIS</vt:lpstr>
      <vt:lpstr>TABLE OF CONTENTS</vt:lpstr>
      <vt:lpstr>PROJECT AREA</vt:lpstr>
      <vt:lpstr>LITERATURE SURVEY</vt:lpstr>
      <vt:lpstr>LITERATURE SURVEY</vt:lpstr>
      <vt:lpstr>OBJECTIVE</vt:lpstr>
      <vt:lpstr>PROBLEM STATEMENT</vt:lpstr>
      <vt:lpstr>PROBLEM STATEMENT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WOW CHALLENGE</dc:title>
  <dc:creator>Nihal Agarwal .</dc:creator>
  <cp:lastModifiedBy>Nihal Agarwal</cp:lastModifiedBy>
  <cp:revision>71</cp:revision>
  <dcterms:created xsi:type="dcterms:W3CDTF">2022-08-06T04:45:01Z</dcterms:created>
  <dcterms:modified xsi:type="dcterms:W3CDTF">2023-03-06T17:53:13Z</dcterms:modified>
</cp:coreProperties>
</file>