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2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93" r:id="rId14"/>
    <p:sldId id="294" r:id="rId15"/>
    <p:sldId id="286" r:id="rId16"/>
    <p:sldId id="288" r:id="rId17"/>
    <p:sldId id="290" r:id="rId18"/>
    <p:sldId id="295" r:id="rId19"/>
    <p:sldId id="289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80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382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99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30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533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44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995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96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8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8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8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0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4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2961761"/>
            <a:ext cx="4436052" cy="931333"/>
          </a:xfrm>
        </p:spPr>
        <p:txBody>
          <a:bodyPr>
            <a:normAutofit/>
          </a:bodyPr>
          <a:lstStyle/>
          <a:p>
            <a:pPr algn="l"/>
            <a:r>
              <a:rPr lang="en-US" sz="2700" b="1" cap="all" dirty="0">
                <a:solidFill>
                  <a:schemeClr val="tx2"/>
                </a:solidFill>
                <a:cs typeface="+mn-cs"/>
              </a:rPr>
              <a:t>Name- Sathvik Shetty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3893094"/>
            <a:ext cx="4546120" cy="117287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</a:rPr>
              <a:t>Batch-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</a:rPr>
              <a:t>Master in Data  		      Science  and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25CE7-25C5-FBCC-D0E2-E2E2F1F5834C}"/>
              </a:ext>
            </a:extLst>
          </p:cNvPr>
          <p:cNvSpPr txBox="1"/>
          <p:nvPr/>
        </p:nvSpPr>
        <p:spPr>
          <a:xfrm>
            <a:off x="711680" y="870131"/>
            <a:ext cx="9304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cap="all" dirty="0">
                <a:solidFill>
                  <a:schemeClr val="tx2"/>
                </a:solidFill>
                <a:latin typeface="+mj-lt"/>
                <a:ea typeface="+mj-ea"/>
                <a:sym typeface="Gill Sans"/>
              </a:rPr>
              <a:t>Predictive Modelling and Analysis of Airfare trends &amp; Ticket Pricing </a:t>
            </a:r>
            <a:endParaRPr lang="en-US" sz="3600" b="1" i="1" cap="all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82B-EB06-485D-D163-C466DBB3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74" y="988908"/>
            <a:ext cx="8761413" cy="706964"/>
          </a:xfrm>
        </p:spPr>
        <p:txBody>
          <a:bodyPr/>
          <a:lstStyle/>
          <a:p>
            <a:r>
              <a:rPr lang="en-US" sz="4400" b="1" dirty="0" err="1">
                <a:latin typeface="Arial Rounded MT Bold" panose="020F0704030504030204" pitchFamily="34" charset="0"/>
              </a:rPr>
              <a:t>Contd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A40AF-B810-5446-9814-8C115DC5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81" y="2603639"/>
            <a:ext cx="3618510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ABE4B-A07D-7B90-B4B1-6B149D13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09" y="2466479"/>
            <a:ext cx="5173839" cy="39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49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01B0-0F2C-5977-CCF3-26ED5727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latin typeface="Arial Rounded MT Bold" panose="020F0704030504030204" pitchFamily="34" charset="0"/>
              </a:rPr>
              <a:t>Contd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170F-0840-0054-5815-F3EB213C7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815" y="2468032"/>
            <a:ext cx="5521243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96CD4-D743-DA3C-2EF1-8ABEDC37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53" y="2468032"/>
            <a:ext cx="4955004" cy="37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3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47C1-DC3B-ACE6-DDB8-4FA965D4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97" y="1204382"/>
            <a:ext cx="8334346" cy="711200"/>
          </a:xfrm>
        </p:spPr>
        <p:txBody>
          <a:bodyPr>
            <a:noAutofit/>
          </a:bodyPr>
          <a:lstStyle/>
          <a:p>
            <a:r>
              <a:rPr lang="en-GB" sz="4400" b="1" dirty="0">
                <a:latin typeface="Arial Rounded MT Bold" panose="020F0704030504030204" pitchFamily="34" charset="0"/>
                <a:sym typeface="Carlito"/>
              </a:rPr>
              <a:t>Model Selection and Training</a:t>
            </a:r>
            <a:br>
              <a:rPr lang="en-GB" sz="4400" b="1" dirty="0">
                <a:latin typeface="Arial Rounded MT Bold" panose="020F0704030504030204" pitchFamily="34" charset="0"/>
                <a:sym typeface="Carlito"/>
              </a:rPr>
            </a:b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CE23E-4A02-3E12-DE77-569AF78734DD}"/>
              </a:ext>
            </a:extLst>
          </p:cNvPr>
          <p:cNvSpPr txBox="1"/>
          <p:nvPr/>
        </p:nvSpPr>
        <p:spPr>
          <a:xfrm>
            <a:off x="571197" y="2288292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GB" sz="2400" b="1" dirty="0">
                <a:latin typeface="Arial Rounded MT Bold" panose="020F0704030504030204" pitchFamily="34" charset="0"/>
                <a:sym typeface="Carlito"/>
              </a:rPr>
              <a:t>Model:</a:t>
            </a:r>
          </a:p>
          <a:p>
            <a:pPr marL="3798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Linear Regression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Random Forest Regressor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Gradient Boosting Regressor</a:t>
            </a:r>
          </a:p>
          <a:p>
            <a:pPr marL="379800" indent="-342900">
              <a:buFont typeface="+mj-lt"/>
              <a:buAutoNum type="arabicPeriod"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Decision Tree Regressor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0E334-48F8-6267-A722-B7104A54B8A5}"/>
              </a:ext>
            </a:extLst>
          </p:cNvPr>
          <p:cNvSpPr txBox="1"/>
          <p:nvPr/>
        </p:nvSpPr>
        <p:spPr>
          <a:xfrm>
            <a:off x="5410775" y="2582614"/>
            <a:ext cx="698953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Training: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Split data into training (70%) and testing sets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Train the model </a:t>
            </a:r>
            <a:r>
              <a:rPr lang="en-US" sz="2800" dirty="0">
                <a:latin typeface="Arial Rounded MT Bold" panose="020F0704030504030204" pitchFamily="34" charset="0"/>
              </a:rPr>
              <a:t>on</a:t>
            </a:r>
            <a:r>
              <a:rPr lang="en-US" sz="2400" dirty="0">
                <a:latin typeface="Arial Rounded MT Bold" panose="020F0704030504030204" pitchFamily="34" charset="0"/>
              </a:rPr>
              <a:t>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0127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7AFD-CE6C-A166-D0DA-A17F9DB1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40" y="972820"/>
            <a:ext cx="6044959" cy="728133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rial Rounded MT Bold" panose="020F0704030504030204" pitchFamily="34" charset="0"/>
              </a:rPr>
              <a:t>Model Evaluation</a:t>
            </a:r>
            <a:b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sym typeface="Carlito"/>
              </a:rPr>
            </a:b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92E91-CC0E-3379-4CB7-9BA42E7D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0" y="2767357"/>
            <a:ext cx="9557777" cy="1280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4A750-14EC-69EB-289C-48C0ABBE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9" y="4408138"/>
            <a:ext cx="9144220" cy="13043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408B51-CBA8-A696-B091-0FE14075CC0A}"/>
              </a:ext>
            </a:extLst>
          </p:cNvPr>
          <p:cNvSpPr txBox="1"/>
          <p:nvPr/>
        </p:nvSpPr>
        <p:spPr>
          <a:xfrm>
            <a:off x="589399" y="2296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GB" sz="1800" b="1" dirty="0">
                <a:latin typeface="Arial Rounded MT Bold" panose="020F0704030504030204" pitchFamily="34" charset="0"/>
                <a:sym typeface="Carlito"/>
              </a:rPr>
              <a:t>Training Result</a:t>
            </a:r>
            <a:endParaRPr lang="en-GB" sz="1800" dirty="0">
              <a:latin typeface="Arial Rounded MT Bold" panose="020F0704030504030204" pitchFamily="34" charset="0"/>
              <a:sym typeface="Carli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61667-51A5-5C7F-1E1C-B3A87B3AE014}"/>
              </a:ext>
            </a:extLst>
          </p:cNvPr>
          <p:cNvSpPr txBox="1"/>
          <p:nvPr/>
        </p:nvSpPr>
        <p:spPr>
          <a:xfrm>
            <a:off x="589399" y="40431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GB" sz="1800" b="1" dirty="0">
                <a:latin typeface="Arial Rounded MT Bold" panose="020F0704030504030204" pitchFamily="34" charset="0"/>
                <a:sym typeface="Carlito"/>
              </a:rPr>
              <a:t>Testing Result</a:t>
            </a:r>
            <a:endParaRPr lang="en-GB" sz="1800" dirty="0">
              <a:latin typeface="Arial Rounded MT Bold" panose="020F0704030504030204" pitchFamily="34" charset="0"/>
              <a:sym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84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EE5E0-1643-1DAD-1C52-ED84138095D8}"/>
              </a:ext>
            </a:extLst>
          </p:cNvPr>
          <p:cNvSpPr txBox="1"/>
          <p:nvPr/>
        </p:nvSpPr>
        <p:spPr>
          <a:xfrm>
            <a:off x="1066417" y="4593798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Overall, the </a:t>
            </a:r>
            <a:r>
              <a:rPr lang="en-US" sz="2000" b="1" dirty="0">
                <a:latin typeface="Arial Rounded MT Bold" panose="020F0704030504030204" pitchFamily="34" charset="0"/>
              </a:rPr>
              <a:t>Random Forest </a:t>
            </a:r>
            <a:r>
              <a:rPr lang="en-US" sz="2000" dirty="0">
                <a:latin typeface="Arial Rounded MT Bold" panose="020F0704030504030204" pitchFamily="34" charset="0"/>
              </a:rPr>
              <a:t>and Decision Tree models perform well, but show signs of slight overfitting. The Gradient Boosting model has stable performance, while the Linear Regression model underfits the data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34E2-94B5-D04D-E6BC-6F291C1B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417" y="3429000"/>
            <a:ext cx="4494959" cy="316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51643F-B00F-2DD9-E201-1F57CF4B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20" y="996961"/>
            <a:ext cx="5105577" cy="35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284E9F-78F6-6BD0-807F-5F6EC6F5CFC7}"/>
              </a:ext>
            </a:extLst>
          </p:cNvPr>
          <p:cNvSpPr txBox="1"/>
          <p:nvPr/>
        </p:nvSpPr>
        <p:spPr>
          <a:xfrm>
            <a:off x="1775460" y="1844614"/>
            <a:ext cx="7559040" cy="2341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>
                <a:latin typeface="Arial Rounded MT Bold" panose="020F0704030504030204" pitchFamily="34" charset="0"/>
              </a:rPr>
              <a:t>Utilized Random Forest Model for airfare price prediction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>
                <a:latin typeface="Arial Rounded MT Bold" panose="020F0704030504030204" pitchFamily="34" charset="0"/>
              </a:rPr>
              <a:t>Conducted hyperparameter tuning to optimize model performance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>
                <a:latin typeface="Arial Rounded MT Bold" panose="020F0704030504030204" pitchFamily="34" charset="0"/>
              </a:rPr>
              <a:t>Performed cross-validation to prevent overfitting and underfitting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60AF5-CC59-4615-3B57-4E50CD85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68" y="5311114"/>
            <a:ext cx="8030391" cy="7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782F-5D37-617D-02D8-B01E2DFD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" y="1120200"/>
            <a:ext cx="4281352" cy="956733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rial Rounded MT Bold" panose="020F0704030504030204" pitchFamily="34" charset="0"/>
              </a:rPr>
              <a:t>Conclusion</a:t>
            </a:r>
            <a:br>
              <a:rPr lang="en-US" sz="4400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44FDD-0D14-F6CA-65AF-6D80AA021897}"/>
              </a:ext>
            </a:extLst>
          </p:cNvPr>
          <p:cNvSpPr txBox="1"/>
          <p:nvPr/>
        </p:nvSpPr>
        <p:spPr>
          <a:xfrm>
            <a:off x="796711" y="2137892"/>
            <a:ext cx="9589349" cy="4188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Key Takeaways</a:t>
            </a:r>
            <a:r>
              <a:rPr lang="en-US" b="1" dirty="0">
                <a:latin typeface="Arial Rounded MT Bold" panose="020F0704030504030204" pitchFamily="34" charset="0"/>
              </a:rPr>
              <a:t>:</a:t>
            </a:r>
            <a:endParaRPr lang="en-US" sz="2000" b="1" dirty="0">
              <a:latin typeface="Arial Rounded MT Bold" panose="020F07040305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Airfare prices can be predicted with high accuracy using historical data, seasonal trends, and external factors.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 Demand, seasonality, and fuel prices drive airfare prices.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Our model informs ticket pricing and travel planning decisions.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Benefits: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Improved revenue management through optimized pricing strategies.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 Rounded MT Bold" panose="020F0704030504030204" pitchFamily="34" charset="0"/>
              </a:rPr>
              <a:t>Enhanced customer satisfaction through personalized pricing and offers.</a:t>
            </a:r>
          </a:p>
        </p:txBody>
      </p:sp>
    </p:spTree>
    <p:extLst>
      <p:ext uri="{BB962C8B-B14F-4D97-AF65-F5344CB8AC3E}">
        <p14:creationId xmlns:p14="http://schemas.microsoft.com/office/powerpoint/2010/main" val="173252562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2DA1-155C-8696-024B-1D03CBCE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195" y="3556846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THANK</a:t>
            </a:r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YOU</a:t>
            </a:r>
            <a:endParaRPr lang="en-US" sz="5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honeycomb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426" y="821267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Arial Rounded MT Bold" panose="020F0704030504030204" pitchFamily="34" charset="0"/>
                <a:ea typeface="+mn-ea"/>
                <a:cs typeface="+mn-cs"/>
              </a:rPr>
              <a:t>Content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893" y="2350516"/>
            <a:ext cx="4538123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Introduction</a:t>
            </a:r>
          </a:p>
          <a:p>
            <a:pPr marL="36900" indent="0">
              <a:buNone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Problem Statement</a:t>
            </a:r>
          </a:p>
          <a:p>
            <a:pPr marL="36900" indent="0">
              <a:buNone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Tools</a:t>
            </a:r>
          </a:p>
          <a:p>
            <a:pPr marL="36900" indent="0">
              <a:buNone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Data Overview </a:t>
            </a:r>
          </a:p>
          <a:p>
            <a:pPr marL="36900" indent="0">
              <a:buNone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Data Preprocessing</a:t>
            </a:r>
          </a:p>
          <a:p>
            <a:pPr marL="36900" indent="0">
              <a:buNone/>
            </a:pPr>
            <a:r>
              <a:rPr lang="en-GB" sz="2400" dirty="0">
                <a:latin typeface="Arial Rounded MT Bold" panose="020F0704030504030204" pitchFamily="34" charset="0"/>
                <a:sym typeface="Carlito"/>
              </a:rPr>
              <a:t>Model Selection and Training</a:t>
            </a:r>
          </a:p>
          <a:p>
            <a:pPr marL="36900" lv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Model Evaluation</a:t>
            </a:r>
            <a:endParaRPr lang="en-US" sz="2400" dirty="0">
              <a:solidFill>
                <a:srgbClr val="FFFFFF"/>
              </a:solidFill>
              <a:latin typeface="Arial Rounded MT Bold" panose="020F0704030504030204" pitchFamily="34" charset="0"/>
              <a:sym typeface="Carlito"/>
            </a:endParaRPr>
          </a:p>
          <a:p>
            <a:pPr marL="36900" lv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38F9-FC25-3B7D-021F-FF03BF8D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6" y="918700"/>
            <a:ext cx="4157738" cy="883533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latin typeface="Arial Rounded MT Bold" panose="020F0704030504030204" pitchFamily="34" charset="0"/>
                <a:sym typeface="Carlito"/>
              </a:rPr>
              <a:t>Introduction</a:t>
            </a:r>
            <a:br>
              <a:rPr lang="en-GB" sz="4800" dirty="0">
                <a:sym typeface="Carlito"/>
              </a:rPr>
            </a:b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98D868E-EB36-ABEA-7500-F3AC8C0FB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32667" cy="31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45F3-AE03-4B4A-6E57-21C57C1FF290}"/>
              </a:ext>
            </a:extLst>
          </p:cNvPr>
          <p:cNvSpPr txBox="1"/>
          <p:nvPr/>
        </p:nvSpPr>
        <p:spPr>
          <a:xfrm>
            <a:off x="211667" y="2086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F7091-2F8D-920C-DA95-B9F00FAB5486}"/>
              </a:ext>
            </a:extLst>
          </p:cNvPr>
          <p:cNvSpPr txBox="1"/>
          <p:nvPr/>
        </p:nvSpPr>
        <p:spPr>
          <a:xfrm>
            <a:off x="702733" y="2455782"/>
            <a:ext cx="8246533" cy="372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The airline industry is highly competitive, with airfare pricing being a critical factor in determining market share and revenue.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Airfare prices are influenced by various factors, including demand, seasonality, fuel prices, and economic conditions.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Accurate airfare forecasting and pricing strategies can significantly impact an airline's bottom line and customer satisfaction.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F752F-C0ED-2F8D-5884-6234D4EC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466" y="2396634"/>
            <a:ext cx="3301340" cy="330134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03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7A6B-8ADE-BFDD-5BEC-390C51C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95" y="965201"/>
            <a:ext cx="5868006" cy="787400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latin typeface="Arial Rounded MT Bold" panose="020F0704030504030204" pitchFamily="34" charset="0"/>
                <a:sym typeface="Carlito"/>
              </a:rPr>
              <a:t>Problem Statement</a:t>
            </a:r>
            <a:br>
              <a:rPr lang="en-GB" sz="4800" dirty="0">
                <a:sym typeface="Carlito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06AE6-53B2-1473-A759-416483E79944}"/>
              </a:ext>
            </a:extLst>
          </p:cNvPr>
          <p:cNvSpPr txBox="1"/>
          <p:nvPr/>
        </p:nvSpPr>
        <p:spPr>
          <a:xfrm>
            <a:off x="499532" y="2556933"/>
            <a:ext cx="10888134" cy="326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Airfare prices fluctuate rapidly, making it challenging for airlines and travel agencies to anticipate and optimize ticket pricing.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Existing airfare pricing models often rely on simplistic approaches, failing to account for complex interactions between factors.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 Inaccurate airfare forecasting can result in lost revenue, missed opportunities, and dissatisfied customers, emphasizing the need for a more sophisticated predictive modelling approach.</a:t>
            </a:r>
          </a:p>
        </p:txBody>
      </p:sp>
    </p:spTree>
    <p:extLst>
      <p:ext uri="{BB962C8B-B14F-4D97-AF65-F5344CB8AC3E}">
        <p14:creationId xmlns:p14="http://schemas.microsoft.com/office/powerpoint/2010/main" val="75720315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F6AF-4A2C-5C70-6A72-8B7D6F5E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5" y="990599"/>
            <a:ext cx="3361871" cy="829733"/>
          </a:xfrm>
        </p:spPr>
        <p:txBody>
          <a:bodyPr>
            <a:noAutofit/>
          </a:bodyPr>
          <a:lstStyle/>
          <a:p>
            <a:r>
              <a:rPr lang="en-GB" sz="4800" b="1" dirty="0">
                <a:latin typeface="Arial Rounded MT Bold" panose="020F0704030504030204" pitchFamily="34" charset="0"/>
                <a:sym typeface="Carlito"/>
              </a:rPr>
              <a:t>Tools</a:t>
            </a:r>
            <a:br>
              <a:rPr lang="en-GB" sz="4400" b="1" dirty="0">
                <a:sym typeface="Carlito"/>
              </a:rPr>
            </a:b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B03FB-39CE-E94F-6EE7-7E0F99CCB4E6}"/>
              </a:ext>
            </a:extLst>
          </p:cNvPr>
          <p:cNvSpPr txBox="1"/>
          <p:nvPr/>
        </p:nvSpPr>
        <p:spPr>
          <a:xfrm>
            <a:off x="812195" y="2117174"/>
            <a:ext cx="7501467" cy="4453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Jupyter Notebook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NumPy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scikit-learn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Seaborn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scikit-learn metrics (for model evaluation)</a:t>
            </a:r>
          </a:p>
        </p:txBody>
      </p:sp>
    </p:spTree>
    <p:extLst>
      <p:ext uri="{BB962C8B-B14F-4D97-AF65-F5344CB8AC3E}">
        <p14:creationId xmlns:p14="http://schemas.microsoft.com/office/powerpoint/2010/main" val="29668902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6129-91A0-F46D-2C83-51F8EB2F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58" y="911703"/>
            <a:ext cx="5055205" cy="1024467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latin typeface="Arial Rounded MT Bold" panose="020F0704030504030204" pitchFamily="34" charset="0"/>
                <a:sym typeface="Carlito"/>
              </a:rPr>
              <a:t>Data Overview </a:t>
            </a:r>
            <a:br>
              <a:rPr lang="en-GB" sz="4800" b="1" dirty="0">
                <a:sym typeface="Carlito"/>
              </a:rPr>
            </a:b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05DD-1ED4-D2D8-30CC-E80944855F5E}"/>
              </a:ext>
            </a:extLst>
          </p:cNvPr>
          <p:cNvSpPr txBox="1"/>
          <p:nvPr/>
        </p:nvSpPr>
        <p:spPr>
          <a:xfrm>
            <a:off x="731458" y="2440548"/>
            <a:ext cx="10338407" cy="1285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Arial Rounded MT Bold" panose="020F0704030504030204" pitchFamily="34" charset="0"/>
              </a:rPr>
              <a:t>Dataset: </a:t>
            </a:r>
            <a:r>
              <a:rPr lang="en-US" dirty="0">
                <a:latin typeface="Arial Rounded MT Bold" panose="020F0704030504030204" pitchFamily="34" charset="0"/>
              </a:rPr>
              <a:t>Airline Flight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Arial Rounded MT Bold" panose="020F0704030504030204" pitchFamily="34" charset="0"/>
              </a:rPr>
              <a:t>Size: </a:t>
            </a:r>
            <a:r>
              <a:rPr lang="en-US" dirty="0">
                <a:latin typeface="Arial Rounded MT Bold" panose="020F0704030504030204" pitchFamily="34" charset="0"/>
              </a:rPr>
              <a:t>10,684 Booked Ticked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Arial Rounded MT Bold" panose="020F0704030504030204" pitchFamily="34" charset="0"/>
              </a:rPr>
              <a:t>Variables: </a:t>
            </a:r>
            <a:r>
              <a:rPr lang="en-US" dirty="0">
                <a:latin typeface="Arial Rounded MT Bold" panose="020F0704030504030204" pitchFamily="34" charset="0"/>
              </a:rPr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A334B-2F7A-2E8B-C074-16B57B82EFDE}"/>
              </a:ext>
            </a:extLst>
          </p:cNvPr>
          <p:cNvSpPr txBox="1"/>
          <p:nvPr/>
        </p:nvSpPr>
        <p:spPr>
          <a:xfrm>
            <a:off x="279399" y="3725964"/>
            <a:ext cx="7789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 depended variable in this project is</a:t>
            </a:r>
            <a:r>
              <a:rPr lang="en-US" sz="2000" b="1" dirty="0"/>
              <a:t>:  </a:t>
            </a:r>
            <a:r>
              <a:rPr lang="en-US" sz="2000" b="1" dirty="0">
                <a:latin typeface="Arial Rounded MT Bold" panose="020F0704030504030204" pitchFamily="34" charset="0"/>
              </a:rPr>
              <a:t>Price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670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A9D2-1530-7F1D-C6CF-BCB78BCB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6" y="1134534"/>
            <a:ext cx="6248400" cy="558800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latin typeface="Arial Rounded MT Bold" panose="020F0704030504030204" pitchFamily="34" charset="0"/>
                <a:sym typeface="Carlito"/>
              </a:rPr>
              <a:t>Data Preprocessing</a:t>
            </a:r>
            <a:br>
              <a:rPr lang="en-GB" sz="4800" b="1" dirty="0">
                <a:sym typeface="Carlito"/>
              </a:rPr>
            </a:b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14E67-A500-7730-EB55-8AA438819D62}"/>
              </a:ext>
            </a:extLst>
          </p:cNvPr>
          <p:cNvSpPr txBox="1"/>
          <p:nvPr/>
        </p:nvSpPr>
        <p:spPr>
          <a:xfrm>
            <a:off x="773399" y="2236893"/>
            <a:ext cx="8852354" cy="6132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Dropped </a:t>
            </a:r>
            <a:r>
              <a:rPr lang="en-US" sz="2400" dirty="0" err="1">
                <a:latin typeface="Arial Rounded MT Bold" panose="020F0704030504030204" pitchFamily="34" charset="0"/>
              </a:rPr>
              <a:t>Additional_Info</a:t>
            </a:r>
            <a:r>
              <a:rPr lang="en-US" sz="2400" dirty="0">
                <a:latin typeface="Arial Rounded MT Bold" panose="020F0704030504030204" pitchFamily="34" charset="0"/>
              </a:rPr>
              <a:t> Feature.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Outlier detection – Most of the features are Categorical.</a:t>
            </a:r>
            <a:endParaRPr lang="en-US" sz="2400" b="1" dirty="0"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Date of Journey- Day, Month, Year.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Day- Weekend or not.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Total Stops- Route type </a:t>
            </a:r>
            <a:r>
              <a:rPr lang="en-US" sz="2400" dirty="0" err="1">
                <a:latin typeface="Arial Rounded MT Bold" panose="020F0704030504030204" pitchFamily="34" charset="0"/>
              </a:rPr>
              <a:t>i.e</a:t>
            </a:r>
            <a:r>
              <a:rPr lang="en-US" sz="2400" dirty="0">
                <a:latin typeface="Arial Rounded MT Bold" panose="020F0704030504030204" pitchFamily="34" charset="0"/>
              </a:rPr>
              <a:t> Direct or Connecting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Duration Hours- 'less than 3hrs’ , 'between 3hrs to 8hrs’ , 'between 8hrs to 24hrs’ , 'more than 1day'</a:t>
            </a:r>
          </a:p>
          <a:p>
            <a:pPr>
              <a:lnSpc>
                <a:spcPct val="150000"/>
              </a:lnSpc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8607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C0F1-DFB5-D962-2AEF-62485684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61" y="745067"/>
            <a:ext cx="2058005" cy="762000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latin typeface="Arial Rounded MT Bold" panose="020F0704030504030204" pitchFamily="34" charset="0"/>
              </a:rPr>
              <a:t>Contd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4DED7-3CFB-2576-6E3B-C1346E3F63D1}"/>
              </a:ext>
            </a:extLst>
          </p:cNvPr>
          <p:cNvSpPr txBox="1"/>
          <p:nvPr/>
        </p:nvSpPr>
        <p:spPr>
          <a:xfrm>
            <a:off x="1037622" y="2500913"/>
            <a:ext cx="739926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Dep_Time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Helvetica Neue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6am &lt;= </a:t>
            </a: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Dep_Time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&lt; 12pm – Morning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12pm &lt;= </a:t>
            </a: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Dep_Time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&lt; 5pm – Afternoon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5pm &lt;= </a:t>
            </a: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Dep_Time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&lt; 9pm – Evening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9pm&gt; - Night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Handle Categorical Feature using Label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27666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5C2F-402A-001F-06C6-C910D593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39" y="656520"/>
            <a:ext cx="2913138" cy="905933"/>
          </a:xfrm>
        </p:spPr>
        <p:txBody>
          <a:bodyPr/>
          <a:lstStyle/>
          <a:p>
            <a:r>
              <a:rPr lang="en-US" sz="4400" b="1" dirty="0" err="1">
                <a:latin typeface="Arial Rounded MT Bold" panose="020F0704030504030204" pitchFamily="34" charset="0"/>
              </a:rPr>
              <a:t>Contd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79B4-F55A-950A-2E13-4D194D07DCE2}"/>
              </a:ext>
            </a:extLst>
          </p:cNvPr>
          <p:cNvSpPr txBox="1"/>
          <p:nvPr/>
        </p:nvSpPr>
        <p:spPr>
          <a:xfrm>
            <a:off x="792178" y="2237739"/>
            <a:ext cx="7467902" cy="371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Feature 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Total_Stops,Destination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 and Airline.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Duration_Hours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Arial Rounded MT Bold" panose="020F070403050403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</a:rPr>
              <a:t> is the most significant factor in predicting Price, according to statistical tests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E8598-2A55-118D-BC39-666B8CAE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80" y="2237739"/>
            <a:ext cx="2781496" cy="2366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55E99-7EE8-72B3-1228-77E5FB05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32" y="4438466"/>
            <a:ext cx="2758427" cy="23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50195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423</TotalTime>
  <Words>526</Words>
  <Application>Microsoft Office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Calibri</vt:lpstr>
      <vt:lpstr>Carlito</vt:lpstr>
      <vt:lpstr>Century Gothic</vt:lpstr>
      <vt:lpstr>Helvetica Neue</vt:lpstr>
      <vt:lpstr>Wingdings</vt:lpstr>
      <vt:lpstr>Wingdings 3</vt:lpstr>
      <vt:lpstr>Ion Boardroom</vt:lpstr>
      <vt:lpstr>Name- Sathvik Shetty</vt:lpstr>
      <vt:lpstr>Content </vt:lpstr>
      <vt:lpstr>Introduction </vt:lpstr>
      <vt:lpstr>Problem Statement </vt:lpstr>
      <vt:lpstr>Tools </vt:lpstr>
      <vt:lpstr>Data Overview  </vt:lpstr>
      <vt:lpstr>Data Preprocessing </vt:lpstr>
      <vt:lpstr>Contd</vt:lpstr>
      <vt:lpstr>Contd</vt:lpstr>
      <vt:lpstr>Contd</vt:lpstr>
      <vt:lpstr>Contd</vt:lpstr>
      <vt:lpstr>Model Selection and Training </vt:lpstr>
      <vt:lpstr>Model Evaluation </vt:lpstr>
      <vt:lpstr>PowerPoint Presentation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Sathvik Shetty</dc:creator>
  <cp:lastModifiedBy>Sathvik Shetty</cp:lastModifiedBy>
  <cp:revision>7</cp:revision>
  <dcterms:created xsi:type="dcterms:W3CDTF">2024-07-13T11:55:49Z</dcterms:created>
  <dcterms:modified xsi:type="dcterms:W3CDTF">2024-09-09T06:49:57Z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