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90" r:id="rId16"/>
    <p:sldId id="28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3348" y="2234400"/>
            <a:ext cx="3718305" cy="93133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Name- Sathvik Shetty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3347" y="3178995"/>
            <a:ext cx="3924377" cy="1172871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</a:rPr>
              <a:t>Batch-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</a:rPr>
              <a:t>Master in Data  		      Science  and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5CE7-25C5-FBCC-D0E2-E2E2F1F5834C}"/>
              </a:ext>
            </a:extLst>
          </p:cNvPr>
          <p:cNvSpPr txBox="1"/>
          <p:nvPr/>
        </p:nvSpPr>
        <p:spPr>
          <a:xfrm>
            <a:off x="609600" y="462497"/>
            <a:ext cx="6487707" cy="1915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cap="all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Modelling for Insurance Claim Probability Based on Comprehensive Car Policy Features and Safety Ratings</a:t>
            </a:r>
            <a:endParaRPr lang="en-US" sz="2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47C1-DC3B-ACE6-DDB8-4FA965D4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95" y="804334"/>
            <a:ext cx="6850138" cy="7112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ym typeface="Carlito"/>
              </a:rPr>
              <a:t>Model Selection and Training</a:t>
            </a:r>
            <a:br>
              <a:rPr lang="en-GB" sz="4800" b="1" dirty="0">
                <a:sym typeface="Carlito"/>
              </a:rPr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CE23E-4A02-3E12-DE77-569AF78734DD}"/>
              </a:ext>
            </a:extLst>
          </p:cNvPr>
          <p:cNvSpPr txBox="1"/>
          <p:nvPr/>
        </p:nvSpPr>
        <p:spPr>
          <a:xfrm>
            <a:off x="571197" y="15823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GB" sz="2400" b="1" dirty="0">
                <a:sym typeface="Carlito"/>
              </a:rPr>
              <a:t>Model: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sym typeface="Carlito"/>
              </a:rPr>
              <a:t>AdaBoost Classifier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 err="1">
                <a:sym typeface="Carlito"/>
              </a:rPr>
              <a:t>GradientBoosting</a:t>
            </a:r>
            <a:r>
              <a:rPr lang="en-GB" sz="2400" dirty="0">
                <a:sym typeface="Carlito"/>
              </a:rPr>
              <a:t> Classifier 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 err="1">
                <a:sym typeface="Carlito"/>
              </a:rPr>
              <a:t>XGBoost</a:t>
            </a:r>
            <a:r>
              <a:rPr lang="en-GB" sz="2400" dirty="0">
                <a:sym typeface="Carlito"/>
              </a:rPr>
              <a:t> Classification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sym typeface="Carlito"/>
              </a:rPr>
              <a:t>Bagging Classifier 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 err="1">
                <a:sym typeface="Carlito"/>
              </a:rPr>
              <a:t>RandomForest</a:t>
            </a:r>
            <a:r>
              <a:rPr lang="en-GB" sz="2400" dirty="0">
                <a:sym typeface="Carlito"/>
              </a:rPr>
              <a:t> Classifier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sym typeface="Carlito"/>
              </a:rPr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0E334-48F8-6267-A722-B7104A54B8A5}"/>
              </a:ext>
            </a:extLst>
          </p:cNvPr>
          <p:cNvSpPr txBox="1"/>
          <p:nvPr/>
        </p:nvSpPr>
        <p:spPr>
          <a:xfrm>
            <a:off x="571197" y="4502835"/>
            <a:ext cx="6989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Training: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Split data into training (80%) and testing sets (20%)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the model </a:t>
            </a:r>
            <a:r>
              <a:rPr lang="en-US" sz="2800" dirty="0"/>
              <a:t>on</a:t>
            </a:r>
            <a:r>
              <a:rPr lang="en-US" sz="2400" dirty="0"/>
              <a:t>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01272393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7AFD-CE6C-A166-D0DA-A17F9DB1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61" y="660400"/>
            <a:ext cx="4428672" cy="72813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Model Evaluation</a:t>
            </a:r>
            <a:br>
              <a:rPr lang="en-US" sz="4800" dirty="0">
                <a:solidFill>
                  <a:srgbClr val="FFFFFF"/>
                </a:solidFill>
                <a:latin typeface="Carlito"/>
                <a:sym typeface="Carlito"/>
              </a:rPr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6ED8F-3CFF-89E1-6B15-DA3FFC7C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9" y="1916291"/>
            <a:ext cx="5544808" cy="220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FDBAEA-34CA-BB7F-E77B-821495AD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508323"/>
            <a:ext cx="609600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EE5E0-1643-1DAD-1C52-ED84138095D8}"/>
              </a:ext>
            </a:extLst>
          </p:cNvPr>
          <p:cNvSpPr txBox="1"/>
          <p:nvPr/>
        </p:nvSpPr>
        <p:spPr>
          <a:xfrm>
            <a:off x="5384800" y="90627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Considering the metrics, </a:t>
            </a:r>
            <a:r>
              <a:rPr lang="en-US" b="1" dirty="0" err="1"/>
              <a:t>XGBoost</a:t>
            </a:r>
            <a:r>
              <a:rPr lang="en-US" dirty="0"/>
              <a:t> seems to be a better choice because:-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test accuracy is closer to its train accuracy, indicating less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precision, recall, and F1-score are more balanced between the two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Its weighted average metrics are higher than </a:t>
            </a:r>
            <a:r>
              <a:rPr lang="en-US" dirty="0" err="1"/>
              <a:t>RandomForest's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4897C-00AA-8163-3D60-4944930C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25442"/>
            <a:ext cx="4861981" cy="6607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84E9F-78F6-6BD0-807F-5F6EC6F5CFC7}"/>
              </a:ext>
            </a:extLst>
          </p:cNvPr>
          <p:cNvSpPr txBox="1"/>
          <p:nvPr/>
        </p:nvSpPr>
        <p:spPr>
          <a:xfrm>
            <a:off x="5384800" y="37074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Performing hyperparameter tuning and cross-validation to ensure that the model is not overfitting or underfitting.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F01F1-99D1-53FF-71E0-1F8CA7D1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99" y="4954315"/>
            <a:ext cx="642173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5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782F-5D37-617D-02D8-B01E2DFD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8" y="508000"/>
            <a:ext cx="3040138" cy="95673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Conclusion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4FDD-0D14-F6CA-65AF-6D80AA021897}"/>
              </a:ext>
            </a:extLst>
          </p:cNvPr>
          <p:cNvSpPr txBox="1"/>
          <p:nvPr/>
        </p:nvSpPr>
        <p:spPr>
          <a:xfrm>
            <a:off x="728131" y="1825473"/>
            <a:ext cx="91524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Using </a:t>
            </a:r>
            <a:r>
              <a:rPr lang="en-US" sz="2400" b="1" dirty="0" err="1"/>
              <a:t>XGBoost</a:t>
            </a:r>
            <a:r>
              <a:rPr lang="en-US" sz="2400" b="1" dirty="0"/>
              <a:t> Model, we developed a predictive model that accurately assesses claim probability for car insurance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The model identifies key factors like vehicle features , areas and policy details that influence claim frequency and severity.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With an accuracy of 94%, this model enables insurance companies to better assess risk and determine appropriate premiums.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52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DA1-155C-8696-024B-1D03CBCE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2573866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/>
              <a:t>THANK</a:t>
            </a:r>
            <a:r>
              <a:rPr lang="en-US" sz="5400" b="1" dirty="0"/>
              <a:t> </a:t>
            </a:r>
            <a:r>
              <a:rPr lang="en-US" sz="6000" b="1" dirty="0"/>
              <a:t>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4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pPr marL="36900" indent="0">
              <a:buNone/>
            </a:pPr>
            <a:r>
              <a:rPr lang="en-GB" sz="2400" dirty="0">
                <a:sym typeface="Carlito"/>
              </a:rPr>
              <a:t>Introduction</a:t>
            </a:r>
          </a:p>
          <a:p>
            <a:pPr marL="36900" indent="0">
              <a:buNone/>
            </a:pPr>
            <a:r>
              <a:rPr lang="en-GB" sz="2400" dirty="0">
                <a:sym typeface="Carlito"/>
              </a:rPr>
              <a:t>Problem Statement</a:t>
            </a:r>
          </a:p>
          <a:p>
            <a:pPr marL="36900" indent="0">
              <a:buNone/>
            </a:pPr>
            <a:r>
              <a:rPr lang="en-GB" sz="2400" dirty="0">
                <a:sym typeface="Carlito"/>
              </a:rPr>
              <a:t>Tools</a:t>
            </a:r>
          </a:p>
          <a:p>
            <a:pPr marL="36900" indent="0">
              <a:buNone/>
            </a:pPr>
            <a:r>
              <a:rPr lang="en-GB" sz="2400" dirty="0">
                <a:sym typeface="Carlito"/>
              </a:rPr>
              <a:t>Data Overview </a:t>
            </a:r>
          </a:p>
          <a:p>
            <a:pPr marL="36900" indent="0">
              <a:buNone/>
            </a:pPr>
            <a:r>
              <a:rPr lang="en-GB" sz="2400" dirty="0">
                <a:sym typeface="Carlito"/>
              </a:rPr>
              <a:t>Data Preprocessing</a:t>
            </a:r>
          </a:p>
          <a:p>
            <a:pPr marL="36900" indent="0">
              <a:buNone/>
            </a:pPr>
            <a:r>
              <a:rPr lang="en-GB" sz="2400" dirty="0">
                <a:sym typeface="Carlito"/>
              </a:rPr>
              <a:t>Model Selection and Training</a:t>
            </a:r>
          </a:p>
          <a:p>
            <a:pPr marL="36900" lvl="0" indent="0">
              <a:buNone/>
            </a:pPr>
            <a:r>
              <a:rPr lang="en-US" sz="2400" dirty="0"/>
              <a:t>Model Evaluation</a:t>
            </a:r>
            <a:endParaRPr lang="en-US" sz="2400" dirty="0">
              <a:solidFill>
                <a:srgbClr val="FFFFFF"/>
              </a:solidFill>
              <a:latin typeface="Carlito"/>
              <a:sym typeface="Carlito"/>
            </a:endParaRP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8F9-FC25-3B7D-021F-FF03BF8D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62" y="618067"/>
            <a:ext cx="3124805" cy="883533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ym typeface="Carlito"/>
              </a:rPr>
              <a:t>Introduction</a:t>
            </a:r>
            <a:br>
              <a:rPr lang="en-GB" sz="4800" dirty="0">
                <a:sym typeface="Carlito"/>
              </a:rPr>
            </a:b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98D868E-EB36-ABEA-7500-F3AC8C0FB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32667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B2F8E-43B6-0DFA-089D-B62A1EF8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29" y="1842862"/>
            <a:ext cx="2867473" cy="2867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645F3-AE03-4B4A-6E57-21C57C1FF290}"/>
              </a:ext>
            </a:extLst>
          </p:cNvPr>
          <p:cNvSpPr txBox="1"/>
          <p:nvPr/>
        </p:nvSpPr>
        <p:spPr>
          <a:xfrm>
            <a:off x="237067" y="1553050"/>
            <a:ext cx="6096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car insurance industry is a highly competitive market where accurate risk assessment and pricing are crucial for insurers to remain profitable.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With the increasing number of vehicles on the road, the frequency and severity of accidents are also on the rise, resulting in higher claims costs for insurers.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stay ahead in this competitive landscape, insurers need to leverage advanced analytics and machine learning techniques to better assess risk and price policies accurately.</a:t>
            </a:r>
          </a:p>
        </p:txBody>
      </p:sp>
    </p:spTree>
    <p:extLst>
      <p:ext uri="{BB962C8B-B14F-4D97-AF65-F5344CB8AC3E}">
        <p14:creationId xmlns:p14="http://schemas.microsoft.com/office/powerpoint/2010/main" val="33035320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7A6B-8ADE-BFDD-5BEC-390C51C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8" y="812800"/>
            <a:ext cx="4547205" cy="7874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ym typeface="Carlito"/>
              </a:rPr>
              <a:t>Problem Statement</a:t>
            </a:r>
            <a:br>
              <a:rPr lang="en-GB" sz="4800" dirty="0">
                <a:sym typeface="Carlito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06AE6-53B2-1473-A759-416483E79944}"/>
              </a:ext>
            </a:extLst>
          </p:cNvPr>
          <p:cNvSpPr txBox="1"/>
          <p:nvPr/>
        </p:nvSpPr>
        <p:spPr>
          <a:xfrm>
            <a:off x="618066" y="1955800"/>
            <a:ext cx="108881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Accurately Predicting Car Insurance Claim Probability:-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methods rely on simplistic actuarial tables, leading to inaccurate risk assessment and inefficient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a predictive model to identify key factors influencing claim frequency and severity within a 6-month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 insurance companies to better assess risk and determine fair premiums for policyholders.</a:t>
            </a:r>
          </a:p>
        </p:txBody>
      </p:sp>
    </p:spTree>
    <p:extLst>
      <p:ext uri="{BB962C8B-B14F-4D97-AF65-F5344CB8AC3E}">
        <p14:creationId xmlns:p14="http://schemas.microsoft.com/office/powerpoint/2010/main" val="7572031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F6AF-4A2C-5C70-6A72-8B7D6F5E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2" y="770466"/>
            <a:ext cx="1406072" cy="829733"/>
          </a:xfrm>
        </p:spPr>
        <p:txBody>
          <a:bodyPr>
            <a:noAutofit/>
          </a:bodyPr>
          <a:lstStyle/>
          <a:p>
            <a:r>
              <a:rPr lang="en-GB" sz="4300" b="1" dirty="0">
                <a:sym typeface="Carlito"/>
              </a:rPr>
              <a:t>Tools</a:t>
            </a:r>
            <a:br>
              <a:rPr lang="en-GB" sz="4400" b="1" dirty="0">
                <a:sym typeface="Carlito"/>
              </a:rPr>
            </a:b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B03FB-39CE-E94F-6EE7-7E0F99CCB4E6}"/>
              </a:ext>
            </a:extLst>
          </p:cNvPr>
          <p:cNvSpPr txBox="1"/>
          <p:nvPr/>
        </p:nvSpPr>
        <p:spPr>
          <a:xfrm>
            <a:off x="609599" y="1905506"/>
            <a:ext cx="75014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scikit-learn metrics (for model evaluation)</a:t>
            </a:r>
          </a:p>
        </p:txBody>
      </p:sp>
    </p:spTree>
    <p:extLst>
      <p:ext uri="{BB962C8B-B14F-4D97-AF65-F5344CB8AC3E}">
        <p14:creationId xmlns:p14="http://schemas.microsoft.com/office/powerpoint/2010/main" val="2966890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6129-91A0-F46D-2C83-51F8EB2F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8" y="677334"/>
            <a:ext cx="3742872" cy="1024467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ym typeface="Carlito"/>
              </a:rPr>
              <a:t>Data Overview </a:t>
            </a:r>
            <a:br>
              <a:rPr lang="en-GB" sz="4800" b="1" dirty="0">
                <a:sym typeface="Carlito"/>
              </a:rPr>
            </a:b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05DD-1ED4-D2D8-30CC-E80944855F5E}"/>
              </a:ext>
            </a:extLst>
          </p:cNvPr>
          <p:cNvSpPr txBox="1"/>
          <p:nvPr/>
        </p:nvSpPr>
        <p:spPr>
          <a:xfrm>
            <a:off x="617460" y="1936170"/>
            <a:ext cx="103384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Insurance Policyholders and Claims.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Size: </a:t>
            </a:r>
            <a:r>
              <a:rPr lang="en-US" dirty="0"/>
              <a:t>58592 policyholders, 6.4%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Variables: </a:t>
            </a:r>
            <a:r>
              <a:rPr lang="en-US" dirty="0"/>
              <a:t>44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Types: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Numerical: </a:t>
            </a:r>
            <a:r>
              <a:rPr lang="en-US" dirty="0"/>
              <a:t>16 (e.g., </a:t>
            </a:r>
            <a:r>
              <a:rPr lang="en-US" dirty="0" err="1"/>
              <a:t>policy_tenure</a:t>
            </a:r>
            <a:r>
              <a:rPr lang="en-US" dirty="0"/>
              <a:t>, </a:t>
            </a:r>
            <a:r>
              <a:rPr lang="en-US" dirty="0" err="1"/>
              <a:t>age_of_car</a:t>
            </a:r>
            <a:r>
              <a:rPr lang="en-US" dirty="0"/>
              <a:t>, </a:t>
            </a:r>
            <a:r>
              <a:rPr lang="en-US" dirty="0" err="1"/>
              <a:t>max_torque</a:t>
            </a:r>
            <a:r>
              <a:rPr lang="en-US" dirty="0"/>
              <a:t>, displacement)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Categorical: </a:t>
            </a:r>
            <a:r>
              <a:rPr lang="en-US" dirty="0"/>
              <a:t>28 (e.g., </a:t>
            </a:r>
            <a:r>
              <a:rPr lang="en-US" dirty="0" err="1"/>
              <a:t>area_cluster</a:t>
            </a:r>
            <a:r>
              <a:rPr lang="en-US" dirty="0"/>
              <a:t>, Make, segment, </a:t>
            </a:r>
            <a:r>
              <a:rPr lang="en-US" dirty="0" err="1"/>
              <a:t>fuel_type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A334B-2F7A-2E8B-C074-16B57B82EFDE}"/>
              </a:ext>
            </a:extLst>
          </p:cNvPr>
          <p:cNvSpPr txBox="1"/>
          <p:nvPr/>
        </p:nvSpPr>
        <p:spPr>
          <a:xfrm>
            <a:off x="126999" y="3832531"/>
            <a:ext cx="7789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depended variable in this insurance project is: 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</a:rPr>
              <a:t>is_claim</a:t>
            </a:r>
            <a:endParaRPr lang="en-US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variable indicates whether an insurance claim has been filed for the car policy (1 = claim filed, 0 = no claim filed). </a:t>
            </a:r>
          </a:p>
        </p:txBody>
      </p:sp>
    </p:spTree>
    <p:extLst>
      <p:ext uri="{BB962C8B-B14F-4D97-AF65-F5344CB8AC3E}">
        <p14:creationId xmlns:p14="http://schemas.microsoft.com/office/powerpoint/2010/main" val="28786670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A9D2-1530-7F1D-C6CF-BCB78BC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4"/>
            <a:ext cx="4928205" cy="5588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ym typeface="Carlito"/>
              </a:rPr>
              <a:t>Data Preprocessing</a:t>
            </a:r>
            <a:br>
              <a:rPr lang="en-GB" sz="4800" b="1" dirty="0">
                <a:sym typeface="Carlito"/>
              </a:rPr>
            </a:b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14E67-A500-7730-EB55-8AA438819D62}"/>
              </a:ext>
            </a:extLst>
          </p:cNvPr>
          <p:cNvSpPr txBox="1"/>
          <p:nvPr/>
        </p:nvSpPr>
        <p:spPr>
          <a:xfrm>
            <a:off x="698046" y="1557867"/>
            <a:ext cx="846031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missing values in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 detection - </a:t>
            </a:r>
            <a:r>
              <a:rPr lang="en-US" sz="2400" dirty="0" err="1"/>
              <a:t>age_of_car</a:t>
            </a:r>
            <a:r>
              <a:rPr lang="en-US" sz="2400" dirty="0"/>
              <a:t>, </a:t>
            </a:r>
            <a:r>
              <a:rPr lang="en-US" sz="2400" dirty="0" err="1"/>
              <a:t>age_of_policyholder</a:t>
            </a:r>
            <a:r>
              <a:rPr lang="en-US" sz="2400" dirty="0"/>
              <a:t>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Handled using </a:t>
            </a:r>
            <a:r>
              <a:rPr lang="en-US" sz="2400" b="1" dirty="0"/>
              <a:t>IQR Technique.</a:t>
            </a:r>
          </a:p>
          <a:p>
            <a:pPr lvl="1"/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Torque-Power Ratio(TPR):</a:t>
            </a:r>
          </a:p>
          <a:p>
            <a:r>
              <a:rPr lang="en-US" sz="2400" dirty="0"/>
              <a:t>          TPR=max torque(Nm)/Max Power(kW)</a:t>
            </a:r>
          </a:p>
          <a:p>
            <a:r>
              <a:rPr lang="en-US" dirty="0"/>
              <a:t>	Note :- 1kW=1bhp*0.7457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Weighted Volume</a:t>
            </a:r>
            <a:r>
              <a:rPr lang="en-US" sz="2400" dirty="0"/>
              <a:t>:-</a:t>
            </a:r>
          </a:p>
          <a:p>
            <a:r>
              <a:rPr lang="en-US" sz="2400" dirty="0"/>
              <a:t>          Weighted Volume = length*width*height*gross weight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60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C0F1-DFB5-D962-2AEF-6248568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5" y="457200"/>
            <a:ext cx="1609272" cy="762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Contd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4DED7-3CFB-2576-6E3B-C1346E3F63D1}"/>
              </a:ext>
            </a:extLst>
          </p:cNvPr>
          <p:cNvSpPr txBox="1"/>
          <p:nvPr/>
        </p:nvSpPr>
        <p:spPr>
          <a:xfrm>
            <a:off x="1197579" y="1491271"/>
            <a:ext cx="7180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Areas:-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Polulation_Density</a:t>
            </a:r>
            <a:r>
              <a:rPr lang="en-US" sz="2400" dirty="0"/>
              <a:t> &gt;=30k -- Premium areas</a:t>
            </a:r>
          </a:p>
          <a:p>
            <a:r>
              <a:rPr lang="en-US" sz="2400" dirty="0"/>
              <a:t>	30k &lt; </a:t>
            </a:r>
            <a:r>
              <a:rPr lang="en-US" sz="2400" dirty="0" err="1"/>
              <a:t>Polulation_Density</a:t>
            </a:r>
            <a:r>
              <a:rPr lang="en-US" sz="2400" dirty="0"/>
              <a:t> &gt;10k -- Plus areas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Polulation_Density</a:t>
            </a:r>
            <a:r>
              <a:rPr lang="en-US" sz="2400" dirty="0"/>
              <a:t> &lt;= 10k -- Basic 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C59A8-0FDC-A857-647E-60C2EB04168A}"/>
              </a:ext>
            </a:extLst>
          </p:cNvPr>
          <p:cNvSpPr txBox="1"/>
          <p:nvPr/>
        </p:nvSpPr>
        <p:spPr>
          <a:xfrm>
            <a:off x="1197579" y="3429000"/>
            <a:ext cx="6900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 Categorical Feature using One Hot Encoder.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A91E8-DF87-5217-C245-584A82A0886E}"/>
              </a:ext>
            </a:extLst>
          </p:cNvPr>
          <p:cNvSpPr txBox="1"/>
          <p:nvPr/>
        </p:nvSpPr>
        <p:spPr>
          <a:xfrm>
            <a:off x="1197579" y="4097697"/>
            <a:ext cx="995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Feature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	1. Policy tenure </a:t>
            </a:r>
          </a:p>
          <a:p>
            <a:r>
              <a:rPr lang="en-US" sz="2400" b="1" dirty="0"/>
              <a:t>	2. Areas 	</a:t>
            </a:r>
          </a:p>
          <a:p>
            <a:r>
              <a:rPr lang="en-US" sz="2400" dirty="0"/>
              <a:t>	is the most significant factor in predicting claims, according to statistical 	tests.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27666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5C2F-402A-001F-06C6-C910D593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2913138" cy="905933"/>
          </a:xfrm>
        </p:spPr>
        <p:txBody>
          <a:bodyPr/>
          <a:lstStyle/>
          <a:p>
            <a:r>
              <a:rPr lang="en-US" b="1" dirty="0" err="1"/>
              <a:t>Contd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762E-D4A8-9D90-C8A9-30688AF72FFA}"/>
              </a:ext>
            </a:extLst>
          </p:cNvPr>
          <p:cNvSpPr txBox="1"/>
          <p:nvPr/>
        </p:nvSpPr>
        <p:spPr>
          <a:xfrm>
            <a:off x="1083431" y="18752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Scaled features using </a:t>
            </a:r>
            <a:r>
              <a:rPr lang="en-US" sz="2400" dirty="0" err="1"/>
              <a:t>StandardScaler</a:t>
            </a:r>
            <a:r>
              <a:rPr lang="en-US" sz="2400" dirty="0"/>
              <a:t>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79B4-F55A-950A-2E13-4D194D07DCE2}"/>
              </a:ext>
            </a:extLst>
          </p:cNvPr>
          <p:cNvSpPr txBox="1"/>
          <p:nvPr/>
        </p:nvSpPr>
        <p:spPr>
          <a:xfrm>
            <a:off x="1083431" y="2810932"/>
            <a:ext cx="7467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Imbalanced data handle by SMOTE Technique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96924-19F2-246A-8B45-04786486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67" y="3585404"/>
            <a:ext cx="3411421" cy="2562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67259-5DD8-9184-DE43-2C795CE7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19" y="3544860"/>
            <a:ext cx="3278228" cy="26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5019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{53F4AF1F-D9ED-4E02-8C0C-B97A68148B2B}tf55705232_win32</Template>
  <TotalTime>242</TotalTime>
  <Words>640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Carlito</vt:lpstr>
      <vt:lpstr>Goudy Old Style</vt:lpstr>
      <vt:lpstr>Wingdings 2</vt:lpstr>
      <vt:lpstr>SlateVTI</vt:lpstr>
      <vt:lpstr>Name- Sathvik Shetty</vt:lpstr>
      <vt:lpstr>Content </vt:lpstr>
      <vt:lpstr>Introduction </vt:lpstr>
      <vt:lpstr>Problem Statement </vt:lpstr>
      <vt:lpstr>Tools </vt:lpstr>
      <vt:lpstr>Data Overview  </vt:lpstr>
      <vt:lpstr>Data Preprocessing </vt:lpstr>
      <vt:lpstr>Contd</vt:lpstr>
      <vt:lpstr>Contd</vt:lpstr>
      <vt:lpstr>Model Selection and Training </vt:lpstr>
      <vt:lpstr>Model Evaluation 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Sathvik Shetty</dc:creator>
  <cp:lastModifiedBy>Sathvik Shetty</cp:lastModifiedBy>
  <cp:revision>2</cp:revision>
  <dcterms:created xsi:type="dcterms:W3CDTF">2024-07-13T11:55:49Z</dcterms:created>
  <dcterms:modified xsi:type="dcterms:W3CDTF">2024-07-13T15:58:31Z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