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58" r:id="rId3"/>
    <p:sldId id="256" r:id="rId4"/>
    <p:sldId id="269" r:id="rId5"/>
    <p:sldId id="260" r:id="rId6"/>
    <p:sldId id="259" r:id="rId7"/>
    <p:sldId id="265" r:id="rId8"/>
    <p:sldId id="262" r:id="rId9"/>
    <p:sldId id="266" r:id="rId10"/>
    <p:sldId id="267" r:id="rId11"/>
    <p:sldId id="268" r:id="rId12"/>
    <p:sldId id="261" r:id="rId13"/>
    <p:sldId id="263" r:id="rId14"/>
  </p:sldIdLst>
  <p:sldSz cx="9144000" cy="5143500" type="screen16x9"/>
  <p:notesSz cx="6858000" cy="9144000"/>
  <p:embeddedFontLst>
    <p:embeddedFont>
      <p:font typeface="Trebuchet MS" panose="020B060302020202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Bookman Old Style" panose="02050604050505020204" pitchFamily="18"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smtClean="0"/>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smtClean="0"/>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smtClean="0"/>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smtClean="0"/>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smtClean="0"/>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smtClean="0"/>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r>
              <a:rPr lang="en-US" sz="1400" dirty="0">
                <a:latin typeface="Bookman Old Style" panose="02050604050505020204" pitchFamily="18" charset="0"/>
              </a:rPr>
              <a:t>A Seminar on</a:t>
            </a:r>
            <a:r>
              <a:rPr lang="en-US" sz="3200" dirty="0">
                <a:latin typeface="Bookman Old Style" panose="02050604050505020204" pitchFamily="18" charset="0"/>
              </a:rPr>
              <a:t/>
            </a:r>
            <a:br>
              <a:rPr lang="en-US" sz="3200" dirty="0">
                <a:latin typeface="Bookman Old Style" panose="02050604050505020204" pitchFamily="18" charset="0"/>
              </a:rPr>
            </a:br>
            <a:r>
              <a:rPr lang="en-US" sz="1800" b="1" dirty="0">
                <a:latin typeface="Bookman Old Style" panose="02050604050505020204" pitchFamily="18" charset="0"/>
              </a:rPr>
              <a:t>Investigation and Finding A DNA Cryptography layer</a:t>
            </a:r>
            <a:br>
              <a:rPr lang="en-US" sz="1800" b="1" dirty="0">
                <a:latin typeface="Bookman Old Style" panose="02050604050505020204" pitchFamily="18" charset="0"/>
              </a:rPr>
            </a:br>
            <a:r>
              <a:rPr lang="en-US" sz="1800" b="1" dirty="0">
                <a:latin typeface="Bookman Old Style" panose="02050604050505020204" pitchFamily="18" charset="0"/>
              </a:rPr>
              <a:t> for Securing data in Spark Cluster</a:t>
            </a:r>
            <a:endParaRPr lang="en-US" sz="1800" dirty="0">
              <a:latin typeface="Bookman Old Style" panose="02050604050505020204" pitchFamily="18" charset="0"/>
            </a:endParaRPr>
          </a:p>
        </p:txBody>
      </p:sp>
      <p:sp>
        <p:nvSpPr>
          <p:cNvPr id="3" name="TextBox 2"/>
          <p:cNvSpPr txBox="1"/>
          <p:nvPr/>
        </p:nvSpPr>
        <p:spPr>
          <a:xfrm>
            <a:off x="267767" y="3265616"/>
            <a:ext cx="4115047" cy="1169551"/>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err="1">
                <a:latin typeface="Bookman Old Style" panose="02050604050505020204" pitchFamily="18" charset="0"/>
              </a:rPr>
              <a:t>Rettala</a:t>
            </a:r>
            <a:r>
              <a:rPr lang="en-US" dirty="0">
                <a:latin typeface="Bookman Old Style" panose="02050604050505020204" pitchFamily="18" charset="0"/>
              </a:rPr>
              <a:t> Nikhil </a:t>
            </a:r>
            <a:r>
              <a:rPr lang="en-US" dirty="0" err="1">
                <a:latin typeface="Bookman Old Style" panose="02050604050505020204" pitchFamily="18" charset="0"/>
              </a:rPr>
              <a:t>Goud</a:t>
            </a:r>
            <a:r>
              <a:rPr lang="en-US" dirty="0">
                <a:latin typeface="Bookman Old Style" panose="02050604050505020204" pitchFamily="18" charset="0"/>
              </a:rPr>
              <a:t>(20EG105317)</a:t>
            </a:r>
          </a:p>
          <a:p>
            <a:pPr marL="342900" indent="-342900">
              <a:buFont typeface="+mj-lt"/>
              <a:buAutoNum type="arabicPeriod"/>
            </a:pPr>
            <a:r>
              <a:rPr lang="en-US" dirty="0">
                <a:latin typeface="Bookman Old Style" panose="02050604050505020204" pitchFamily="18" charset="0"/>
              </a:rPr>
              <a:t>Kadiyala </a:t>
            </a:r>
            <a:r>
              <a:rPr lang="en-US" dirty="0" err="1">
                <a:latin typeface="Bookman Old Style" panose="02050604050505020204" pitchFamily="18" charset="0"/>
              </a:rPr>
              <a:t>Venkat</a:t>
            </a:r>
            <a:r>
              <a:rPr lang="en-US" dirty="0">
                <a:latin typeface="Bookman Old Style" panose="02050604050505020204" pitchFamily="18" charset="0"/>
              </a:rPr>
              <a:t> Sathwik(20EG105319)</a:t>
            </a:r>
          </a:p>
          <a:p>
            <a:pPr marL="342900" indent="-342900">
              <a:buFont typeface="+mj-lt"/>
              <a:buAutoNum type="arabicPeriod"/>
            </a:pPr>
            <a:r>
              <a:rPr lang="en-US" dirty="0" err="1">
                <a:latin typeface="Bookman Old Style" panose="02050604050505020204" pitchFamily="18" charset="0"/>
              </a:rPr>
              <a:t>Kandula</a:t>
            </a:r>
            <a:r>
              <a:rPr lang="en-US" dirty="0">
                <a:latin typeface="Bookman Old Style" panose="02050604050505020204" pitchFamily="18" charset="0"/>
              </a:rPr>
              <a:t> </a:t>
            </a:r>
            <a:r>
              <a:rPr lang="en-US" dirty="0" err="1">
                <a:latin typeface="Bookman Old Style" panose="02050604050505020204" pitchFamily="18" charset="0"/>
              </a:rPr>
              <a:t>Akshaya</a:t>
            </a:r>
            <a:r>
              <a:rPr lang="en-US" dirty="0">
                <a:latin typeface="Bookman Old Style" panose="02050604050505020204" pitchFamily="18" charset="0"/>
              </a:rPr>
              <a:t>(20EG105322)</a:t>
            </a:r>
          </a:p>
          <a:p>
            <a:endParaRPr lang="en-US" dirty="0">
              <a:latin typeface="Bookman Old Style" panose="02050604050505020204" pitchFamily="18" charset="0"/>
            </a:endParaRPr>
          </a:p>
        </p:txBody>
      </p:sp>
      <p:sp>
        <p:nvSpPr>
          <p:cNvPr id="8" name="TextBox 7"/>
          <p:cNvSpPr txBox="1"/>
          <p:nvPr/>
        </p:nvSpPr>
        <p:spPr>
          <a:xfrm>
            <a:off x="5470632" y="3239550"/>
            <a:ext cx="2070599" cy="954107"/>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Dr. J Balaraju</a:t>
            </a:r>
          </a:p>
          <a:p>
            <a:r>
              <a:rPr lang="en-US" dirty="0">
                <a:latin typeface="Bookman Old Style" panose="02050604050505020204" pitchFamily="18" charset="0"/>
              </a:rPr>
              <a:t>M.Tech.,</a:t>
            </a:r>
            <a:r>
              <a:rPr lang="en-US" dirty="0" err="1">
                <a:latin typeface="Bookman Old Style" panose="02050604050505020204" pitchFamily="18" charset="0"/>
              </a:rPr>
              <a:t>Ph.D</a:t>
            </a:r>
            <a:endParaRPr lang="en-US" dirty="0">
              <a:latin typeface="Bookman Old Style" panose="02050604050505020204" pitchFamily="18" charset="0"/>
            </a:endParaRP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smtClean="0"/>
              <a:t>Department of Computer Science and Engineering</a:t>
            </a:r>
            <a:endParaRPr lang="en-US"/>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24349" y="94593"/>
            <a:ext cx="6117431" cy="627321"/>
          </a:xfrm>
        </p:spPr>
        <p:txBody>
          <a:bodyPr/>
          <a:lstStyle/>
          <a:p>
            <a:r>
              <a:rPr lang="en-US" sz="3600" dirty="0" smtClean="0"/>
              <a:t>Experiment Results </a:t>
            </a:r>
            <a:endParaRPr lang="en-US" sz="3600" dirty="0"/>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sp>
        <p:nvSpPr>
          <p:cNvPr id="3" name="Rectangle 2"/>
          <p:cNvSpPr/>
          <p:nvPr/>
        </p:nvSpPr>
        <p:spPr>
          <a:xfrm>
            <a:off x="940676" y="3307196"/>
            <a:ext cx="6201104" cy="886461"/>
          </a:xfrm>
          <a:prstGeom prst="rect">
            <a:avLst/>
          </a:prstGeom>
        </p:spPr>
        <p:txBody>
          <a:bodyPr wrap="square">
            <a:spAutoFit/>
          </a:bodyPr>
          <a:lstStyle/>
          <a:p>
            <a:pPr>
              <a:lnSpc>
                <a:spcPct val="107000"/>
              </a:lnSpc>
              <a:spcAft>
                <a:spcPts val="800"/>
              </a:spcAft>
            </a:pPr>
            <a:r>
              <a:rPr lang="en-US" b="1" dirty="0">
                <a:latin typeface="Bookman Old Style" panose="02050604050505020204" pitchFamily="18" charset="0"/>
                <a:ea typeface="Calibri" panose="020F0502020204030204" pitchFamily="34" charset="0"/>
                <a:cs typeface="Times New Roman" panose="02020603050405020304" pitchFamily="18" charset="0"/>
              </a:rPr>
              <a:t>Findings: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dirty="0">
                <a:latin typeface="Bookman Old Style" panose="02050604050505020204" pitchFamily="18" charset="0"/>
                <a:ea typeface="Calibri" panose="020F0502020204030204" pitchFamily="34" charset="0"/>
                <a:cs typeface="Times New Roman" panose="02020603050405020304" pitchFamily="18" charset="0"/>
              </a:rPr>
              <a:t>Consolidates security into 1 configuration.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a:solidFill>
                  <a:srgbClr val="0D0D0D"/>
                </a:solidFill>
                <a:latin typeface="Bookman Old Style" panose="02050604050505020204" pitchFamily="18" charset="0"/>
                <a:ea typeface="Calibri" panose="020F0502020204030204" pitchFamily="34" charset="0"/>
                <a:cs typeface="Segoe UI" panose="020B0502040204020203" pitchFamily="34" charset="0"/>
              </a:rPr>
              <a:t>Eliminates metadata security computations.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30619" y="972676"/>
            <a:ext cx="6306207" cy="322845"/>
          </a:xfrm>
          <a:prstGeom prst="rect">
            <a:avLst/>
          </a:prstGeom>
        </p:spPr>
        <p:txBody>
          <a:bodyPr wrap="square">
            <a:spAutoFit/>
          </a:bodyPr>
          <a:lstStyle/>
          <a:p>
            <a:pPr marL="914400" indent="457200">
              <a:lnSpc>
                <a:spcPct val="107000"/>
              </a:lnSpc>
              <a:spcAft>
                <a:spcPts val="800"/>
              </a:spcAft>
            </a:pPr>
            <a:r>
              <a:rPr lang="en-US" b="1" dirty="0">
                <a:latin typeface="Bookman Old Style" panose="02050604050505020204" pitchFamily="18" charset="0"/>
                <a:ea typeface="Calibri" panose="020F0502020204030204" pitchFamily="34" charset="0"/>
                <a:cs typeface="Times New Roman" panose="02020603050405020304" pitchFamily="18" charset="0"/>
              </a:rPr>
              <a:t>Security Configurations existing </a:t>
            </a:r>
            <a:r>
              <a:rPr lang="en-US" b="1" dirty="0" smtClean="0">
                <a:latin typeface="Bookman Old Style" panose="02050604050505020204" pitchFamily="18" charset="0"/>
                <a:ea typeface="Calibri" panose="020F0502020204030204" pitchFamily="34" charset="0"/>
                <a:cs typeface="Times New Roman" panose="02020603050405020304" pitchFamily="18" charset="0"/>
              </a:rPr>
              <a:t>and proposed</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321193" y="1295521"/>
            <a:ext cx="5741759" cy="2011675"/>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92514" y="84083"/>
            <a:ext cx="6117431" cy="627321"/>
          </a:xfrm>
        </p:spPr>
        <p:txBody>
          <a:bodyPr/>
          <a:lstStyle/>
          <a:p>
            <a:r>
              <a:rPr lang="en-US" sz="3600" dirty="0" smtClean="0"/>
              <a:t>Experiment Results </a:t>
            </a:r>
            <a:endParaRPr lang="en-US" sz="3600" dirty="0"/>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24163174"/>
              </p:ext>
            </p:extLst>
          </p:nvPr>
        </p:nvGraphicFramePr>
        <p:xfrm>
          <a:off x="1393715" y="2231096"/>
          <a:ext cx="6121181" cy="1464883"/>
        </p:xfrm>
        <a:graphic>
          <a:graphicData uri="http://schemas.openxmlformats.org/drawingml/2006/table">
            <a:tbl>
              <a:tblPr firstRow="1" firstCol="1" bandRow="1">
                <a:tableStyleId>{1D3205E1-8B83-452B-8570-0B3C4014EAE2}</a:tableStyleId>
              </a:tblPr>
              <a:tblGrid>
                <a:gridCol w="6121181"/>
              </a:tblGrid>
              <a:tr h="209269">
                <a:tc>
                  <a:txBody>
                    <a:bodyPr/>
                    <a:lstStyle/>
                    <a:p>
                      <a:pPr marL="0" marR="0">
                        <a:lnSpc>
                          <a:spcPct val="107000"/>
                        </a:lnSpc>
                        <a:spcBef>
                          <a:spcPts val="0"/>
                        </a:spcBef>
                        <a:spcAft>
                          <a:spcPts val="0"/>
                        </a:spcAft>
                      </a:pPr>
                      <a:r>
                        <a:rPr lang="en-US" sz="1100" dirty="0">
                          <a:effectLst/>
                        </a:rPr>
                        <a:t>           No.of sessions             Total                   Number of Time           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9269">
                <a:tc>
                  <a:txBody>
                    <a:bodyPr/>
                    <a:lstStyle/>
                    <a:p>
                      <a:pPr marL="0" marR="0">
                        <a:lnSpc>
                          <a:spcPct val="107000"/>
                        </a:lnSpc>
                        <a:spcBef>
                          <a:spcPts val="0"/>
                        </a:spcBef>
                        <a:spcAft>
                          <a:spcPts val="0"/>
                        </a:spcAft>
                      </a:pPr>
                      <a:r>
                        <a:rPr lang="en-US" sz="1100" dirty="0">
                          <a:effectLst/>
                        </a:rPr>
                        <a:t>         Authentications/       Computations         Authenticated/      Computations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9269">
                <a:tc>
                  <a:txBody>
                    <a:bodyPr/>
                    <a:lstStyle/>
                    <a:p>
                      <a:pPr marL="0" marR="0">
                        <a:lnSpc>
                          <a:spcPct val="107000"/>
                        </a:lnSpc>
                        <a:spcBef>
                          <a:spcPts val="0"/>
                        </a:spcBef>
                        <a:spcAft>
                          <a:spcPts val="0"/>
                        </a:spcAft>
                      </a:pPr>
                      <a:r>
                        <a:rPr lang="en-US" sz="1100" dirty="0">
                          <a:effectLst/>
                        </a:rPr>
                        <a:t>            Day (Existing)                                      Day(Proposed)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9269">
                <a:tc>
                  <a:txBody>
                    <a:bodyPr/>
                    <a:lstStyle/>
                    <a:p>
                      <a:pPr marL="0" marR="0">
                        <a:lnSpc>
                          <a:spcPct val="107000"/>
                        </a:lnSpc>
                        <a:spcBef>
                          <a:spcPts val="0"/>
                        </a:spcBef>
                        <a:spcAft>
                          <a:spcPts val="0"/>
                        </a:spcAft>
                      </a:pPr>
                      <a:r>
                        <a:rPr lang="en-US" sz="1100">
                          <a:effectLst/>
                        </a:rPr>
                        <a:t>User1           5                             50                            2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9269">
                <a:tc>
                  <a:txBody>
                    <a:bodyPr/>
                    <a:lstStyle/>
                    <a:p>
                      <a:pPr marL="0" marR="0">
                        <a:lnSpc>
                          <a:spcPct val="107000"/>
                        </a:lnSpc>
                        <a:spcBef>
                          <a:spcPts val="0"/>
                        </a:spcBef>
                        <a:spcAft>
                          <a:spcPts val="0"/>
                        </a:spcAft>
                      </a:pPr>
                      <a:r>
                        <a:rPr lang="en-US" sz="1100">
                          <a:effectLst/>
                        </a:rPr>
                        <a:t>User2           10                          100                           3                          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9269">
                <a:tc>
                  <a:txBody>
                    <a:bodyPr/>
                    <a:lstStyle/>
                    <a:p>
                      <a:pPr marL="0" marR="0">
                        <a:lnSpc>
                          <a:spcPct val="107000"/>
                        </a:lnSpc>
                        <a:spcBef>
                          <a:spcPts val="0"/>
                        </a:spcBef>
                        <a:spcAft>
                          <a:spcPts val="0"/>
                        </a:spcAft>
                      </a:pPr>
                      <a:r>
                        <a:rPr lang="en-US" sz="1100">
                          <a:effectLst/>
                        </a:rPr>
                        <a:t>User3            8                            80                            4                          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9269">
                <a:tc>
                  <a:txBody>
                    <a:bodyPr/>
                    <a:lstStyle/>
                    <a:p>
                      <a:pPr marL="0" marR="0">
                        <a:lnSpc>
                          <a:spcPct val="107000"/>
                        </a:lnSpc>
                        <a:spcBef>
                          <a:spcPts val="0"/>
                        </a:spcBef>
                        <a:spcAft>
                          <a:spcPts val="0"/>
                        </a:spcAft>
                      </a:pPr>
                      <a:r>
                        <a:rPr lang="en-US" sz="1100" dirty="0">
                          <a:effectLst/>
                        </a:rPr>
                        <a:t>Total            23                           230                           9                          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TextBox 6"/>
          <p:cNvSpPr txBox="1"/>
          <p:nvPr/>
        </p:nvSpPr>
        <p:spPr>
          <a:xfrm>
            <a:off x="635876" y="1135117"/>
            <a:ext cx="7751379" cy="954107"/>
          </a:xfrm>
          <a:prstGeom prst="rect">
            <a:avLst/>
          </a:prstGeom>
          <a:noFill/>
        </p:spPr>
        <p:txBody>
          <a:bodyPr wrap="square" rtlCol="0">
            <a:spAutoFit/>
          </a:bodyPr>
          <a:lstStyle/>
          <a:p>
            <a:pPr algn="just"/>
            <a:r>
              <a:rPr lang="en-US" dirty="0">
                <a:latin typeface="Bookman Old Style" panose="02050604050505020204" pitchFamily="18" charset="0"/>
              </a:rPr>
              <a:t>The following table showing the 10 users wants login single node cluster and the required to authentication by using Kerberos before entering the cluster. Every time they request KDC for each session which is taking 10 computation per session, each users may request authentication KDC depending on their usability of cluster.</a:t>
            </a:r>
          </a:p>
        </p:txBody>
      </p:sp>
      <p:sp>
        <p:nvSpPr>
          <p:cNvPr id="8" name="TextBox 7"/>
          <p:cNvSpPr txBox="1"/>
          <p:nvPr/>
        </p:nvSpPr>
        <p:spPr>
          <a:xfrm>
            <a:off x="2590800" y="830317"/>
            <a:ext cx="3962400" cy="523220"/>
          </a:xfrm>
          <a:prstGeom prst="rect">
            <a:avLst/>
          </a:prstGeom>
          <a:noFill/>
        </p:spPr>
        <p:txBody>
          <a:bodyPr wrap="square" rtlCol="0">
            <a:spAutoFit/>
          </a:bodyPr>
          <a:lstStyle/>
          <a:p>
            <a:r>
              <a:rPr lang="en-US" b="1" dirty="0">
                <a:latin typeface="Bookman Old Style" panose="02050604050505020204" pitchFamily="18" charset="0"/>
              </a:rPr>
              <a:t>User Authentication computation</a:t>
            </a:r>
          </a:p>
          <a:p>
            <a:endParaRPr lang="en-US" b="1" dirty="0">
              <a:latin typeface="Bookman Old Style" panose="02050604050505020204" pitchFamily="18" charset="0"/>
            </a:endParaRPr>
          </a:p>
        </p:txBody>
      </p:sp>
      <p:sp>
        <p:nvSpPr>
          <p:cNvPr id="9" name="Rectangle 8"/>
          <p:cNvSpPr/>
          <p:nvPr/>
        </p:nvSpPr>
        <p:spPr>
          <a:xfrm>
            <a:off x="635876" y="3816133"/>
            <a:ext cx="7583214" cy="553357"/>
          </a:xfrm>
          <a:prstGeom prst="rect">
            <a:avLst/>
          </a:prstGeom>
        </p:spPr>
        <p:txBody>
          <a:bodyPr wrap="square">
            <a:spAutoFit/>
          </a:bodyPr>
          <a:lstStyle/>
          <a:p>
            <a:pPr algn="just">
              <a:lnSpc>
                <a:spcPct val="107000"/>
              </a:lnSpc>
              <a:spcAft>
                <a:spcPts val="800"/>
              </a:spcAft>
            </a:pPr>
            <a:r>
              <a:rPr lang="en-US" dirty="0">
                <a:latin typeface="Bookman Old Style" panose="02050604050505020204" pitchFamily="18" charset="0"/>
                <a:ea typeface="Calibri" panose="020F0502020204030204" pitchFamily="34" charset="0"/>
                <a:cs typeface="Times New Roman" panose="02020603050405020304" pitchFamily="18" charset="0"/>
              </a:rPr>
              <a:t>Table shows the user sessions and total computations of existing and proposed authentication.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965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08128" y="84083"/>
            <a:ext cx="6117431" cy="627321"/>
          </a:xfrm>
        </p:spPr>
        <p:txBody>
          <a:bodyPr/>
          <a:lstStyle/>
          <a:p>
            <a:r>
              <a:rPr lang="en-US" sz="3600" dirty="0" smtClean="0">
                <a:latin typeface="Bookman Old Style" panose="02050604050505020204" pitchFamily="18" charset="0"/>
              </a:rPr>
              <a:t>Finding </a:t>
            </a:r>
            <a:endParaRPr lang="en-US" sz="3600" dirty="0">
              <a:latin typeface="Bookman Old Style" panose="02050604050505020204" pitchFamily="18" charset="0"/>
            </a:endParaRP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smtClean="0"/>
              <a:t>Department of Computer Science and Engineering</a:t>
            </a:r>
            <a:endParaRPr lang="en-US"/>
          </a:p>
        </p:txBody>
      </p:sp>
      <p:sp>
        <p:nvSpPr>
          <p:cNvPr id="3" name="TextBox 2"/>
          <p:cNvSpPr txBox="1"/>
          <p:nvPr/>
        </p:nvSpPr>
        <p:spPr>
          <a:xfrm>
            <a:off x="788276" y="472966"/>
            <a:ext cx="7567448" cy="3970318"/>
          </a:xfrm>
          <a:prstGeom prst="rect">
            <a:avLst/>
          </a:prstGeom>
          <a:noFill/>
        </p:spPr>
        <p:txBody>
          <a:bodyPr wrap="square" rtlCol="0">
            <a:spAutoFit/>
          </a:bodyPr>
          <a:lstStyle/>
          <a:p>
            <a:pPr algn="just"/>
            <a:r>
              <a:rPr lang="en-US" dirty="0">
                <a:latin typeface="Bookman Old Style" panose="02050604050505020204" pitchFamily="18" charset="0"/>
              </a:rPr>
              <a:t/>
            </a:r>
            <a:br>
              <a:rPr lang="en-US" dirty="0">
                <a:latin typeface="Bookman Old Style" panose="02050604050505020204" pitchFamily="18" charset="0"/>
              </a:rPr>
            </a:br>
            <a:r>
              <a:rPr lang="en-US" dirty="0">
                <a:latin typeface="Bookman Old Style" panose="02050604050505020204" pitchFamily="18" charset="0"/>
              </a:rPr>
              <a:t>The experimental results indicate a substantial improvement in both computational efficiency and metadata security with the proposed mechanisms compared to the existing ones in the </a:t>
            </a:r>
            <a:r>
              <a:rPr lang="en-US" dirty="0" smtClean="0">
                <a:latin typeface="Bookman Old Style" panose="02050604050505020204" pitchFamily="18" charset="0"/>
              </a:rPr>
              <a:t>spark cluster </a:t>
            </a:r>
            <a:r>
              <a:rPr lang="en-US" dirty="0">
                <a:latin typeface="Bookman Old Style" panose="02050604050505020204" pitchFamily="18" charset="0"/>
              </a:rPr>
              <a:t>environment. </a:t>
            </a:r>
            <a:endParaRPr lang="en-US" dirty="0" smtClean="0">
              <a:latin typeface="Bookman Old Style" panose="02050604050505020204" pitchFamily="18" charset="0"/>
            </a:endParaRPr>
          </a:p>
          <a:p>
            <a:pPr algn="just"/>
            <a:endParaRPr lang="en-US" dirty="0" smtClean="0">
              <a:latin typeface="Bookman Old Style" panose="02050604050505020204" pitchFamily="18" charset="0"/>
            </a:endParaRPr>
          </a:p>
          <a:p>
            <a:pPr algn="just"/>
            <a:r>
              <a:rPr lang="en-US" dirty="0" smtClean="0">
                <a:latin typeface="Bookman Old Style" panose="02050604050505020204" pitchFamily="18" charset="0"/>
              </a:rPr>
              <a:t>Furthermore</a:t>
            </a:r>
            <a:r>
              <a:rPr lang="en-US" dirty="0">
                <a:latin typeface="Bookman Old Style" panose="02050604050505020204" pitchFamily="18" charset="0"/>
              </a:rPr>
              <a:t>, the consolidation of security configurations into a single setup streamlines the user authentication process, significantly reducing the computational load required for each authentication instance. </a:t>
            </a:r>
            <a:endParaRPr lang="en-US" dirty="0" smtClean="0">
              <a:latin typeface="Bookman Old Style" panose="02050604050505020204" pitchFamily="18" charset="0"/>
            </a:endParaRPr>
          </a:p>
          <a:p>
            <a:pPr algn="just"/>
            <a:endParaRPr lang="en-US" dirty="0" smtClean="0">
              <a:latin typeface="Bookman Old Style" panose="02050604050505020204" pitchFamily="18" charset="0"/>
            </a:endParaRPr>
          </a:p>
          <a:p>
            <a:pPr algn="just"/>
            <a:r>
              <a:rPr lang="en-US" dirty="0" smtClean="0">
                <a:latin typeface="Bookman Old Style" panose="02050604050505020204" pitchFamily="18" charset="0"/>
              </a:rPr>
              <a:t>This </a:t>
            </a:r>
            <a:r>
              <a:rPr lang="en-US" dirty="0">
                <a:latin typeface="Bookman Old Style" panose="02050604050505020204" pitchFamily="18" charset="0"/>
              </a:rPr>
              <a:t>consolidation not only simplifies the authentication workflow but also enhances the overall system performance by minimizing redundant computations</a:t>
            </a:r>
            <a:r>
              <a:rPr lang="en-US" dirty="0" smtClean="0">
                <a:latin typeface="Bookman Old Style" panose="02050604050505020204" pitchFamily="18" charset="0"/>
              </a:rPr>
              <a:t>.</a:t>
            </a:r>
          </a:p>
          <a:p>
            <a:pPr algn="just"/>
            <a:endParaRPr lang="en-US" dirty="0" smtClean="0">
              <a:latin typeface="Bookman Old Style" panose="02050604050505020204" pitchFamily="18" charset="0"/>
            </a:endParaRPr>
          </a:p>
          <a:p>
            <a:pPr algn="just"/>
            <a:r>
              <a:rPr lang="en-US" dirty="0" smtClean="0">
                <a:latin typeface="Bookman Old Style" panose="02050604050505020204" pitchFamily="18" charset="0"/>
              </a:rPr>
              <a:t> Overall</a:t>
            </a:r>
            <a:r>
              <a:rPr lang="en-US" dirty="0">
                <a:latin typeface="Bookman Old Style" panose="02050604050505020204" pitchFamily="18" charset="0"/>
              </a:rPr>
              <a:t>, these findings underscore the efficacy of the proposed mechanisms in addressing key security and computational challenges inherent in </a:t>
            </a:r>
            <a:r>
              <a:rPr lang="en-US" dirty="0" smtClean="0">
                <a:latin typeface="Bookman Old Style" panose="02050604050505020204" pitchFamily="18" charset="0"/>
              </a:rPr>
              <a:t>spark clusters</a:t>
            </a:r>
            <a:r>
              <a:rPr lang="en-US" dirty="0">
                <a:latin typeface="Bookman Old Style" panose="02050604050505020204" pitchFamily="18" charset="0"/>
              </a:rPr>
              <a:t>. By optimizing authentication processes and metadata management, the proposed approach offers a robust and efficient solution for securing big data environments while minimizing computational overhead, ultimately enhancing system performance and user satisfaction.</a:t>
            </a:r>
          </a:p>
        </p:txBody>
      </p:sp>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24303" y="252248"/>
            <a:ext cx="5250328" cy="786039"/>
          </a:xfrm>
        </p:spPr>
        <p:txBody>
          <a:bodyPr/>
          <a:lstStyle/>
          <a:p>
            <a:r>
              <a:rPr lang="en-US" sz="3600" dirty="0" smtClean="0">
                <a:latin typeface="Bookman Old Style" panose="02050604050505020204" pitchFamily="18" charset="0"/>
              </a:rPr>
              <a:t>Justification </a:t>
            </a:r>
            <a:br>
              <a:rPr lang="en-US" sz="3600" dirty="0" smtClean="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
        <p:nvSpPr>
          <p:cNvPr id="5" name="TextBox 4"/>
          <p:cNvSpPr txBox="1"/>
          <p:nvPr/>
        </p:nvSpPr>
        <p:spPr>
          <a:xfrm>
            <a:off x="651641" y="1038287"/>
            <a:ext cx="7241627" cy="3754874"/>
          </a:xfrm>
          <a:prstGeom prst="rect">
            <a:avLst/>
          </a:prstGeom>
          <a:noFill/>
        </p:spPr>
        <p:txBody>
          <a:bodyPr wrap="square" rtlCol="0">
            <a:spAutoFit/>
          </a:bodyPr>
          <a:lstStyle/>
          <a:p>
            <a:r>
              <a:rPr lang="en-US" b="1" dirty="0">
                <a:latin typeface="Bookman Old Style" panose="02050604050505020204" pitchFamily="18" charset="0"/>
              </a:rPr>
              <a:t>Parameter Formulas:</a:t>
            </a:r>
          </a:p>
          <a:p>
            <a:r>
              <a:rPr lang="en-US" dirty="0">
                <a:latin typeface="Bookman Old Style" panose="02050604050505020204" pitchFamily="18" charset="0"/>
              </a:rPr>
              <a:t>The current spark cluster security mechanism consumes</a:t>
            </a:r>
          </a:p>
          <a:p>
            <a:pPr algn="ctr"/>
            <a:r>
              <a:rPr lang="en-US" dirty="0">
                <a:latin typeface="Bookman Old Style" panose="02050604050505020204" pitchFamily="18" charset="0"/>
              </a:rPr>
              <a:t>T(SC)=U[(6t)+</a:t>
            </a:r>
            <a:r>
              <a:rPr lang="en-US" dirty="0" err="1">
                <a:latin typeface="Bookman Old Style" panose="02050604050505020204" pitchFamily="18" charset="0"/>
              </a:rPr>
              <a:t>x+y</a:t>
            </a:r>
            <a:r>
              <a:rPr lang="en-US" dirty="0">
                <a:latin typeface="Bookman Old Style" panose="02050604050505020204" pitchFamily="18" charset="0"/>
              </a:rPr>
              <a:t>] +O(N)</a:t>
            </a:r>
          </a:p>
          <a:p>
            <a:r>
              <a:rPr lang="en-US" dirty="0">
                <a:latin typeface="Bookman Old Style" panose="02050604050505020204" pitchFamily="18" charset="0"/>
              </a:rPr>
              <a:t>The developed Spark Cluster security mechanism consumes</a:t>
            </a:r>
          </a:p>
          <a:p>
            <a:pPr algn="ctr"/>
            <a:r>
              <a:rPr lang="en-US" dirty="0">
                <a:latin typeface="Bookman Old Style" panose="02050604050505020204" pitchFamily="18" charset="0"/>
              </a:rPr>
              <a:t>T(SAI)=U(5) +[O(N)+D]</a:t>
            </a:r>
          </a:p>
          <a:p>
            <a:r>
              <a:rPr lang="en-US" b="1" dirty="0" smtClean="0">
                <a:latin typeface="Bookman Old Style" panose="02050604050505020204" pitchFamily="18" charset="0"/>
              </a:rPr>
              <a:t>Parameters improved:</a:t>
            </a:r>
          </a:p>
          <a:p>
            <a:r>
              <a:rPr lang="en-US" b="1" dirty="0" smtClean="0">
                <a:latin typeface="Bookman Old Style" panose="02050604050505020204" pitchFamily="18" charset="0"/>
              </a:rPr>
              <a:t>Improves security </a:t>
            </a:r>
            <a:r>
              <a:rPr lang="en-US" dirty="0" smtClean="0">
                <a:latin typeface="Bookman Old Style" panose="02050604050505020204" pitchFamily="18" charset="0"/>
              </a:rPr>
              <a:t>by stopping and exiting spark job in the spark cluster thereby enhancing </a:t>
            </a:r>
            <a:r>
              <a:rPr lang="en-US" b="1" dirty="0" smtClean="0">
                <a:latin typeface="Bookman Old Style" panose="02050604050505020204" pitchFamily="18" charset="0"/>
              </a:rPr>
              <a:t>cluster security</a:t>
            </a:r>
            <a:r>
              <a:rPr lang="en-US" dirty="0" smtClean="0">
                <a:latin typeface="Bookman Old Style" panose="02050604050505020204" pitchFamily="18" charset="0"/>
              </a:rPr>
              <a:t>, </a:t>
            </a:r>
            <a:r>
              <a:rPr lang="en-US" b="1" dirty="0" smtClean="0">
                <a:latin typeface="Bookman Old Style" panose="02050604050505020204" pitchFamily="18" charset="0"/>
              </a:rPr>
              <a:t>data integrity </a:t>
            </a:r>
            <a:r>
              <a:rPr lang="en-US" dirty="0" smtClean="0">
                <a:latin typeface="Bookman Old Style" panose="02050604050505020204" pitchFamily="18" charset="0"/>
              </a:rPr>
              <a:t>and </a:t>
            </a:r>
            <a:r>
              <a:rPr lang="en-US" b="1" dirty="0" smtClean="0">
                <a:latin typeface="Bookman Old Style" panose="02050604050505020204" pitchFamily="18" charset="0"/>
              </a:rPr>
              <a:t>less computational </a:t>
            </a:r>
            <a:r>
              <a:rPr lang="en-US" dirty="0" smtClean="0">
                <a:latin typeface="Bookman Old Style" panose="02050604050505020204" pitchFamily="18" charset="0"/>
              </a:rPr>
              <a:t>user authentication.</a:t>
            </a:r>
          </a:p>
          <a:p>
            <a:endParaRPr lang="en-US" b="1" dirty="0">
              <a:latin typeface="Bookman Old Style" panose="02050604050505020204" pitchFamily="18" charset="0"/>
            </a:endParaRPr>
          </a:p>
          <a:p>
            <a:r>
              <a:rPr lang="en-US" b="1" dirty="0">
                <a:latin typeface="Bookman Old Style" panose="02050604050505020204" pitchFamily="18" charset="0"/>
              </a:rPr>
              <a:t>How parameters are improved</a:t>
            </a:r>
            <a:r>
              <a:rPr lang="en-US" b="1" dirty="0" smtClean="0">
                <a:latin typeface="Bookman Old Style" panose="02050604050505020204" pitchFamily="18" charset="0"/>
              </a:rPr>
              <a:t>:</a:t>
            </a:r>
            <a:endParaRPr lang="en-US" dirty="0">
              <a:latin typeface="Bookman Old Style" panose="02050604050505020204" pitchFamily="18" charset="0"/>
            </a:endParaRPr>
          </a:p>
          <a:p>
            <a:pPr algn="just"/>
            <a:r>
              <a:rPr lang="en-US" dirty="0">
                <a:latin typeface="Bookman Old Style" panose="02050604050505020204" pitchFamily="18" charset="0"/>
              </a:rPr>
              <a:t>This is achieved through unique key generation methods, real-time monitoring, alerting mechanisms, and seamless integration with cluster management tools. These enhancements make the system highly effective in preventing node duplication, ensuring a secure and reliable cluster environment.</a:t>
            </a:r>
          </a:p>
          <a:p>
            <a:endParaRPr lang="en-US" b="1" dirty="0" smtClean="0">
              <a:latin typeface="Bookman Old Style" panose="02050604050505020204" pitchFamily="18" charset="0"/>
            </a:endParaRPr>
          </a:p>
          <a:p>
            <a:endParaRPr lang="en-US" dirty="0" smtClean="0">
              <a:latin typeface="Bookman Old Style" panose="02050604050505020204" pitchFamily="18" charset="0"/>
            </a:endParaRP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053456" y="96901"/>
            <a:ext cx="6117431" cy="627321"/>
          </a:xfrm>
        </p:spPr>
        <p:txBody>
          <a:bodyPr/>
          <a:lstStyle/>
          <a:p>
            <a:r>
              <a:rPr lang="en-US" sz="3600" dirty="0" smtClean="0">
                <a:latin typeface="Bookman Old Style" panose="02050604050505020204" pitchFamily="18" charset="0"/>
              </a:rPr>
              <a:t>Introduction</a:t>
            </a:r>
            <a:endParaRPr lang="en-US" sz="3600" dirty="0">
              <a:latin typeface="Bookman Old Style" panose="02050604050505020204" pitchFamily="18" charset="0"/>
            </a:endParaRPr>
          </a:p>
        </p:txBody>
      </p:sp>
      <p:sp>
        <p:nvSpPr>
          <p:cNvPr id="5" name="TextBox 4"/>
          <p:cNvSpPr txBox="1"/>
          <p:nvPr/>
        </p:nvSpPr>
        <p:spPr>
          <a:xfrm>
            <a:off x="457200" y="1173014"/>
            <a:ext cx="7529804" cy="3108543"/>
          </a:xfrm>
          <a:prstGeom prst="rect">
            <a:avLst/>
          </a:prstGeom>
          <a:noFill/>
        </p:spPr>
        <p:txBody>
          <a:bodyPr wrap="square" rtlCol="0">
            <a:spAutoFit/>
          </a:bodyPr>
          <a:lstStyle/>
          <a:p>
            <a:pPr algn="just"/>
            <a:r>
              <a:rPr lang="en-US" dirty="0">
                <a:latin typeface="Bookman Old Style" panose="02050604050505020204" pitchFamily="18" charset="0"/>
              </a:rPr>
              <a:t>Spark is fitting for dealing with efficient in storage and analysis of data and it has certain security issues with the usage of third party security for authentication which used huge computations in all the versions of Spark. This desired method is a new security mechanism as single security instance, a SEAL (Spark E-Authentication Layer) as a secure layer which positioned above the Spark Cluster.</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What is essential?</a:t>
            </a:r>
          </a:p>
          <a:p>
            <a:pPr algn="just"/>
            <a:r>
              <a:rPr lang="en-US" dirty="0">
                <a:latin typeface="Bookman Old Style" panose="02050604050505020204" pitchFamily="18" charset="0"/>
              </a:rPr>
              <a:t>This developed protocol SEAL is providing security using fewer computations, unlike integrating a third-party authentication protocol like Kerberos. This authentication step ensures that only users possessing the correct unique DNA key, received through email, are granted access to Apache Spark for distributed data processing</a:t>
            </a:r>
            <a:r>
              <a:rPr lang="en-US" dirty="0" smtClean="0">
                <a:latin typeface="Bookman Old Style" panose="02050604050505020204" pitchFamily="18" charset="0"/>
              </a:rPr>
              <a:t>.</a:t>
            </a:r>
          </a:p>
          <a:p>
            <a:pPr algn="just"/>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08127" y="94593"/>
            <a:ext cx="6117431" cy="627321"/>
          </a:xfrm>
        </p:spPr>
        <p:txBody>
          <a:bodyPr/>
          <a:lstStyle/>
          <a:p>
            <a:r>
              <a:rPr lang="en-US" sz="3600" dirty="0" smtClean="0">
                <a:latin typeface="Bookman Old Style" panose="02050604050505020204" pitchFamily="18" charset="0"/>
              </a:rPr>
              <a:t>Problem Statement</a:t>
            </a:r>
            <a:endParaRPr lang="en-US" sz="3600" dirty="0">
              <a:latin typeface="Bookman Old Style" panose="02050604050505020204" pitchFamily="18" charset="0"/>
            </a:endParaRPr>
          </a:p>
        </p:txBody>
      </p:sp>
      <p:sp>
        <p:nvSpPr>
          <p:cNvPr id="14" name="TextBox 13"/>
          <p:cNvSpPr txBox="1"/>
          <p:nvPr/>
        </p:nvSpPr>
        <p:spPr>
          <a:xfrm>
            <a:off x="651641" y="861848"/>
            <a:ext cx="7798676" cy="4036041"/>
          </a:xfrm>
          <a:prstGeom prst="rect">
            <a:avLst/>
          </a:prstGeom>
          <a:noFill/>
        </p:spPr>
        <p:txBody>
          <a:bodyPr wrap="square" rtlCol="0">
            <a:spAutoFit/>
          </a:bodyPr>
          <a:lstStyle/>
          <a:p>
            <a:pPr algn="just"/>
            <a:r>
              <a:rPr lang="en-US" b="1" dirty="0" smtClean="0">
                <a:latin typeface="Bookman Old Style" panose="02050604050505020204" pitchFamily="18" charset="0"/>
              </a:rPr>
              <a:t>1.Problem statement</a:t>
            </a:r>
          </a:p>
          <a:p>
            <a:pPr algn="just"/>
            <a:r>
              <a:rPr lang="en-US" dirty="0">
                <a:latin typeface="Bookman Old Style" panose="02050604050505020204" pitchFamily="18" charset="0"/>
              </a:rPr>
              <a:t>Apache Spark uses third party security which used huge computations in all the versions of Spark. Many Spark Clusters are configured with Kerberos for user authentication. Node identification is very important to start spark daemons for efficient running of spark cluster and it is not possible to start daemons with duplicate hostnames</a:t>
            </a:r>
            <a:r>
              <a:rPr lang="en-US" dirty="0" smtClean="0">
                <a:latin typeface="Bookman Old Style" panose="02050604050505020204" pitchFamily="18" charset="0"/>
              </a:rPr>
              <a:t>.</a:t>
            </a:r>
          </a:p>
          <a:p>
            <a:pPr algn="just">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b="1" dirty="0">
                <a:latin typeface="Bookman Old Style" panose="02050604050505020204" pitchFamily="18" charset="0"/>
                <a:ea typeface="Times New Roman" panose="02020603050405020304" pitchFamily="18" charset="0"/>
                <a:cs typeface="Arial" panose="020B0604020202020204" pitchFamily="34" charset="0"/>
              </a:rPr>
              <a:t>Existing method(s) disadvantages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Bookman Old Style" panose="02050604050505020204" pitchFamily="18" charset="0"/>
                <a:ea typeface="Times New Roman" panose="02020603050405020304" pitchFamily="18" charset="0"/>
                <a:cs typeface="Arial" panose="020B0604020202020204" pitchFamily="34" charset="0"/>
              </a:rPr>
              <a:t>The primary existing problem in user authentication within spark is the reliance on third-party security measures, such as Kerberos, which introduces computational overhead. The fragmented nature of security capabilities, developed independently, complicates user authentication and access control.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Bookman Old Style" panose="02050604050505020204" pitchFamily="18" charset="0"/>
                <a:ea typeface="Times New Roman" panose="02020603050405020304" pitchFamily="18" charset="0"/>
                <a:cs typeface="Arial" panose="020B0604020202020204" pitchFamily="34" charset="0"/>
              </a:rPr>
              <a:t>Users face challenges in securing their data, particularly in the absence of a unified security mechanism. The need for a single security instance for user authentication becomes apparent to address these existing authentication issues in spark.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smtClean="0">
              <a:latin typeface="Bookman Old Style" panose="02050604050505020204" pitchFamily="18" charset="0"/>
            </a:endParaRPr>
          </a:p>
        </p:txBody>
      </p:sp>
      <p:sp>
        <p:nvSpPr>
          <p:cNvPr id="10" name="Footer Placeholder 9"/>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00"/>
                </a:solidFill>
                <a:latin typeface="Bookman Old Style" panose="02050604050505020204" pitchFamily="18" charset="0"/>
              </a:rPr>
              <a:t>Problem </a:t>
            </a:r>
            <a:r>
              <a:rPr lang="en-US" sz="3600" dirty="0">
                <a:solidFill>
                  <a:srgbClr val="000000"/>
                </a:solidFill>
                <a:latin typeface="Bookman Old Style" panose="02050604050505020204" pitchFamily="18" charset="0"/>
              </a:rPr>
              <a:t>Illustration</a:t>
            </a:r>
            <a:endParaRPr lang="en-US" dirty="0"/>
          </a:p>
        </p:txBody>
      </p:sp>
      <p:sp>
        <p:nvSpPr>
          <p:cNvPr id="4" name="Text Placeholder 3"/>
          <p:cNvSpPr>
            <a:spLocks noGrp="1"/>
          </p:cNvSpPr>
          <p:nvPr>
            <p:ph type="body" idx="2"/>
          </p:nvPr>
        </p:nvSpPr>
        <p:spPr>
          <a:xfrm>
            <a:off x="641130" y="956441"/>
            <a:ext cx="7630511" cy="3638115"/>
          </a:xfrm>
        </p:spPr>
        <p:txBody>
          <a:bodyPr/>
          <a:lstStyle/>
          <a:p>
            <a:pPr marL="0" indent="0" algn="just">
              <a:buNone/>
            </a:pPr>
            <a:r>
              <a:rPr lang="en-US" sz="1400" dirty="0">
                <a:latin typeface="Bookman Old Style" panose="02050604050505020204" pitchFamily="18" charset="0"/>
              </a:rPr>
              <a:t>Consider a scenario where multiple users attempt to access and interact with data stored in a Spark Cluster. In the current setup, the user authentication process relies on third-party security protocols, such as Kerberos. </a:t>
            </a:r>
            <a:endParaRPr lang="en-US" sz="1400" dirty="0" smtClean="0">
              <a:latin typeface="Bookman Old Style" panose="02050604050505020204" pitchFamily="18" charset="0"/>
            </a:endParaRPr>
          </a:p>
          <a:p>
            <a:pPr marL="0" indent="0" algn="just">
              <a:buNone/>
            </a:pPr>
            <a:r>
              <a:rPr lang="en-US" sz="1400" b="1" dirty="0" smtClean="0">
                <a:latin typeface="Bookman Old Style" panose="02050604050505020204" pitchFamily="18" charset="0"/>
              </a:rPr>
              <a:t>1</a:t>
            </a:r>
            <a:r>
              <a:rPr lang="en-US" sz="1400" b="1" dirty="0">
                <a:latin typeface="Bookman Old Style" panose="02050604050505020204" pitchFamily="18" charset="0"/>
              </a:rPr>
              <a:t>. Fragmented Authentication Mechanisms: </a:t>
            </a:r>
          </a:p>
          <a:p>
            <a:pPr marL="0" indent="0" algn="just">
              <a:buNone/>
            </a:pPr>
            <a:r>
              <a:rPr lang="en-US" sz="1400" dirty="0">
                <a:latin typeface="Bookman Old Style" panose="02050604050505020204" pitchFamily="18" charset="0"/>
              </a:rPr>
              <a:t> The illustration depicts different users (User A, User B, and User C) attempting to authenticate through various security mechanisms. </a:t>
            </a:r>
          </a:p>
          <a:p>
            <a:pPr marL="0" indent="0" algn="just">
              <a:buNone/>
            </a:pPr>
            <a:r>
              <a:rPr lang="en-US" sz="1400" dirty="0">
                <a:latin typeface="Bookman Old Style" panose="02050604050505020204" pitchFamily="18" charset="0"/>
              </a:rPr>
              <a:t> User A encounters authentication through Kerberos, while User B goes through a different process. </a:t>
            </a:r>
          </a:p>
          <a:p>
            <a:pPr marL="0" indent="0" algn="just">
              <a:buNone/>
            </a:pPr>
            <a:r>
              <a:rPr lang="en-US" sz="1400" dirty="0">
                <a:latin typeface="Bookman Old Style" panose="02050604050505020204" pitchFamily="18" charset="0"/>
              </a:rPr>
              <a:t> This fragmentation in authentication mechanisms complicates the overall security landscape, making it challenging to maintain a cohesive and standardized approach.</a:t>
            </a:r>
          </a:p>
          <a:p>
            <a:pPr marL="0" indent="0" algn="just">
              <a:buNone/>
            </a:pPr>
            <a:r>
              <a:rPr lang="en-US" sz="1400" dirty="0">
                <a:latin typeface="Bookman Old Style" panose="02050604050505020204" pitchFamily="18" charset="0"/>
              </a:rPr>
              <a:t> </a:t>
            </a:r>
            <a:r>
              <a:rPr lang="en-US" sz="1400" b="1" dirty="0">
                <a:latin typeface="Bookman Old Style" panose="02050604050505020204" pitchFamily="18" charset="0"/>
              </a:rPr>
              <a:t>2. Computational Overhead: </a:t>
            </a:r>
          </a:p>
          <a:p>
            <a:pPr marL="0" indent="0" algn="just">
              <a:buNone/>
            </a:pPr>
            <a:r>
              <a:rPr lang="en-US" sz="1400" dirty="0">
                <a:latin typeface="Bookman Old Style" panose="02050604050505020204" pitchFamily="18" charset="0"/>
              </a:rPr>
              <a:t> Each user's authentication involves multiple computational steps and interactions with external authentication services. </a:t>
            </a:r>
          </a:p>
          <a:p>
            <a:pPr marL="0" indent="0" algn="just">
              <a:buNone/>
            </a:pPr>
            <a:r>
              <a:rPr lang="en-US" sz="1400" dirty="0">
                <a:latin typeface="Bookman Old Style" panose="02050604050505020204" pitchFamily="18" charset="0"/>
              </a:rPr>
              <a:t> This process introduces computational overhead, as illustrated by the intricate network of calculations and verifications</a:t>
            </a:r>
          </a:p>
          <a:p>
            <a:pPr marL="0" indent="0">
              <a:buNone/>
            </a:pPr>
            <a:endParaRPr lang="en-US" sz="1400" dirty="0"/>
          </a:p>
        </p:txBody>
      </p:sp>
      <p:sp>
        <p:nvSpPr>
          <p:cNvPr id="7" name="Date Placeholder 6"/>
          <p:cNvSpPr>
            <a:spLocks noGrp="1"/>
          </p:cNvSpPr>
          <p:nvPr>
            <p:ph type="dt" idx="10"/>
          </p:nvPr>
        </p:nvSpPr>
        <p:spPr/>
        <p:txBody>
          <a:bodyPr/>
          <a:lstStyle/>
          <a:p>
            <a:endParaRPr lang="en-US"/>
          </a:p>
        </p:txBody>
      </p:sp>
      <p:sp>
        <p:nvSpPr>
          <p:cNvPr id="8" name="Footer Placeholder 7"/>
          <p:cNvSpPr>
            <a:spLocks noGrp="1"/>
          </p:cNvSpPr>
          <p:nvPr>
            <p:ph type="ftr" idx="11"/>
          </p:nvPr>
        </p:nvSpPr>
        <p:spPr/>
        <p:txBody>
          <a:bodyPr/>
          <a:lstStyle/>
          <a:p>
            <a:r>
              <a:rPr lang="en-US" smtClean="0"/>
              <a:t>Department of Computer Science and Engineering</a:t>
            </a:r>
            <a:endParaRPr lang="en-US"/>
          </a:p>
        </p:txBody>
      </p:sp>
      <p:sp>
        <p:nvSpPr>
          <p:cNvPr id="9" name="Slide Number Placeholder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4128559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7366" y="84082"/>
            <a:ext cx="6143297" cy="627321"/>
          </a:xfrm>
        </p:spPr>
        <p:txBody>
          <a:bodyPr/>
          <a:lstStyle/>
          <a:p>
            <a:r>
              <a:rPr lang="en-US" sz="3600" dirty="0" smtClean="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pic>
        <p:nvPicPr>
          <p:cNvPr id="7" name="Picture 6">
            <a:extLst>
              <a:ext uri="{FF2B5EF4-FFF2-40B4-BE49-F238E27FC236}">
                <a16:creationId xmlns:a16="http://schemas.microsoft.com/office/drawing/2014/main" xmlns="" id="{84AA56CD-1E5A-18FD-5294-98EA5DA8D899}"/>
              </a:ext>
            </a:extLst>
          </p:cNvPr>
          <p:cNvPicPr>
            <a:picLocks noChangeAspect="1"/>
          </p:cNvPicPr>
          <p:nvPr/>
        </p:nvPicPr>
        <p:blipFill>
          <a:blip r:embed="rId3"/>
          <a:stretch>
            <a:fillRect/>
          </a:stretch>
        </p:blipFill>
        <p:spPr>
          <a:xfrm>
            <a:off x="2028825" y="1020859"/>
            <a:ext cx="4699748" cy="2727535"/>
          </a:xfrm>
          <a:prstGeom prst="rect">
            <a:avLst/>
          </a:prstGeom>
        </p:spPr>
      </p:pic>
      <p:sp>
        <p:nvSpPr>
          <p:cNvPr id="9" name="TextBox 8"/>
          <p:cNvSpPr txBox="1"/>
          <p:nvPr/>
        </p:nvSpPr>
        <p:spPr>
          <a:xfrm>
            <a:off x="6200775" y="1020859"/>
            <a:ext cx="2748444" cy="1569660"/>
          </a:xfrm>
          <a:prstGeom prst="rect">
            <a:avLst/>
          </a:prstGeom>
          <a:solidFill>
            <a:schemeClr val="bg1"/>
          </a:solidFill>
        </p:spPr>
        <p:txBody>
          <a:bodyPr wrap="square" rtlCol="0">
            <a:spAutoFit/>
          </a:bodyPr>
          <a:lstStyle/>
          <a:p>
            <a:r>
              <a:rPr lang="en-US" sz="1200" dirty="0">
                <a:latin typeface="Bookman Old Style" panose="02050604050505020204" pitchFamily="18" charset="0"/>
              </a:rPr>
              <a:t>The proposed project aims to develop a secure user authentication system that leverages a unique DNA sequence generated from user-provided email and username</a:t>
            </a:r>
            <a:r>
              <a:rPr lang="en-US" sz="1200" dirty="0" smtClean="0">
                <a:latin typeface="Bookman Old Style" panose="02050604050505020204" pitchFamily="18" charset="0"/>
              </a:rPr>
              <a:t>.</a:t>
            </a:r>
            <a:r>
              <a:rPr lang="en-US" sz="1200" dirty="0">
                <a:latin typeface="Bookman Old Style" panose="02050604050505020204" pitchFamily="18" charset="0"/>
              </a:rPr>
              <a:t> This DNA sequence is sent to the user's email for authentication</a:t>
            </a:r>
            <a:r>
              <a:rPr lang="en-US" sz="1200" dirty="0" smtClean="0">
                <a:latin typeface="Bookman Old Style" panose="02050604050505020204" pitchFamily="18" charset="0"/>
              </a:rPr>
              <a:t>.</a:t>
            </a:r>
            <a:endParaRPr lang="en-US" sz="1200" dirty="0">
              <a:latin typeface="Bookman Old Style" panose="02050604050505020204" pitchFamily="18" charset="0"/>
            </a:endParaRPr>
          </a:p>
        </p:txBody>
      </p:sp>
      <p:sp>
        <p:nvSpPr>
          <p:cNvPr id="10" name="TextBox 9"/>
          <p:cNvSpPr txBox="1"/>
          <p:nvPr/>
        </p:nvSpPr>
        <p:spPr>
          <a:xfrm>
            <a:off x="200025" y="1994068"/>
            <a:ext cx="2085975" cy="1754326"/>
          </a:xfrm>
          <a:prstGeom prst="rect">
            <a:avLst/>
          </a:prstGeom>
          <a:solidFill>
            <a:schemeClr val="bg1"/>
          </a:solidFill>
        </p:spPr>
        <p:txBody>
          <a:bodyPr wrap="square" rtlCol="0">
            <a:spAutoFit/>
          </a:bodyPr>
          <a:lstStyle/>
          <a:p>
            <a:r>
              <a:rPr lang="en-US" sz="1200" dirty="0">
                <a:latin typeface="Bookman Old Style" panose="02050604050505020204" pitchFamily="18" charset="0"/>
              </a:rPr>
              <a:t>The Spark job serves as </a:t>
            </a:r>
            <a:r>
              <a:rPr lang="en-US" sz="1200" dirty="0" smtClean="0">
                <a:latin typeface="Bookman Old Style" panose="02050604050505020204" pitchFamily="18" charset="0"/>
              </a:rPr>
              <a:t>authentication with unique id as a argument, </a:t>
            </a:r>
            <a:r>
              <a:rPr lang="en-US" sz="1200" dirty="0">
                <a:latin typeface="Bookman Old Style" panose="02050604050505020204" pitchFamily="18" charset="0"/>
              </a:rPr>
              <a:t>ensuring that only authorized users with the correct </a:t>
            </a:r>
            <a:r>
              <a:rPr lang="en-US" sz="1200" dirty="0" smtClean="0">
                <a:latin typeface="Bookman Old Style" panose="02050604050505020204" pitchFamily="18" charset="0"/>
              </a:rPr>
              <a:t>Unique key can </a:t>
            </a:r>
            <a:r>
              <a:rPr lang="en-US" sz="1200" dirty="0">
                <a:latin typeface="Bookman Old Style" panose="02050604050505020204" pitchFamily="18" charset="0"/>
              </a:rPr>
              <a:t>access and contribute to the Spark cluster.</a:t>
            </a:r>
          </a:p>
        </p:txBody>
      </p:sp>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40266" y="105104"/>
            <a:ext cx="6117431" cy="627321"/>
          </a:xfrm>
        </p:spPr>
        <p:txBody>
          <a:bodyPr/>
          <a:lstStyle/>
          <a:p>
            <a:r>
              <a:rPr lang="en-US" sz="3600" dirty="0" smtClean="0"/>
              <a:t>Proposed Method</a:t>
            </a:r>
            <a:endParaRPr lang="en-US" sz="3600" dirty="0"/>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pic>
        <p:nvPicPr>
          <p:cNvPr id="5" name="Picture 4"/>
          <p:cNvPicPr>
            <a:picLocks noChangeAspect="1"/>
          </p:cNvPicPr>
          <p:nvPr/>
        </p:nvPicPr>
        <p:blipFill>
          <a:blip r:embed="rId3"/>
          <a:stretch>
            <a:fillRect/>
          </a:stretch>
        </p:blipFill>
        <p:spPr>
          <a:xfrm>
            <a:off x="651915" y="966563"/>
            <a:ext cx="7840169" cy="3210373"/>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dirty="0" smtClean="0"/>
              <a:t>Experiment Environment </a:t>
            </a:r>
            <a:endParaRPr lang="en-US" sz="3600" dirty="0"/>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sp>
        <p:nvSpPr>
          <p:cNvPr id="3" name="TextBox 2"/>
          <p:cNvSpPr txBox="1"/>
          <p:nvPr/>
        </p:nvSpPr>
        <p:spPr>
          <a:xfrm>
            <a:off x="798785" y="1019503"/>
            <a:ext cx="6726622" cy="2677656"/>
          </a:xfrm>
          <a:prstGeom prst="rect">
            <a:avLst/>
          </a:prstGeom>
          <a:noFill/>
        </p:spPr>
        <p:txBody>
          <a:bodyPr wrap="square" rtlCol="0">
            <a:spAutoFit/>
          </a:bodyPr>
          <a:lstStyle/>
          <a:p>
            <a:r>
              <a:rPr lang="en-US" dirty="0">
                <a:latin typeface="Bookman Old Style" panose="02050604050505020204" pitchFamily="18" charset="0"/>
              </a:rPr>
              <a:t>Software Requirements:</a:t>
            </a:r>
          </a:p>
          <a:p>
            <a:r>
              <a:rPr lang="en-US" dirty="0">
                <a:latin typeface="Bookman Old Style" panose="02050604050505020204" pitchFamily="18" charset="0"/>
              </a:rPr>
              <a:t>Operating System : Linux(Ubuntu)</a:t>
            </a:r>
          </a:p>
          <a:p>
            <a:r>
              <a:rPr lang="en-US" dirty="0">
                <a:latin typeface="Bookman Old Style" panose="02050604050505020204" pitchFamily="18" charset="0"/>
              </a:rPr>
              <a:t>Latest version of </a:t>
            </a:r>
            <a:r>
              <a:rPr lang="en-US" dirty="0" err="1">
                <a:latin typeface="Bookman Old Style" panose="02050604050505020204" pitchFamily="18" charset="0"/>
              </a:rPr>
              <a:t>VSCode</a:t>
            </a:r>
            <a:r>
              <a:rPr lang="en-US" dirty="0">
                <a:latin typeface="Bookman Old Style" panose="02050604050505020204" pitchFamily="18" charset="0"/>
              </a:rPr>
              <a:t> 1.60.0.</a:t>
            </a:r>
            <a:r>
              <a:rPr lang="en-US" b="1" dirty="0">
                <a:latin typeface="Bookman Old Style" panose="02050604050505020204" pitchFamily="18" charset="0"/>
              </a:rPr>
              <a:t> </a:t>
            </a:r>
            <a:r>
              <a:rPr lang="en-US" dirty="0">
                <a:latin typeface="Bookman Old Style" panose="02050604050505020204" pitchFamily="18" charset="0"/>
              </a:rPr>
              <a:t>Apache Spark (Latest Version) and          </a:t>
            </a:r>
            <a:r>
              <a:rPr lang="en-US" dirty="0" err="1">
                <a:latin typeface="Bookman Old Style" panose="02050604050505020204" pitchFamily="18" charset="0"/>
              </a:rPr>
              <a:t>NodeJS</a:t>
            </a:r>
            <a:r>
              <a:rPr lang="en-US" dirty="0">
                <a:latin typeface="Bookman Old Style" panose="02050604050505020204" pitchFamily="18" charset="0"/>
              </a:rPr>
              <a:t> (Version 18.8.1).</a:t>
            </a:r>
          </a:p>
          <a:p>
            <a:r>
              <a:rPr lang="en-US" dirty="0" err="1" smtClean="0">
                <a:latin typeface="Bookman Old Style" panose="02050604050505020204" pitchFamily="18" charset="0"/>
              </a:rPr>
              <a:t>ExpressJS</a:t>
            </a:r>
            <a:r>
              <a:rPr lang="en-US" dirty="0" smtClean="0">
                <a:latin typeface="Bookman Old Style" panose="02050604050505020204" pitchFamily="18" charset="0"/>
              </a:rPr>
              <a:t> </a:t>
            </a:r>
            <a:r>
              <a:rPr lang="en-US" dirty="0">
                <a:latin typeface="Bookman Old Style" panose="02050604050505020204" pitchFamily="18" charset="0"/>
              </a:rPr>
              <a:t>(version 4.18.2) library has been included to harness its </a:t>
            </a:r>
            <a:r>
              <a:rPr lang="en-US" dirty="0" smtClean="0">
                <a:latin typeface="Bookman Old Style" panose="02050604050505020204" pitchFamily="18" charset="0"/>
              </a:rPr>
              <a:t>capabilities </a:t>
            </a:r>
            <a:r>
              <a:rPr lang="en-US" dirty="0">
                <a:latin typeface="Bookman Old Style" panose="02050604050505020204" pitchFamily="18" charset="0"/>
              </a:rPr>
              <a:t>for building a robust and responsive webserver.</a:t>
            </a:r>
          </a:p>
          <a:p>
            <a:r>
              <a:rPr lang="en-US" dirty="0" err="1">
                <a:latin typeface="Bookman Old Style" panose="02050604050505020204" pitchFamily="18" charset="0"/>
              </a:rPr>
              <a:t>Nodemailer</a:t>
            </a:r>
            <a:r>
              <a:rPr lang="en-US" dirty="0">
                <a:latin typeface="Bookman Old Style" panose="02050604050505020204" pitchFamily="18" charset="0"/>
              </a:rPr>
              <a:t>(3.0.3) module for Node.js that is used for sending emails.</a:t>
            </a:r>
          </a:p>
          <a:p>
            <a:endParaRPr lang="en-US" dirty="0">
              <a:latin typeface="Bookman Old Style" panose="02050604050505020204" pitchFamily="18" charset="0"/>
            </a:endParaRPr>
          </a:p>
          <a:p>
            <a:r>
              <a:rPr lang="en-US" dirty="0">
                <a:latin typeface="Bookman Old Style" panose="02050604050505020204" pitchFamily="18" charset="0"/>
              </a:rPr>
              <a:t>Hardware Requirements:</a:t>
            </a:r>
          </a:p>
          <a:p>
            <a:r>
              <a:rPr lang="en-US" dirty="0">
                <a:latin typeface="Bookman Old Style" panose="02050604050505020204" pitchFamily="18" charset="0"/>
              </a:rPr>
              <a:t> Processor: Intel Core i5/i5-2350M CPU @2.30GHz.</a:t>
            </a:r>
          </a:p>
          <a:p>
            <a:r>
              <a:rPr lang="en-US" dirty="0">
                <a:latin typeface="Bookman Old Style" panose="02050604050505020204" pitchFamily="18" charset="0"/>
              </a:rPr>
              <a:t> RAM Capacity: 4 GB RAM or more.</a:t>
            </a:r>
          </a:p>
          <a:p>
            <a:r>
              <a:rPr lang="en-US" dirty="0">
                <a:latin typeface="Bookman Old Style" panose="02050604050505020204" pitchFamily="18" charset="0"/>
              </a:rPr>
              <a:t> System Type: 64-bit Operating System.</a:t>
            </a:r>
          </a:p>
        </p:txBody>
      </p:sp>
    </p:spTree>
    <p:extLst>
      <p:ext uri="{BB962C8B-B14F-4D97-AF65-F5344CB8AC3E}">
        <p14:creationId xmlns:p14="http://schemas.microsoft.com/office/powerpoint/2010/main" val="28271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71752" y="94593"/>
            <a:ext cx="6090745" cy="627321"/>
          </a:xfrm>
        </p:spPr>
        <p:txBody>
          <a:bodyPr/>
          <a:lstStyle/>
          <a:p>
            <a:r>
              <a:rPr lang="en-US" sz="3600" dirty="0"/>
              <a:t>Experiment Screen shots </a:t>
            </a:r>
            <a:endParaRPr lang="en-US" sz="3600" dirty="0">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pic>
        <p:nvPicPr>
          <p:cNvPr id="6" name="Picture 5"/>
          <p:cNvPicPr>
            <a:picLocks noChangeAspect="1"/>
          </p:cNvPicPr>
          <p:nvPr/>
        </p:nvPicPr>
        <p:blipFill>
          <a:blip r:embed="rId3"/>
          <a:stretch>
            <a:fillRect/>
          </a:stretch>
        </p:blipFill>
        <p:spPr>
          <a:xfrm>
            <a:off x="644446" y="998483"/>
            <a:ext cx="8160824" cy="3768781"/>
          </a:xfrm>
          <a:prstGeom prst="rect">
            <a:avLst/>
          </a:prstGeom>
        </p:spPr>
      </p:pic>
    </p:spTree>
    <p:extLst>
      <p:ext uri="{BB962C8B-B14F-4D97-AF65-F5344CB8AC3E}">
        <p14:creationId xmlns:p14="http://schemas.microsoft.com/office/powerpoint/2010/main" val="286441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50473" y="115613"/>
            <a:ext cx="6117431" cy="627321"/>
          </a:xfrm>
        </p:spPr>
        <p:txBody>
          <a:bodyPr/>
          <a:lstStyle/>
          <a:p>
            <a:r>
              <a:rPr lang="en-US" sz="3600" dirty="0" smtClean="0"/>
              <a:t>Experiment Results </a:t>
            </a:r>
            <a:endParaRPr lang="en-US" sz="3600" dirty="0"/>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sp>
        <p:nvSpPr>
          <p:cNvPr id="3" name="TextBox 2"/>
          <p:cNvSpPr txBox="1"/>
          <p:nvPr/>
        </p:nvSpPr>
        <p:spPr>
          <a:xfrm>
            <a:off x="1847193" y="888451"/>
            <a:ext cx="5772807" cy="307777"/>
          </a:xfrm>
          <a:prstGeom prst="rect">
            <a:avLst/>
          </a:prstGeom>
          <a:noFill/>
        </p:spPr>
        <p:txBody>
          <a:bodyPr wrap="square" rtlCol="0">
            <a:spAutoFit/>
          </a:bodyPr>
          <a:lstStyle/>
          <a:p>
            <a:r>
              <a:rPr lang="en-US" b="1" dirty="0">
                <a:latin typeface="Bookman Old Style" panose="02050604050505020204" pitchFamily="18" charset="0"/>
              </a:rPr>
              <a:t>Metadata Security existing and proposed Mechanisms.</a:t>
            </a:r>
          </a:p>
        </p:txBody>
      </p:sp>
      <p:graphicFrame>
        <p:nvGraphicFramePr>
          <p:cNvPr id="5" name="Table 4"/>
          <p:cNvGraphicFramePr>
            <a:graphicFrameLocks noGrp="1"/>
          </p:cNvGraphicFramePr>
          <p:nvPr>
            <p:extLst>
              <p:ext uri="{D42A27DB-BD31-4B8C-83A1-F6EECF244321}">
                <p14:modId xmlns:p14="http://schemas.microsoft.com/office/powerpoint/2010/main" val="3697566473"/>
              </p:ext>
            </p:extLst>
          </p:nvPr>
        </p:nvGraphicFramePr>
        <p:xfrm>
          <a:off x="1748539" y="1275787"/>
          <a:ext cx="5302469" cy="1843400"/>
        </p:xfrm>
        <a:graphic>
          <a:graphicData uri="http://schemas.openxmlformats.org/drawingml/2006/table">
            <a:tbl>
              <a:tblPr firstRow="1" firstCol="1" bandRow="1">
                <a:tableStyleId>{1D3205E1-8B83-452B-8570-0B3C4014EAE2}</a:tableStyleId>
              </a:tblPr>
              <a:tblGrid>
                <a:gridCol w="5302469"/>
              </a:tblGrid>
              <a:tr h="368680">
                <a:tc>
                  <a:txBody>
                    <a:bodyPr/>
                    <a:lstStyle/>
                    <a:p>
                      <a:pPr marL="0" marR="0">
                        <a:lnSpc>
                          <a:spcPct val="107000"/>
                        </a:lnSpc>
                        <a:spcBef>
                          <a:spcPts val="0"/>
                        </a:spcBef>
                        <a:spcAft>
                          <a:spcPts val="0"/>
                        </a:spcAft>
                      </a:pPr>
                      <a:r>
                        <a:rPr lang="en-US" sz="1100" dirty="0">
                          <a:effectLst/>
                        </a:rPr>
                        <a:t>                                   Number of times Updation         Number of times Updation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noFill/>
                      <a:prstDash val="solid"/>
                      <a:round/>
                      <a:headEnd type="none" w="med" len="med"/>
                      <a:tailEnd type="none" w="med" len="med"/>
                    </a:lnB>
                  </a:tcPr>
                </a:tc>
              </a:tr>
              <a:tr h="368680">
                <a:tc>
                  <a:txBody>
                    <a:bodyPr/>
                    <a:lstStyle/>
                    <a:p>
                      <a:pPr marL="0" marR="0">
                        <a:lnSpc>
                          <a:spcPct val="107000"/>
                        </a:lnSpc>
                        <a:spcBef>
                          <a:spcPts val="0"/>
                        </a:spcBef>
                        <a:spcAft>
                          <a:spcPts val="0"/>
                        </a:spcAft>
                      </a:pPr>
                      <a:r>
                        <a:rPr lang="en-US" sz="1100" dirty="0">
                          <a:effectLst/>
                        </a:rPr>
                        <a:t>                                        Required(Existing)                     Required (Proposed)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T w="12700" cap="flat" cmpd="sng" algn="ctr">
                      <a:noFill/>
                      <a:prstDash val="solid"/>
                      <a:round/>
                      <a:headEnd type="none" w="med" len="med"/>
                      <a:tailEnd type="none" w="med" len="med"/>
                    </a:lnT>
                  </a:tcPr>
                </a:tc>
              </a:tr>
              <a:tr h="368680">
                <a:tc>
                  <a:txBody>
                    <a:bodyPr/>
                    <a:lstStyle/>
                    <a:p>
                      <a:pPr marL="0" marR="0">
                        <a:lnSpc>
                          <a:spcPct val="107000"/>
                        </a:lnSpc>
                        <a:spcBef>
                          <a:spcPts val="0"/>
                        </a:spcBef>
                        <a:spcAft>
                          <a:spcPts val="0"/>
                        </a:spcAft>
                      </a:pPr>
                      <a:r>
                        <a:rPr lang="en-US" sz="1100" dirty="0">
                          <a:effectLst/>
                        </a:rPr>
                        <a:t>User1                                         8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8680">
                <a:tc>
                  <a:txBody>
                    <a:bodyPr/>
                    <a:lstStyle/>
                    <a:p>
                      <a:pPr marL="0" marR="0">
                        <a:lnSpc>
                          <a:spcPct val="107000"/>
                        </a:lnSpc>
                        <a:spcBef>
                          <a:spcPts val="0"/>
                        </a:spcBef>
                        <a:spcAft>
                          <a:spcPts val="0"/>
                        </a:spcAft>
                      </a:pPr>
                      <a:r>
                        <a:rPr lang="en-US" sz="1100" dirty="0">
                          <a:effectLst/>
                        </a:rPr>
                        <a:t>User2                                        16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68680">
                <a:tc>
                  <a:txBody>
                    <a:bodyPr/>
                    <a:lstStyle/>
                    <a:p>
                      <a:pPr marL="0" marR="0">
                        <a:lnSpc>
                          <a:spcPct val="107000"/>
                        </a:lnSpc>
                        <a:spcBef>
                          <a:spcPts val="0"/>
                        </a:spcBef>
                        <a:spcAft>
                          <a:spcPts val="0"/>
                        </a:spcAft>
                      </a:pPr>
                      <a:r>
                        <a:rPr lang="en-US" sz="1100" dirty="0">
                          <a:effectLst/>
                        </a:rPr>
                        <a:t>User3                                        24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1"/>
          <p:cNvSpPr>
            <a:spLocks noChangeArrowheads="1"/>
          </p:cNvSpPr>
          <p:nvPr/>
        </p:nvSpPr>
        <p:spPr bwMode="auto">
          <a:xfrm>
            <a:off x="297515" y="3166826"/>
            <a:ext cx="823688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The above table is showing for 3 Spark salve nodes metadata information existing which is updating every 8 seconds, but the proposed security mechanism can update every 64 seconds for reducing the computational burdens.</a:t>
            </a:r>
            <a:endParaRPr kumimoji="0" lang="en-US" b="0" i="0" u="none" strike="noStrike" cap="none" normalizeH="0" baseline="0" dirty="0" smtClean="0">
              <a:ln>
                <a:noFill/>
              </a:ln>
              <a:solidFill>
                <a:schemeClr val="tx1"/>
              </a:solidFill>
              <a:effectLst/>
              <a:latin typeface="Bookman Old Style" panose="020506040505050202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rPr>
              <a:t>Findings:</a:t>
            </a:r>
            <a:endParaRPr kumimoji="0" lang="en-US" b="0" i="0" u="none" strike="noStrike" cap="none" normalizeH="0" baseline="0" dirty="0" smtClean="0">
              <a:ln>
                <a:noFill/>
              </a:ln>
              <a:solidFill>
                <a:schemeClr val="tx1"/>
              </a:solidFill>
              <a:effectLst/>
              <a:latin typeface="Bookman Old Style" panose="0205060405050502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D0D0D"/>
                </a:solidFill>
                <a:effectLst/>
                <a:latin typeface="Bookman Old Style" panose="02050604050505020204" pitchFamily="18" charset="0"/>
                <a:ea typeface="Calibri" panose="020F0502020204030204" pitchFamily="34" charset="0"/>
                <a:cs typeface="Segoe UI" panose="020B0502040204020203" pitchFamily="34" charset="0"/>
              </a:rPr>
              <a:t>Reduces update frequency to every 64 seconds.</a:t>
            </a:r>
            <a:endParaRPr kumimoji="0" lang="en-US" b="0" i="0" u="none" strike="noStrike" cap="none" normalizeH="0" baseline="0" dirty="0" smtClean="0">
              <a:ln>
                <a:noFill/>
              </a:ln>
              <a:solidFill>
                <a:schemeClr val="tx1"/>
              </a:solidFill>
              <a:effectLst/>
              <a:latin typeface="Bookman Old Style" panose="0205060405050502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D0D0D"/>
                </a:solidFill>
                <a:effectLst/>
                <a:latin typeface="Bookman Old Style" panose="02050604050505020204" pitchFamily="18" charset="0"/>
                <a:ea typeface="Calibri" panose="020F0502020204030204" pitchFamily="34" charset="0"/>
                <a:cs typeface="Segoe UI" panose="020B0502040204020203" pitchFamily="34" charset="0"/>
              </a:rPr>
              <a:t>The proposed mechanisms demonstrate significant improvements in computational efficiency and metadata security.</a:t>
            </a:r>
            <a:endParaRPr kumimoji="0" lang="en-US" b="0" i="0" u="none" strike="noStrike" cap="none" normalizeH="0" baseline="0" dirty="0" smtClean="0">
              <a:ln>
                <a:noFill/>
              </a:ln>
              <a:solidFill>
                <a:schemeClr val="tx1"/>
              </a:solidFill>
              <a:effectLst/>
              <a:latin typeface="Bookman Old Style" panose="02050604050505020204" pitchFamily="18" charset="0"/>
            </a:endParaRPr>
          </a:p>
        </p:txBody>
      </p:sp>
    </p:spTree>
    <p:extLst>
      <p:ext uri="{BB962C8B-B14F-4D97-AF65-F5344CB8AC3E}">
        <p14:creationId xmlns:p14="http://schemas.microsoft.com/office/powerpoint/2010/main" val="99103741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2774</TotalTime>
  <Words>1046</Words>
  <Application>Microsoft Office PowerPoint</Application>
  <PresentationFormat>On-screen Show (16:9)</PresentationFormat>
  <Paragraphs>118</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Symbol</vt:lpstr>
      <vt:lpstr>Trebuchet MS</vt:lpstr>
      <vt:lpstr>Noto Sans Symbols</vt:lpstr>
      <vt:lpstr>Calibri</vt:lpstr>
      <vt:lpstr>Bookman Old Style</vt:lpstr>
      <vt:lpstr>Times New Roman</vt:lpstr>
      <vt:lpstr>Segoe UI</vt:lpstr>
      <vt:lpstr>1_Office Theme</vt:lpstr>
      <vt:lpstr>A Seminar on Investigation and Finding A DNA Cryptography layer  for Securing data in Spark Cluster</vt:lpstr>
      <vt:lpstr>Introduction</vt:lpstr>
      <vt:lpstr>Problem Statement</vt:lpstr>
      <vt:lpstr>Problem Illustration</vt:lpstr>
      <vt:lpstr>Proposed Method</vt:lpstr>
      <vt:lpstr>Proposed Method</vt:lpstr>
      <vt:lpstr>Experiment Environment </vt:lpstr>
      <vt:lpstr>Experiment Screen shots </vt:lpstr>
      <vt:lpstr>Experiment Results </vt:lpstr>
      <vt:lpstr>Experiment Results </vt:lpstr>
      <vt:lpstr>Experiment Results </vt:lpstr>
      <vt:lpstr>Finding </vt:lpstr>
      <vt:lpstr>Justification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HP</cp:lastModifiedBy>
  <cp:revision>23</cp:revision>
  <dcterms:modified xsi:type="dcterms:W3CDTF">2024-03-22T10:05:34Z</dcterms:modified>
</cp:coreProperties>
</file>