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7" r:id="rId2"/>
    <p:sldId id="273" r:id="rId3"/>
    <p:sldId id="266" r:id="rId4"/>
    <p:sldId id="259" r:id="rId5"/>
    <p:sldId id="267" r:id="rId6"/>
    <p:sldId id="264" r:id="rId7"/>
    <p:sldId id="265" r:id="rId8"/>
    <p:sldId id="269" r:id="rId9"/>
    <p:sldId id="270" r:id="rId10"/>
    <p:sldId id="268" r:id="rId11"/>
    <p:sldId id="274" r:id="rId12"/>
    <p:sldId id="261" r:id="rId13"/>
    <p:sldId id="263" r:id="rId14"/>
    <p:sldId id="275" r:id="rId15"/>
    <p:sldId id="272" r:id="rId16"/>
    <p:sldId id="271"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Bookman Old Style" panose="02050604050505020204" pitchFamily="18" charset="0"/>
      <p:regular r:id="rId23"/>
      <p:bold r:id="rId24"/>
      <p:italic r:id="rId25"/>
      <p:boldItalic r:id="rId26"/>
    </p:embeddedFont>
    <p:embeddedFont>
      <p:font typeface="Bahnschrift" panose="020B0502040204020203" pitchFamily="34" charset="0"/>
      <p:regular r:id="rId27"/>
      <p:bold r:id="rId28"/>
    </p:embeddedFont>
    <p:embeddedFont>
      <p:font typeface="Trebuchet MS" panose="020B0603020202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5033" autoAdjust="0"/>
  </p:normalViewPr>
  <p:slideViewPr>
    <p:cSldViewPr snapToGrid="0">
      <p:cViewPr>
        <p:scale>
          <a:sx n="97" d="100"/>
          <a:sy n="97" d="100"/>
        </p:scale>
        <p:origin x="642" y="72"/>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56"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574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6840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4845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093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2173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8704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8566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6468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5350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1241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2697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068473FE-FEE8-4A11-984C-6BE76FFFB8A6}" type="datetime1">
              <a:rPr lang="en-US" smtClean="0"/>
              <a:t>1/29/2024</a:t>
            </a:fld>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457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0" name="Google Shape;20;p21"/>
          <p:cNvSpPr txBox="1">
            <a:spLocks noGrp="1"/>
          </p:cNvSpPr>
          <p:nvPr>
            <p:ph type="body" idx="2"/>
          </p:nvPr>
        </p:nvSpPr>
        <p:spPr>
          <a:xfrm>
            <a:off x="4648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1" name="Google Shape;21;p2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35A6381-E52B-4798-A646-D5D2C58998FF}" type="datetime1">
              <a:rPr lang="en-US" smtClean="0"/>
              <a:t>1/29/2024</a:t>
            </a:fld>
            <a:endParaRPr/>
          </a:p>
        </p:txBody>
      </p:sp>
      <p:sp>
        <p:nvSpPr>
          <p:cNvPr id="22" name="Google Shape;22;p2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23" name="Google Shape;23;p2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FCD31909-F8D8-472A-B301-C0B47A1CFDDD}" type="datetime1">
              <a:rPr lang="en-US" smtClean="0"/>
              <a:t>1/29/2024</a:t>
            </a:fld>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382986D8-E136-46E8-BED6-C56E4CA5985D}" type="datetime1">
              <a:rPr lang="en-US" smtClean="0"/>
              <a:t>1/29/2024</a:t>
            </a:fld>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7B8B21AD-1FB2-4879-B352-C4B469FF0E55}" type="datetime1">
              <a:rPr lang="en-US" smtClean="0"/>
              <a:t>1/29/2024</a:t>
            </a:fld>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23FA63B-7BA5-439B-808C-CD31261DC627}" type="datetime1">
              <a:rPr lang="en-US" smtClean="0"/>
              <a:t>1/29/2024</a:t>
            </a:fld>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D71AE679-8649-4E45-928F-F7B28F40B515}" type="datetime1">
              <a:rPr lang="en-US" smtClean="0"/>
              <a:t>1/29/2024</a:t>
            </a:fld>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fld id="{440CFF11-AA4A-4972-8AFF-841A0A2244AA}" type="datetime1">
              <a:rPr lang="en-US" smtClean="0"/>
              <a:t>1/29/2024</a:t>
            </a:fld>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8224" y="694236"/>
            <a:ext cx="8229600" cy="857400"/>
          </a:xfrm>
        </p:spPr>
        <p:txBody>
          <a:bodyPr/>
          <a:lstStyle/>
          <a:p>
            <a:r>
              <a:rPr lang="en-US" sz="1600" dirty="0">
                <a:latin typeface="Bookman Old Style" panose="02050604050505020204" pitchFamily="18" charset="0"/>
              </a:rPr>
              <a:t>A Seminar on</a:t>
            </a:r>
            <a:r>
              <a:rPr lang="en-US" sz="3600" dirty="0">
                <a:latin typeface="Bookman Old Style" panose="02050604050505020204" pitchFamily="18" charset="0"/>
              </a:rPr>
              <a:t/>
            </a:r>
            <a:br>
              <a:rPr lang="en-US" sz="3600" dirty="0">
                <a:latin typeface="Bookman Old Style" panose="02050604050505020204" pitchFamily="18" charset="0"/>
              </a:rPr>
            </a:br>
            <a:r>
              <a:rPr lang="en-US" sz="2000" b="1" dirty="0"/>
              <a:t>Investigation and Finding A DNA Cryptography </a:t>
            </a:r>
            <a:r>
              <a:rPr lang="en-US" sz="2000" b="1" dirty="0" smtClean="0"/>
              <a:t>layer</a:t>
            </a:r>
            <a:br>
              <a:rPr lang="en-US" sz="2000" b="1" dirty="0" smtClean="0"/>
            </a:br>
            <a:r>
              <a:rPr lang="en-US" sz="2000" b="1" dirty="0" smtClean="0"/>
              <a:t> </a:t>
            </a:r>
            <a:r>
              <a:rPr lang="en-US" sz="2000" b="1" dirty="0"/>
              <a:t>for Securing data in Spark Cluster</a:t>
            </a:r>
            <a:endParaRPr lang="en-US" sz="2000" b="1" dirty="0">
              <a:latin typeface="Bookman Old Style" panose="02050604050505020204" pitchFamily="18" charset="0"/>
            </a:endParaRPr>
          </a:p>
        </p:txBody>
      </p:sp>
      <p:sp>
        <p:nvSpPr>
          <p:cNvPr id="3" name="TextBox 2"/>
          <p:cNvSpPr txBox="1"/>
          <p:nvPr/>
        </p:nvSpPr>
        <p:spPr>
          <a:xfrm>
            <a:off x="267767" y="3265616"/>
            <a:ext cx="4028930" cy="954107"/>
          </a:xfrm>
          <a:prstGeom prst="rect">
            <a:avLst/>
          </a:prstGeom>
          <a:noFill/>
        </p:spPr>
        <p:txBody>
          <a:bodyPr wrap="square" rtlCol="0">
            <a:spAutoFit/>
          </a:bodyPr>
          <a:lstStyle/>
          <a:p>
            <a:r>
              <a:rPr lang="en-US" dirty="0">
                <a:latin typeface="Bookman Old Style" panose="02050604050505020204" pitchFamily="18" charset="0"/>
              </a:rPr>
              <a:t>Team Details </a:t>
            </a:r>
          </a:p>
          <a:p>
            <a:pPr marL="342900" indent="-342900">
              <a:buFont typeface="+mj-lt"/>
              <a:buAutoNum type="arabicPeriod"/>
            </a:pPr>
            <a:r>
              <a:rPr lang="en-US" dirty="0">
                <a:latin typeface="Bookman Old Style" panose="02050604050505020204" pitchFamily="18" charset="0"/>
              </a:rPr>
              <a:t>Rettala Nikhil Goud(20EG105317)</a:t>
            </a:r>
          </a:p>
          <a:p>
            <a:pPr marL="342900" indent="-342900">
              <a:buFont typeface="+mj-lt"/>
              <a:buAutoNum type="arabicPeriod"/>
            </a:pPr>
            <a:r>
              <a:rPr lang="en-US" dirty="0">
                <a:latin typeface="Bookman Old Style" panose="02050604050505020204" pitchFamily="18" charset="0"/>
              </a:rPr>
              <a:t>Kadiyala </a:t>
            </a:r>
            <a:r>
              <a:rPr lang="en-US" dirty="0" err="1">
                <a:latin typeface="Bookman Old Style" panose="02050604050505020204" pitchFamily="18" charset="0"/>
              </a:rPr>
              <a:t>Venkat</a:t>
            </a:r>
            <a:r>
              <a:rPr lang="en-US" dirty="0">
                <a:latin typeface="Bookman Old Style" panose="02050604050505020204" pitchFamily="18" charset="0"/>
              </a:rPr>
              <a:t> </a:t>
            </a:r>
            <a:r>
              <a:rPr lang="en-US" dirty="0" smtClean="0">
                <a:latin typeface="Bookman Old Style" panose="02050604050505020204" pitchFamily="18" charset="0"/>
              </a:rPr>
              <a:t>Sathwik(20EG105319</a:t>
            </a:r>
            <a:r>
              <a:rPr lang="en-US" dirty="0">
                <a:latin typeface="Bookman Old Style" panose="02050604050505020204" pitchFamily="18" charset="0"/>
              </a:rPr>
              <a:t>)</a:t>
            </a:r>
          </a:p>
          <a:p>
            <a:pPr marL="342900" indent="-342900">
              <a:buFont typeface="+mj-lt"/>
              <a:buAutoNum type="arabicPeriod"/>
            </a:pPr>
            <a:r>
              <a:rPr lang="en-US" dirty="0" err="1">
                <a:latin typeface="Bookman Old Style" panose="02050604050505020204" pitchFamily="18" charset="0"/>
              </a:rPr>
              <a:t>Kandula</a:t>
            </a:r>
            <a:r>
              <a:rPr lang="en-US" dirty="0">
                <a:latin typeface="Bookman Old Style" panose="02050604050505020204" pitchFamily="18" charset="0"/>
              </a:rPr>
              <a:t> Akshaya(20EG105322)</a:t>
            </a:r>
          </a:p>
        </p:txBody>
      </p:sp>
      <p:sp>
        <p:nvSpPr>
          <p:cNvPr id="8" name="TextBox 7"/>
          <p:cNvSpPr txBox="1"/>
          <p:nvPr/>
        </p:nvSpPr>
        <p:spPr>
          <a:xfrm>
            <a:off x="5470632" y="3239550"/>
            <a:ext cx="2070599" cy="954107"/>
          </a:xfrm>
          <a:prstGeom prst="rect">
            <a:avLst/>
          </a:prstGeom>
          <a:noFill/>
        </p:spPr>
        <p:txBody>
          <a:bodyPr wrap="square" rtlCol="0">
            <a:spAutoFit/>
          </a:bodyPr>
          <a:lstStyle/>
          <a:p>
            <a:r>
              <a:rPr lang="en-US" dirty="0">
                <a:latin typeface="Bookman Old Style" panose="02050604050505020204" pitchFamily="18" charset="0"/>
              </a:rPr>
              <a:t>Project Supervisor </a:t>
            </a:r>
          </a:p>
          <a:p>
            <a:r>
              <a:rPr lang="en-US" dirty="0" smtClean="0">
                <a:latin typeface="Bookman Old Style" panose="02050604050505020204" pitchFamily="18" charset="0"/>
              </a:rPr>
              <a:t>Dr. J </a:t>
            </a:r>
            <a:r>
              <a:rPr lang="en-US" dirty="0" err="1" smtClean="0">
                <a:latin typeface="Bookman Old Style" panose="02050604050505020204" pitchFamily="18" charset="0"/>
              </a:rPr>
              <a:t>Balaraju</a:t>
            </a:r>
            <a:endParaRPr lang="en-US" dirty="0">
              <a:latin typeface="Bookman Old Style" panose="02050604050505020204" pitchFamily="18" charset="0"/>
            </a:endParaRPr>
          </a:p>
          <a:p>
            <a:r>
              <a:rPr lang="en-US" dirty="0" smtClean="0">
                <a:latin typeface="Bookman Old Style" panose="02050604050505020204" pitchFamily="18" charset="0"/>
              </a:rPr>
              <a:t>M.Tech.,</a:t>
            </a:r>
            <a:r>
              <a:rPr lang="en-US" dirty="0" err="1" smtClean="0">
                <a:latin typeface="Bookman Old Style" panose="02050604050505020204" pitchFamily="18" charset="0"/>
              </a:rPr>
              <a:t>Ph.D</a:t>
            </a:r>
            <a:endParaRPr lang="en-US" dirty="0" smtClean="0">
              <a:latin typeface="Bookman Old Style" panose="02050604050505020204" pitchFamily="18" charset="0"/>
            </a:endParaRPr>
          </a:p>
          <a:p>
            <a:r>
              <a:rPr lang="en-US" dirty="0" smtClean="0">
                <a:latin typeface="Bookman Old Style" panose="02050604050505020204" pitchFamily="18" charset="0"/>
              </a:rPr>
              <a:t>Assistant Professor</a:t>
            </a:r>
            <a:endParaRPr lang="en-US" dirty="0">
              <a:latin typeface="Bookman Old Style" panose="02050604050505020204" pitchFamily="18" charset="0"/>
            </a:endParaRPr>
          </a:p>
        </p:txBody>
      </p:sp>
      <p:sp>
        <p:nvSpPr>
          <p:cNvPr id="4" name="Date Placeholder 3"/>
          <p:cNvSpPr>
            <a:spLocks noGrp="1"/>
          </p:cNvSpPr>
          <p:nvPr>
            <p:ph type="dt" idx="10"/>
          </p:nvPr>
        </p:nvSpPr>
        <p:spPr/>
        <p:txBody>
          <a:bodyPr/>
          <a:lstStyle/>
          <a:p>
            <a:fld id="{1BC53C58-4FC8-40FA-85FB-B704D218A008}" type="datetime1">
              <a:rPr lang="en-US" smtClean="0"/>
              <a:t>1/29/2024</a:t>
            </a:fld>
            <a:endParaRPr lang="en-US"/>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10</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548785" y="285747"/>
            <a:ext cx="6117431" cy="627321"/>
          </a:xfrm>
        </p:spPr>
        <p:txBody>
          <a:bodyPr/>
          <a:lstStyle/>
          <a:p>
            <a:r>
              <a:rPr lang="en-US" sz="3600" dirty="0">
                <a:latin typeface="Bookman Old Style" panose="02050604050505020204" pitchFamily="18" charset="0"/>
              </a:rPr>
              <a:t>Parameter </a:t>
            </a:r>
          </a:p>
        </p:txBody>
      </p:sp>
      <p:sp>
        <p:nvSpPr>
          <p:cNvPr id="5" name="TextBox 4"/>
          <p:cNvSpPr txBox="1"/>
          <p:nvPr/>
        </p:nvSpPr>
        <p:spPr>
          <a:xfrm>
            <a:off x="868262" y="684152"/>
            <a:ext cx="6655982" cy="523220"/>
          </a:xfrm>
          <a:prstGeom prst="rect">
            <a:avLst/>
          </a:prstGeom>
          <a:noFill/>
        </p:spPr>
        <p:txBody>
          <a:bodyPr wrap="square" rtlCol="0">
            <a:spAutoFit/>
          </a:bodyPr>
          <a:lstStyle/>
          <a:p>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CCFD4614-2DE1-4A4F-B9AA-17848EE63AB0}" type="datetime1">
              <a:rPr lang="en-US" smtClean="0"/>
              <a:t>1/30/2024</a:t>
            </a:fld>
            <a:endParaRPr lang="en-US"/>
          </a:p>
        </p:txBody>
      </p:sp>
      <p:sp>
        <p:nvSpPr>
          <p:cNvPr id="4" name="Footer Placeholder 3"/>
          <p:cNvSpPr>
            <a:spLocks noGrp="1"/>
          </p:cNvSpPr>
          <p:nvPr>
            <p:ph type="ftr" idx="11"/>
          </p:nvPr>
        </p:nvSpPr>
        <p:spPr/>
        <p:txBody>
          <a:bodyPr/>
          <a:lstStyle/>
          <a:p>
            <a:r>
              <a:rPr lang="en-US" dirty="0"/>
              <a:t>Department of Computer Science and Engineering</a:t>
            </a:r>
          </a:p>
        </p:txBody>
      </p:sp>
      <p:sp>
        <p:nvSpPr>
          <p:cNvPr id="9" name="Rectangle 3"/>
          <p:cNvSpPr>
            <a:spLocks noChangeArrowheads="1"/>
          </p:cNvSpPr>
          <p:nvPr/>
        </p:nvSpPr>
        <p:spPr bwMode="auto">
          <a:xfrm>
            <a:off x="967053" y="1097734"/>
            <a:ext cx="7134727" cy="340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22222"/>
                </a:solidFill>
                <a:effectLst/>
                <a:latin typeface="Bookman Old Style" panose="02050604050505020204" pitchFamily="18" charset="0"/>
                <a:cs typeface="Times New Roman" panose="02020603050405020304" pitchFamily="18" charset="0"/>
              </a:rPr>
              <a:t>The </a:t>
            </a:r>
            <a:r>
              <a:rPr kumimoji="0" lang="en-US" sz="1200" b="0" i="0" u="none" strike="noStrike" cap="none" normalizeH="0" baseline="0" dirty="0" smtClean="0">
                <a:ln>
                  <a:noFill/>
                </a:ln>
                <a:solidFill>
                  <a:srgbClr val="222222"/>
                </a:solidFill>
                <a:effectLst/>
                <a:latin typeface="Bookman Old Style" panose="02050604050505020204" pitchFamily="18" charset="0"/>
                <a:cs typeface="Times New Roman" panose="02020603050405020304" pitchFamily="18" charset="0"/>
              </a:rPr>
              <a:t>total Spark </a:t>
            </a:r>
            <a:r>
              <a:rPr kumimoji="0" lang="en-US" sz="1200" b="0" i="0" u="none" strike="noStrike" cap="none" normalizeH="0" baseline="0" dirty="0" smtClean="0">
                <a:ln>
                  <a:noFill/>
                </a:ln>
                <a:solidFill>
                  <a:srgbClr val="222222"/>
                </a:solidFill>
                <a:effectLst/>
                <a:latin typeface="Bookman Old Style" panose="02050604050505020204" pitchFamily="18" charset="0"/>
                <a:cs typeface="Times New Roman" panose="02020603050405020304" pitchFamily="18" charset="0"/>
              </a:rPr>
              <a:t>Cluster </a:t>
            </a:r>
            <a:r>
              <a:rPr kumimoji="0" lang="en-US" sz="1200" b="0" i="0" u="none" strike="noStrike" cap="none" normalizeH="0" baseline="0" dirty="0" smtClean="0">
                <a:ln>
                  <a:noFill/>
                </a:ln>
                <a:solidFill>
                  <a:srgbClr val="222222"/>
                </a:solidFill>
                <a:effectLst/>
                <a:latin typeface="Bookman Old Style" panose="02050604050505020204" pitchFamily="18" charset="0"/>
                <a:cs typeface="Times New Roman" panose="02020603050405020304" pitchFamily="18" charset="0"/>
              </a:rPr>
              <a:t>security in existing model </a:t>
            </a:r>
            <a:r>
              <a:rPr kumimoji="0" lang="en-US" sz="1200" b="0" i="0" u="none" strike="noStrike" cap="none" normalizeH="0" baseline="0" dirty="0" smtClean="0">
                <a:ln>
                  <a:noFill/>
                </a:ln>
                <a:solidFill>
                  <a:srgbClr val="222222"/>
                </a:solidFill>
                <a:effectLst/>
                <a:latin typeface="Bookman Old Style" panose="02050604050505020204" pitchFamily="18" charset="0"/>
                <a:cs typeface="Times New Roman" panose="02020603050405020304" pitchFamily="18" charset="0"/>
              </a:rPr>
              <a:t>takes:</a:t>
            </a:r>
          </a:p>
          <a:p>
            <a:pPr marL="0" marR="0" lvl="0" indent="0"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222222"/>
              </a:solidFill>
              <a:effectLst/>
              <a:latin typeface="Bookman Old Style" panose="02050604050505020204" pitchFamily="18" charset="0"/>
              <a:cs typeface="Times New Roman" panose="02020603050405020304" pitchFamily="18" charset="0"/>
            </a:endParaRPr>
          </a:p>
          <a:p>
            <a:pPr>
              <a:buClrTx/>
            </a:pPr>
            <a:r>
              <a:rPr lang="en-US" sz="1200" b="1" dirty="0">
                <a:solidFill>
                  <a:srgbClr val="222222"/>
                </a:solidFill>
                <a:latin typeface="Bookman Old Style" panose="02050604050505020204" pitchFamily="18" charset="0"/>
                <a:cs typeface="Times New Roman" panose="02020603050405020304" pitchFamily="18" charset="0"/>
              </a:rPr>
              <a:t>T(KA)=U[(6t)+</a:t>
            </a:r>
            <a:r>
              <a:rPr lang="en-US" sz="1200" b="1" dirty="0" err="1">
                <a:solidFill>
                  <a:srgbClr val="222222"/>
                </a:solidFill>
                <a:latin typeface="Bookman Old Style" panose="02050604050505020204" pitchFamily="18" charset="0"/>
                <a:cs typeface="Times New Roman" panose="02020603050405020304" pitchFamily="18" charset="0"/>
              </a:rPr>
              <a:t>x+y</a:t>
            </a:r>
            <a:r>
              <a:rPr lang="en-US" sz="1200" b="1" dirty="0" smtClean="0">
                <a:solidFill>
                  <a:srgbClr val="222222"/>
                </a:solidFill>
                <a:latin typeface="Bookman Old Style" panose="02050604050505020204" pitchFamily="18" charset="0"/>
                <a:cs typeface="Times New Roman" panose="02020603050405020304" pitchFamily="18" charset="0"/>
              </a:rPr>
              <a:t>]     </a:t>
            </a:r>
            <a:r>
              <a:rPr lang="en-US" sz="1050" dirty="0" smtClean="0">
                <a:latin typeface="Bookman Old Style" panose="02050604050505020204" pitchFamily="18" charset="0"/>
              </a:rPr>
              <a:t>T(KA</a:t>
            </a:r>
            <a:r>
              <a:rPr lang="en-US" sz="1050" dirty="0">
                <a:latin typeface="Bookman Old Style" panose="02050604050505020204" pitchFamily="18" charset="0"/>
              </a:rPr>
              <a:t>) is the total time spent on the authentication process in the existing model</a:t>
            </a:r>
            <a:r>
              <a:rPr lang="en-US" sz="1050" dirty="0" smtClean="0">
                <a:latin typeface="Bookman Old Style" panose="02050604050505020204" pitchFamily="18" charset="0"/>
              </a:rPr>
              <a:t>.</a:t>
            </a:r>
          </a:p>
          <a:p>
            <a:pPr>
              <a:lnSpc>
                <a:spcPct val="150000"/>
              </a:lnSpc>
              <a:buClrTx/>
            </a:pPr>
            <a:r>
              <a:rPr lang="en-US" sz="1200" dirty="0"/>
              <a:t>                              </a:t>
            </a:r>
            <a:r>
              <a:rPr lang="en-US" sz="1200" dirty="0" smtClean="0"/>
              <a:t>         </a:t>
            </a:r>
            <a:r>
              <a:rPr lang="en-US" sz="1100" dirty="0" smtClean="0">
                <a:latin typeface="Bookman Old Style" panose="02050604050505020204" pitchFamily="18" charset="0"/>
              </a:rPr>
              <a:t>The </a:t>
            </a:r>
            <a:r>
              <a:rPr lang="en-US" sz="1100" dirty="0">
                <a:latin typeface="Bookman Old Style" panose="02050604050505020204" pitchFamily="18" charset="0"/>
              </a:rPr>
              <a:t>term U[(6t)+</a:t>
            </a:r>
            <a:r>
              <a:rPr lang="en-US" sz="1100" dirty="0" err="1">
                <a:latin typeface="Bookman Old Style" panose="02050604050505020204" pitchFamily="18" charset="0"/>
              </a:rPr>
              <a:t>x+y</a:t>
            </a:r>
            <a:r>
              <a:rPr lang="en-US" sz="1100" dirty="0">
                <a:latin typeface="Bookman Old Style" panose="02050604050505020204" pitchFamily="18" charset="0"/>
              </a:rPr>
              <a:t>] represents the computational factors involved in the </a:t>
            </a:r>
            <a:r>
              <a:rPr lang="en-US" sz="1100" dirty="0" smtClean="0">
                <a:latin typeface="Bookman Old Style" panose="02050604050505020204" pitchFamily="18" charset="0"/>
              </a:rPr>
              <a:t>               	                 authentication </a:t>
            </a:r>
            <a:r>
              <a:rPr lang="en-US" sz="1100" dirty="0">
                <a:latin typeface="Bookman Old Style" panose="02050604050505020204" pitchFamily="18" charset="0"/>
              </a:rPr>
              <a:t>process, where 'U' is a function of various parameters</a:t>
            </a:r>
            <a:r>
              <a:rPr lang="en-US" sz="1100" dirty="0" smtClean="0">
                <a:latin typeface="Bookman Old Style" panose="02050604050505020204" pitchFamily="18" charset="0"/>
              </a:rPr>
              <a:t>.</a:t>
            </a:r>
          </a:p>
          <a:p>
            <a:pPr>
              <a:buClrTx/>
            </a:pPr>
            <a:endParaRPr lang="en-US" sz="1050" dirty="0" smtClean="0">
              <a:latin typeface="Bookman Old Style" panose="02050604050505020204" pitchFamily="18" charset="0"/>
            </a:endParaRPr>
          </a:p>
          <a:p>
            <a:pPr lvl="0" eaLnBrk="1" fontAlgn="auto" hangingPunct="1">
              <a:spcBef>
                <a:spcPts val="0"/>
              </a:spcBef>
              <a:spcAft>
                <a:spcPts val="0"/>
              </a:spcAft>
            </a:pPr>
            <a:r>
              <a:rPr lang="en-US" sz="1200" dirty="0" smtClean="0">
                <a:latin typeface="Bookman Old Style" panose="02050604050505020204" pitchFamily="18" charset="0"/>
              </a:rPr>
              <a:t>So, the total Spark Cluster security time in the existing model is given by:</a:t>
            </a:r>
            <a:endParaRPr lang="en-IN" sz="1200" dirty="0">
              <a:solidFill>
                <a:srgbClr val="000000"/>
              </a:solidFill>
              <a:latin typeface="Bookman Old Style" panose="02050604050505020204" pitchFamily="18" charset="0"/>
            </a:endParaRPr>
          </a:p>
          <a:p>
            <a:pPr lvl="0" eaLnBrk="1" fontAlgn="auto" hangingPunct="1">
              <a:spcBef>
                <a:spcPts val="0"/>
              </a:spcBef>
              <a:spcAft>
                <a:spcPts val="0"/>
              </a:spcAft>
            </a:pPr>
            <a:endParaRPr lang="en-IN" sz="1200" dirty="0" smtClean="0">
              <a:solidFill>
                <a:srgbClr val="000000"/>
              </a:solidFill>
              <a:latin typeface="Bookman Old Style" panose="02050604050505020204" pitchFamily="18" charset="0"/>
            </a:endParaRPr>
          </a:p>
          <a:p>
            <a:pPr lvl="0" eaLnBrk="1" fontAlgn="auto" hangingPunct="1">
              <a:lnSpc>
                <a:spcPct val="150000"/>
              </a:lnSpc>
              <a:spcBef>
                <a:spcPts val="0"/>
              </a:spcBef>
              <a:spcAft>
                <a:spcPts val="0"/>
              </a:spcAft>
            </a:pPr>
            <a:r>
              <a:rPr lang="en-IN" sz="1200" b="1" dirty="0" smtClean="0">
                <a:solidFill>
                  <a:srgbClr val="000000"/>
                </a:solidFill>
                <a:latin typeface="Bookman Old Style" panose="02050604050505020204" pitchFamily="18" charset="0"/>
              </a:rPr>
              <a:t>T(SC</a:t>
            </a:r>
            <a:r>
              <a:rPr lang="en-IN" sz="1200" b="1" dirty="0">
                <a:solidFill>
                  <a:srgbClr val="000000"/>
                </a:solidFill>
                <a:latin typeface="Bookman Old Style" panose="02050604050505020204" pitchFamily="18" charset="0"/>
              </a:rPr>
              <a:t>)=U[(6t)+</a:t>
            </a:r>
            <a:r>
              <a:rPr lang="en-IN" sz="1200" b="1" dirty="0" err="1">
                <a:solidFill>
                  <a:srgbClr val="000000"/>
                </a:solidFill>
                <a:latin typeface="Bookman Old Style" panose="02050604050505020204" pitchFamily="18" charset="0"/>
              </a:rPr>
              <a:t>x+y</a:t>
            </a:r>
            <a:r>
              <a:rPr lang="en-IN" sz="1200" b="1" dirty="0">
                <a:solidFill>
                  <a:srgbClr val="000000"/>
                </a:solidFill>
                <a:latin typeface="Bookman Old Style" panose="02050604050505020204" pitchFamily="18" charset="0"/>
              </a:rPr>
              <a:t>] +O(N</a:t>
            </a:r>
            <a:r>
              <a:rPr lang="en-IN" sz="1200" b="1" dirty="0" smtClean="0">
                <a:solidFill>
                  <a:srgbClr val="000000"/>
                </a:solidFill>
                <a:latin typeface="Bookman Old Style" panose="02050604050505020204" pitchFamily="18" charset="0"/>
              </a:rPr>
              <a:t>) </a:t>
            </a:r>
            <a:r>
              <a:rPr lang="en-US" sz="1200" dirty="0">
                <a:latin typeface="Bookman Old Style" panose="02050604050505020204" pitchFamily="18" charset="0"/>
              </a:rPr>
              <a:t>O(N) denotes additional overhead, possibly </a:t>
            </a:r>
            <a:r>
              <a:rPr lang="en-US" sz="1200" dirty="0" smtClean="0">
                <a:latin typeface="Bookman Old Style" panose="02050604050505020204" pitchFamily="18" charset="0"/>
              </a:rPr>
              <a:t>associated with </a:t>
            </a:r>
            <a:r>
              <a:rPr lang="en-US" sz="1200" dirty="0">
                <a:latin typeface="Bookman Old Style" panose="02050604050505020204" pitchFamily="18" charset="0"/>
              </a:rPr>
              <a:t>the </a:t>
            </a:r>
            <a:r>
              <a:rPr lang="en-US" sz="1200" dirty="0" smtClean="0">
                <a:latin typeface="Bookman Old Style" panose="02050604050505020204" pitchFamily="18" charset="0"/>
              </a:rPr>
              <a:t> 		  Spark Cluster </a:t>
            </a:r>
            <a:r>
              <a:rPr lang="en-US" sz="1200" dirty="0">
                <a:latin typeface="Bookman Old Style" panose="02050604050505020204" pitchFamily="18" charset="0"/>
              </a:rPr>
              <a:t>security mechanism.</a:t>
            </a:r>
            <a:endParaRPr lang="en-IN" sz="1200" b="1" dirty="0">
              <a:solidFill>
                <a:srgbClr val="000000"/>
              </a:solidFill>
              <a:latin typeface="Bookman Old Style" panose="02050604050505020204" pitchFamily="18" charset="0"/>
            </a:endParaRPr>
          </a:p>
          <a:p>
            <a:pPr>
              <a:buClrTx/>
            </a:pPr>
            <a:endParaRPr lang="en-US" sz="800" dirty="0" smtClean="0"/>
          </a:p>
          <a:p>
            <a:pPr lvl="0">
              <a:buClrTx/>
            </a:pPr>
            <a:r>
              <a:rPr lang="en-US" sz="1200" dirty="0" smtClean="0">
                <a:latin typeface="Bookman Old Style" panose="02050604050505020204" pitchFamily="18" charset="0"/>
              </a:rPr>
              <a:t>So</a:t>
            </a:r>
            <a:r>
              <a:rPr lang="en-US" sz="1200" dirty="0">
                <a:latin typeface="Bookman Old Style" panose="02050604050505020204" pitchFamily="18" charset="0"/>
              </a:rPr>
              <a:t>, the total Spark Cluster security time in the developed model is given by:</a:t>
            </a:r>
            <a:r>
              <a:rPr lang="en-IN" sz="1200" dirty="0" smtClean="0">
                <a:latin typeface="Bookman Old Style" panose="02050604050505020204" pitchFamily="18" charset="0"/>
              </a:rPr>
              <a:t>  </a:t>
            </a:r>
          </a:p>
          <a:p>
            <a:pPr lvl="0">
              <a:buClrTx/>
            </a:pPr>
            <a:endParaRPr lang="en-IN" sz="1200" dirty="0">
              <a:latin typeface="Bookman Old Style" panose="02050604050505020204" pitchFamily="18" charset="0"/>
            </a:endParaRPr>
          </a:p>
          <a:p>
            <a:pPr lvl="0">
              <a:buClrTx/>
            </a:pPr>
            <a:r>
              <a:rPr lang="en-IN" sz="1200" b="1" dirty="0" smtClean="0">
                <a:latin typeface="Bookman Old Style" panose="02050604050505020204" pitchFamily="18" charset="0"/>
              </a:rPr>
              <a:t>T(SEAL)=U(5) +[O(N)+D]  </a:t>
            </a:r>
            <a:r>
              <a:rPr lang="en-US" sz="1200" dirty="0" smtClean="0">
                <a:latin typeface="Bookman Old Style" panose="02050604050505020204" pitchFamily="18" charset="0"/>
              </a:rPr>
              <a:t>'D</a:t>
            </a:r>
            <a:r>
              <a:rPr lang="en-US" sz="1200" dirty="0">
                <a:latin typeface="Bookman Old Style" panose="02050604050505020204" pitchFamily="18" charset="0"/>
              </a:rPr>
              <a:t>' </a:t>
            </a:r>
            <a:r>
              <a:rPr lang="en-US" sz="1200" dirty="0" smtClean="0">
                <a:latin typeface="Bookman Old Style" panose="02050604050505020204" pitchFamily="18" charset="0"/>
              </a:rPr>
              <a:t>represent </a:t>
            </a:r>
            <a:r>
              <a:rPr lang="en-US" sz="1200" dirty="0">
                <a:latin typeface="Bookman Old Style" panose="02050604050505020204" pitchFamily="18" charset="0"/>
              </a:rPr>
              <a:t>additional factors introduced in the developed model.</a:t>
            </a:r>
            <a:endParaRPr lang="en-IN" sz="1200" b="1" dirty="0" smtClean="0">
              <a:latin typeface="Bookman Old Style" panose="0205060405050502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01241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11</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041944" y="285747"/>
            <a:ext cx="6117431" cy="627321"/>
          </a:xfrm>
        </p:spPr>
        <p:txBody>
          <a:bodyPr/>
          <a:lstStyle/>
          <a:p>
            <a:r>
              <a:rPr lang="en-US" sz="3600" dirty="0">
                <a:latin typeface="Bookman Old Style" panose="02050604050505020204" pitchFamily="18" charset="0"/>
              </a:rPr>
              <a:t>Experiment Environment</a:t>
            </a:r>
          </a:p>
        </p:txBody>
      </p:sp>
      <p:sp>
        <p:nvSpPr>
          <p:cNvPr id="5" name="TextBox 4"/>
          <p:cNvSpPr txBox="1"/>
          <p:nvPr/>
        </p:nvSpPr>
        <p:spPr>
          <a:xfrm>
            <a:off x="1048679" y="1162854"/>
            <a:ext cx="6266521" cy="3108543"/>
          </a:xfrm>
          <a:prstGeom prst="rect">
            <a:avLst/>
          </a:prstGeom>
          <a:noFill/>
        </p:spPr>
        <p:txBody>
          <a:bodyPr wrap="square" rtlCol="0">
            <a:spAutoFit/>
          </a:bodyPr>
          <a:lstStyle/>
          <a:p>
            <a:r>
              <a:rPr lang="en-US" dirty="0" smtClean="0">
                <a:latin typeface="Bookman Old Style" panose="02050604050505020204" pitchFamily="18" charset="0"/>
              </a:rPr>
              <a:t>Software Requirements:</a:t>
            </a:r>
            <a:endParaRPr lang="en-US" dirty="0">
              <a:latin typeface="Bookman Old Style" panose="02050604050505020204" pitchFamily="18" charset="0"/>
            </a:endParaRPr>
          </a:p>
          <a:p>
            <a:r>
              <a:rPr lang="en-US" dirty="0" smtClean="0">
                <a:latin typeface="Bookman Old Style" panose="02050604050505020204" pitchFamily="18" charset="0"/>
              </a:rPr>
              <a:t>Operating System : Linux(Ubuntu)</a:t>
            </a:r>
          </a:p>
          <a:p>
            <a:r>
              <a:rPr lang="en-US" dirty="0" smtClean="0">
                <a:latin typeface="Bookman Old Style" panose="02050604050505020204" pitchFamily="18" charset="0"/>
              </a:rPr>
              <a:t>Latest version of </a:t>
            </a:r>
            <a:r>
              <a:rPr lang="en-US" dirty="0" err="1" smtClean="0">
                <a:latin typeface="Bookman Old Style" panose="02050604050505020204" pitchFamily="18" charset="0"/>
              </a:rPr>
              <a:t>VSCode</a:t>
            </a:r>
            <a:r>
              <a:rPr lang="en-US" dirty="0" smtClean="0">
                <a:latin typeface="Bookman Old Style" panose="02050604050505020204" pitchFamily="18" charset="0"/>
              </a:rPr>
              <a:t> 1.60.0.</a:t>
            </a:r>
            <a:r>
              <a:rPr lang="en-US" b="1" dirty="0" smtClean="0">
                <a:latin typeface="Bookman Old Style" panose="02050604050505020204" pitchFamily="18" charset="0"/>
              </a:rPr>
              <a:t> </a:t>
            </a:r>
            <a:r>
              <a:rPr lang="en-US" dirty="0" smtClean="0">
                <a:latin typeface="Bookman Old Style" panose="02050604050505020204" pitchFamily="18" charset="0"/>
              </a:rPr>
              <a:t>Apache Spark (Latest Version) and          </a:t>
            </a:r>
            <a:r>
              <a:rPr lang="en-US" dirty="0" err="1" smtClean="0">
                <a:latin typeface="Bookman Old Style" panose="02050604050505020204" pitchFamily="18" charset="0"/>
              </a:rPr>
              <a:t>NodeJS</a:t>
            </a:r>
            <a:r>
              <a:rPr lang="en-US" dirty="0" smtClean="0">
                <a:latin typeface="Bookman Old Style" panose="02050604050505020204" pitchFamily="18" charset="0"/>
              </a:rPr>
              <a:t> (Version 18.8.1).</a:t>
            </a:r>
          </a:p>
          <a:p>
            <a:r>
              <a:rPr lang="en-US" dirty="0" smtClean="0">
                <a:latin typeface="Bookman Old Style" panose="02050604050505020204" pitchFamily="18" charset="0"/>
              </a:rPr>
              <a:t> </a:t>
            </a:r>
            <a:r>
              <a:rPr lang="en-US" dirty="0" err="1" smtClean="0">
                <a:latin typeface="Bookman Old Style" panose="02050604050505020204" pitchFamily="18" charset="0"/>
              </a:rPr>
              <a:t>ExpressJS</a:t>
            </a:r>
            <a:r>
              <a:rPr lang="en-US" dirty="0" smtClean="0">
                <a:latin typeface="Bookman Old Style" panose="02050604050505020204" pitchFamily="18" charset="0"/>
              </a:rPr>
              <a:t> (version 4.18.2) library has been included to harness its  capabilities for building a robust and responsive webserver.</a:t>
            </a:r>
          </a:p>
          <a:p>
            <a:r>
              <a:rPr lang="en-US" dirty="0" err="1" smtClean="0">
                <a:latin typeface="Bookman Old Style" panose="02050604050505020204" pitchFamily="18" charset="0"/>
              </a:rPr>
              <a:t>Nodemailer</a:t>
            </a:r>
            <a:r>
              <a:rPr lang="en-US" dirty="0" smtClean="0">
                <a:latin typeface="Bookman Old Style" panose="02050604050505020204" pitchFamily="18" charset="0"/>
              </a:rPr>
              <a:t>(3.0.3) module </a:t>
            </a:r>
            <a:r>
              <a:rPr lang="en-US" dirty="0">
                <a:latin typeface="Bookman Old Style" panose="02050604050505020204" pitchFamily="18" charset="0"/>
              </a:rPr>
              <a:t>for Node.js that is used for sending emails</a:t>
            </a:r>
            <a:r>
              <a:rPr lang="en-US" dirty="0" smtClean="0">
                <a:latin typeface="Bookman Old Style" panose="02050604050505020204" pitchFamily="18" charset="0"/>
              </a:rPr>
              <a:t>.</a:t>
            </a:r>
          </a:p>
          <a:p>
            <a:endParaRPr lang="en-US" dirty="0" smtClean="0">
              <a:latin typeface="Bookman Old Style" panose="02050604050505020204" pitchFamily="18" charset="0"/>
            </a:endParaRPr>
          </a:p>
          <a:p>
            <a:r>
              <a:rPr lang="en-US" dirty="0" smtClean="0">
                <a:latin typeface="Bookman Old Style" panose="02050604050505020204" pitchFamily="18" charset="0"/>
              </a:rPr>
              <a:t>Hardware Requirements:</a:t>
            </a:r>
            <a:endParaRPr lang="en-US" dirty="0">
              <a:latin typeface="Bookman Old Style" panose="02050604050505020204" pitchFamily="18" charset="0"/>
            </a:endParaRPr>
          </a:p>
          <a:p>
            <a:r>
              <a:rPr lang="en-US" dirty="0" smtClean="0">
                <a:latin typeface="Bookman Old Style" panose="02050604050505020204" pitchFamily="18" charset="0"/>
              </a:rPr>
              <a:t> </a:t>
            </a:r>
            <a:r>
              <a:rPr lang="en-US" dirty="0">
                <a:latin typeface="Bookman Old Style" panose="02050604050505020204" pitchFamily="18" charset="0"/>
              </a:rPr>
              <a:t>Processor: Intel Core </a:t>
            </a:r>
            <a:r>
              <a:rPr lang="en-US" dirty="0" smtClean="0">
                <a:latin typeface="Bookman Old Style" panose="02050604050505020204" pitchFamily="18" charset="0"/>
              </a:rPr>
              <a:t>i5/i5-2350M </a:t>
            </a:r>
            <a:r>
              <a:rPr lang="en-US" dirty="0">
                <a:latin typeface="Bookman Old Style" panose="02050604050505020204" pitchFamily="18" charset="0"/>
              </a:rPr>
              <a:t>CPU @2.30GHz.</a:t>
            </a:r>
          </a:p>
          <a:p>
            <a:r>
              <a:rPr lang="en-US" dirty="0" smtClean="0">
                <a:latin typeface="Bookman Old Style" panose="02050604050505020204" pitchFamily="18" charset="0"/>
              </a:rPr>
              <a:t> </a:t>
            </a:r>
            <a:r>
              <a:rPr lang="en-US" dirty="0">
                <a:latin typeface="Bookman Old Style" panose="02050604050505020204" pitchFamily="18" charset="0"/>
              </a:rPr>
              <a:t>RAM Capacity: 4 GB RAM or more.</a:t>
            </a:r>
          </a:p>
          <a:p>
            <a:r>
              <a:rPr lang="en-US" dirty="0" smtClean="0">
                <a:latin typeface="Bookman Old Style" panose="02050604050505020204" pitchFamily="18" charset="0"/>
              </a:rPr>
              <a:t> </a:t>
            </a:r>
            <a:r>
              <a:rPr lang="en-US" dirty="0">
                <a:latin typeface="Bookman Old Style" panose="02050604050505020204" pitchFamily="18" charset="0"/>
              </a:rPr>
              <a:t>System Type: 64-bit Operating System</a:t>
            </a:r>
            <a:r>
              <a:rPr lang="en-US" dirty="0" smtClean="0">
                <a:latin typeface="Bookman Old Style" panose="02050604050505020204" pitchFamily="18" charset="0"/>
              </a:rPr>
              <a:t>.</a:t>
            </a:r>
          </a:p>
          <a:p>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399C44C4-7196-4A35-8198-AF8560E914F3}" type="datetime1">
              <a:rPr lang="en-US" smtClean="0"/>
              <a:t>1/29/2024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21221844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Project status</a:t>
            </a:r>
          </a:p>
        </p:txBody>
      </p:sp>
      <p:graphicFrame>
        <p:nvGraphicFramePr>
          <p:cNvPr id="4" name="Table 3"/>
          <p:cNvGraphicFramePr>
            <a:graphicFrameLocks noGrp="1"/>
          </p:cNvGraphicFramePr>
          <p:nvPr>
            <p:extLst>
              <p:ext uri="{D42A27DB-BD31-4B8C-83A1-F6EECF244321}">
                <p14:modId xmlns:p14="http://schemas.microsoft.com/office/powerpoint/2010/main" val="236630717"/>
              </p:ext>
            </p:extLst>
          </p:nvPr>
        </p:nvGraphicFramePr>
        <p:xfrm>
          <a:off x="1123308" y="1279490"/>
          <a:ext cx="6602859" cy="2092960"/>
        </p:xfrm>
        <a:graphic>
          <a:graphicData uri="http://schemas.openxmlformats.org/drawingml/2006/table">
            <a:tbl>
              <a:tblPr firstRow="1" bandRow="1">
                <a:tableStyleId>{1D3205E1-8B83-452B-8570-0B3C4014EAE2}</a:tableStyleId>
              </a:tblPr>
              <a:tblGrid>
                <a:gridCol w="602750">
                  <a:extLst>
                    <a:ext uri="{9D8B030D-6E8A-4147-A177-3AD203B41FA5}">
                      <a16:colId xmlns="" xmlns:a16="http://schemas.microsoft.com/office/drawing/2014/main" val="20000"/>
                    </a:ext>
                  </a:extLst>
                </a:gridCol>
                <a:gridCol w="4099389">
                  <a:extLst>
                    <a:ext uri="{9D8B030D-6E8A-4147-A177-3AD203B41FA5}">
                      <a16:colId xmlns="" xmlns:a16="http://schemas.microsoft.com/office/drawing/2014/main" val="20001"/>
                    </a:ext>
                  </a:extLst>
                </a:gridCol>
                <a:gridCol w="1900720">
                  <a:extLst>
                    <a:ext uri="{9D8B030D-6E8A-4147-A177-3AD203B41FA5}">
                      <a16:colId xmlns="" xmlns:a16="http://schemas.microsoft.com/office/drawing/2014/main" val="20002"/>
                    </a:ext>
                  </a:extLst>
                </a:gridCol>
              </a:tblGrid>
              <a:tr h="370840">
                <a:tc>
                  <a:txBody>
                    <a:bodyPr/>
                    <a:lstStyle/>
                    <a:p>
                      <a:r>
                        <a:rPr lang="en-US" dirty="0" err="1"/>
                        <a:t>S.No</a:t>
                      </a:r>
                      <a:endParaRPr lang="en-US" dirty="0"/>
                    </a:p>
                  </a:txBody>
                  <a:tcPr/>
                </a:tc>
                <a:tc>
                  <a:txBody>
                    <a:bodyPr/>
                    <a:lstStyle/>
                    <a:p>
                      <a:r>
                        <a:rPr lang="en-US" dirty="0"/>
                        <a:t>Functionality</a:t>
                      </a:r>
                    </a:p>
                  </a:txBody>
                  <a:tcPr/>
                </a:tc>
                <a:tc>
                  <a:txBody>
                    <a:bodyPr/>
                    <a:lstStyle/>
                    <a:p>
                      <a:r>
                        <a:rPr lang="en-US" dirty="0"/>
                        <a:t>Status</a:t>
                      </a:r>
                    </a:p>
                    <a:p>
                      <a:r>
                        <a:rPr lang="en-US" sz="1000" dirty="0"/>
                        <a:t>(Completed /in-progress/Not</a:t>
                      </a:r>
                      <a:r>
                        <a:rPr lang="en-US" sz="1000" baseline="0" dirty="0"/>
                        <a:t> started)</a:t>
                      </a:r>
                      <a:endParaRPr lang="en-US" sz="1000" dirty="0"/>
                    </a:p>
                  </a:txBody>
                  <a:tcPr/>
                </a:tc>
                <a:extLst>
                  <a:ext uri="{0D108BD9-81ED-4DB2-BD59-A6C34878D82A}">
                    <a16:rowId xmlns="" xmlns:a16="http://schemas.microsoft.com/office/drawing/2014/main" val="10000"/>
                  </a:ext>
                </a:extLst>
              </a:tr>
              <a:tr h="370840">
                <a:tc>
                  <a:txBody>
                    <a:bodyPr/>
                    <a:lstStyle/>
                    <a:p>
                      <a:r>
                        <a:rPr lang="en-US" dirty="0" smtClean="0">
                          <a:latin typeface="Bookman Old Style" panose="02050604050505020204" pitchFamily="18" charset="0"/>
                        </a:rPr>
                        <a:t>1</a:t>
                      </a:r>
                      <a:endParaRPr lang="en-US" dirty="0">
                        <a:latin typeface="Bookman Old Style" panose="02050604050505020204" pitchFamily="18" charset="0"/>
                      </a:endParaRPr>
                    </a:p>
                  </a:txBody>
                  <a:tcPr/>
                </a:tc>
                <a:tc>
                  <a:txBody>
                    <a:bodyPr/>
                    <a:lstStyle/>
                    <a:p>
                      <a:r>
                        <a:rPr lang="en-US" dirty="0" smtClean="0"/>
                        <a:t>Literature Survey </a:t>
                      </a:r>
                      <a:endParaRPr lang="en-US" dirty="0"/>
                    </a:p>
                  </a:txBody>
                  <a:tcPr/>
                </a:tc>
                <a:tc>
                  <a:txBody>
                    <a:bodyPr/>
                    <a:lstStyle/>
                    <a:p>
                      <a:r>
                        <a:rPr lang="en-US" dirty="0" smtClean="0"/>
                        <a:t>Completed</a:t>
                      </a:r>
                      <a:endParaRPr lang="en-US" dirty="0"/>
                    </a:p>
                  </a:txBody>
                  <a:tcPr/>
                </a:tc>
                <a:extLst>
                  <a:ext uri="{0D108BD9-81ED-4DB2-BD59-A6C34878D82A}">
                    <a16:rowId xmlns="" xmlns:a16="http://schemas.microsoft.com/office/drawing/2014/main" val="10001"/>
                  </a:ext>
                </a:extLst>
              </a:tr>
              <a:tr h="370840">
                <a:tc>
                  <a:txBody>
                    <a:bodyPr/>
                    <a:lstStyle/>
                    <a:p>
                      <a:r>
                        <a:rPr lang="en-US" dirty="0" smtClean="0">
                          <a:latin typeface="Bookman Old Style" panose="02050604050505020204" pitchFamily="18" charset="0"/>
                        </a:rPr>
                        <a:t>2</a:t>
                      </a:r>
                      <a:endParaRPr lang="en-US" dirty="0">
                        <a:latin typeface="Bookman Old Style" panose="02050604050505020204" pitchFamily="18" charset="0"/>
                      </a:endParaRPr>
                    </a:p>
                  </a:txBody>
                  <a:tcPr/>
                </a:tc>
                <a:tc>
                  <a:txBody>
                    <a:bodyPr/>
                    <a:lstStyle/>
                    <a:p>
                      <a:r>
                        <a:rPr lang="en-US" dirty="0" smtClean="0"/>
                        <a:t>Problem Definition</a:t>
                      </a:r>
                      <a:endParaRPr lang="en-US" dirty="0"/>
                    </a:p>
                  </a:txBody>
                  <a:tcPr/>
                </a:tc>
                <a:tc>
                  <a:txBody>
                    <a:bodyPr/>
                    <a:lstStyle/>
                    <a:p>
                      <a:r>
                        <a:rPr lang="en-US" dirty="0" smtClean="0"/>
                        <a:t>Completed</a:t>
                      </a:r>
                      <a:endParaRPr lang="en-US" dirty="0"/>
                    </a:p>
                  </a:txBody>
                  <a:tcPr/>
                </a:tc>
                <a:extLst>
                  <a:ext uri="{0D108BD9-81ED-4DB2-BD59-A6C34878D82A}">
                    <a16:rowId xmlns="" xmlns:a16="http://schemas.microsoft.com/office/drawing/2014/main" val="10002"/>
                  </a:ext>
                </a:extLst>
              </a:tr>
              <a:tr h="370840">
                <a:tc>
                  <a:txBody>
                    <a:bodyPr/>
                    <a:lstStyle/>
                    <a:p>
                      <a:r>
                        <a:rPr lang="en-US" dirty="0" smtClean="0">
                          <a:latin typeface="Bookman Old Style" panose="02050604050505020204" pitchFamily="18" charset="0"/>
                        </a:rPr>
                        <a:t>3</a:t>
                      </a:r>
                      <a:endParaRPr lang="en-US" dirty="0">
                        <a:latin typeface="Bookman Old Style" panose="02050604050505020204" pitchFamily="18" charset="0"/>
                      </a:endParaRPr>
                    </a:p>
                  </a:txBody>
                  <a:tcPr/>
                </a:tc>
                <a:tc>
                  <a:txBody>
                    <a:bodyPr/>
                    <a:lstStyle/>
                    <a:p>
                      <a:r>
                        <a:rPr lang="en-US" dirty="0" smtClean="0"/>
                        <a:t>Module Design</a:t>
                      </a:r>
                      <a:endParaRPr lang="en-US" dirty="0"/>
                    </a:p>
                  </a:txBody>
                  <a:tcPr/>
                </a:tc>
                <a:tc>
                  <a:txBody>
                    <a:bodyPr/>
                    <a:lstStyle/>
                    <a:p>
                      <a:r>
                        <a:rPr lang="en-US" dirty="0" smtClean="0"/>
                        <a:t>Completed</a:t>
                      </a:r>
                      <a:endParaRPr lang="en-US" dirty="0"/>
                    </a:p>
                  </a:txBody>
                  <a:tcPr/>
                </a:tc>
                <a:extLst>
                  <a:ext uri="{0D108BD9-81ED-4DB2-BD59-A6C34878D82A}">
                    <a16:rowId xmlns="" xmlns:a16="http://schemas.microsoft.com/office/drawing/2014/main" val="10003"/>
                  </a:ext>
                </a:extLst>
              </a:tr>
              <a:tr h="370840">
                <a:tc>
                  <a:txBody>
                    <a:bodyPr/>
                    <a:lstStyle/>
                    <a:p>
                      <a:r>
                        <a:rPr lang="en-US" dirty="0" smtClean="0">
                          <a:latin typeface="Bookman Old Style" panose="02050604050505020204" pitchFamily="18" charset="0"/>
                        </a:rPr>
                        <a:t>4</a:t>
                      </a:r>
                      <a:endParaRPr lang="en-US" dirty="0">
                        <a:latin typeface="Bookman Old Style" panose="02050604050505020204" pitchFamily="18" charset="0"/>
                      </a:endParaRPr>
                    </a:p>
                  </a:txBody>
                  <a:tcPr/>
                </a:tc>
                <a:tc>
                  <a:txBody>
                    <a:bodyPr/>
                    <a:lstStyle/>
                    <a:p>
                      <a:r>
                        <a:rPr lang="en-US" dirty="0" smtClean="0"/>
                        <a:t>Implementation</a:t>
                      </a:r>
                      <a:endParaRPr lang="en-US" dirty="0"/>
                    </a:p>
                  </a:txBody>
                  <a:tcPr/>
                </a:tc>
                <a:tc>
                  <a:txBody>
                    <a:bodyPr/>
                    <a:lstStyle/>
                    <a:p>
                      <a:r>
                        <a:rPr lang="en-US" dirty="0" smtClean="0"/>
                        <a:t>Completed</a:t>
                      </a:r>
                      <a:endParaRPr lang="en-US" dirty="0"/>
                    </a:p>
                  </a:txBody>
                  <a:tcPr/>
                </a:tc>
                <a:extLst>
                  <a:ext uri="{0D108BD9-81ED-4DB2-BD59-A6C34878D82A}">
                    <a16:rowId xmlns="" xmlns:a16="http://schemas.microsoft.com/office/drawing/2014/main" val="10004"/>
                  </a:ext>
                </a:extLst>
              </a:tr>
            </a:tbl>
          </a:graphicData>
        </a:graphic>
      </p:graphicFrame>
      <p:sp>
        <p:nvSpPr>
          <p:cNvPr id="6" name="Date Placeholder 5"/>
          <p:cNvSpPr>
            <a:spLocks noGrp="1"/>
          </p:cNvSpPr>
          <p:nvPr>
            <p:ph type="dt" idx="10"/>
          </p:nvPr>
        </p:nvSpPr>
        <p:spPr/>
        <p:txBody>
          <a:bodyPr/>
          <a:lstStyle/>
          <a:p>
            <a:fld id="{A23233CE-2848-499E-9139-0E978658934A}" type="datetime1">
              <a:rPr lang="en-US" smtClean="0"/>
              <a:t>1/29/2024</a:t>
            </a:fld>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747321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55529" y="184874"/>
            <a:ext cx="6117431" cy="627321"/>
          </a:xfrm>
        </p:spPr>
        <p:txBody>
          <a:bodyPr/>
          <a:lstStyle/>
          <a:p>
            <a:r>
              <a:rPr lang="en-US" sz="3600" dirty="0">
                <a:latin typeface="Bookman Old Style" panose="02050604050505020204" pitchFamily="18" charset="0"/>
              </a:rPr>
              <a:t>References</a:t>
            </a:r>
          </a:p>
        </p:txBody>
      </p:sp>
      <p:sp>
        <p:nvSpPr>
          <p:cNvPr id="3" name="Date Placeholder 2"/>
          <p:cNvSpPr>
            <a:spLocks noGrp="1"/>
          </p:cNvSpPr>
          <p:nvPr>
            <p:ph type="dt" idx="10"/>
          </p:nvPr>
        </p:nvSpPr>
        <p:spPr/>
        <p:txBody>
          <a:bodyPr/>
          <a:lstStyle/>
          <a:p>
            <a:fld id="{12207A7C-368F-4547-A3CE-44F55C3CEA62}" type="datetime1">
              <a:rPr lang="en-US" smtClean="0"/>
              <a:t>1/29/2024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 xmlns:a16="http://schemas.microsoft.com/office/drawing/2014/main" id="{AA0A5632-E9DA-4FDC-CC25-0BFD559E5337}"/>
              </a:ext>
            </a:extLst>
          </p:cNvPr>
          <p:cNvSpPr txBox="1"/>
          <p:nvPr/>
        </p:nvSpPr>
        <p:spPr>
          <a:xfrm>
            <a:off x="787788" y="911617"/>
            <a:ext cx="7199215" cy="2739211"/>
          </a:xfrm>
          <a:prstGeom prst="rect">
            <a:avLst/>
          </a:prstGeom>
          <a:noFill/>
        </p:spPr>
        <p:txBody>
          <a:bodyPr wrap="square">
            <a:spAutoFit/>
          </a:bodyPr>
          <a:lstStyle/>
          <a:p>
            <a:pPr algn="just"/>
            <a:r>
              <a:rPr lang="en-IN" sz="1200" dirty="0">
                <a:latin typeface="Bookman Old Style" panose="02050604050505020204" pitchFamily="18" charset="0"/>
              </a:rPr>
              <a:t>[1] Nan Zhang, </a:t>
            </a:r>
            <a:r>
              <a:rPr lang="en-IN" sz="1200" dirty="0" err="1">
                <a:latin typeface="Bookman Old Style" panose="02050604050505020204" pitchFamily="18" charset="0"/>
              </a:rPr>
              <a:t>Xiaoyu</a:t>
            </a:r>
            <a:r>
              <a:rPr lang="en-IN" sz="1200" dirty="0">
                <a:latin typeface="Bookman Old Style" panose="02050604050505020204" pitchFamily="18" charset="0"/>
              </a:rPr>
              <a:t> Wu, Cheng Yang, </a:t>
            </a:r>
            <a:r>
              <a:rPr lang="en-IN" sz="1200" dirty="0" err="1">
                <a:latin typeface="Bookman Old Style" panose="02050604050505020204" pitchFamily="18" charset="0"/>
              </a:rPr>
              <a:t>Yinghua</a:t>
            </a:r>
            <a:r>
              <a:rPr lang="en-IN" sz="1200" dirty="0">
                <a:latin typeface="Bookman Old Style" panose="02050604050505020204" pitchFamily="18" charset="0"/>
              </a:rPr>
              <a:t> Shen and </a:t>
            </a:r>
            <a:r>
              <a:rPr lang="en-IN" sz="1200" dirty="0" err="1">
                <a:latin typeface="Bookman Old Style" panose="02050604050505020204" pitchFamily="18" charset="0"/>
              </a:rPr>
              <a:t>Yingye</a:t>
            </a:r>
            <a:r>
              <a:rPr lang="en-IN" sz="1200" dirty="0">
                <a:latin typeface="Bookman Old Style" panose="02050604050505020204" pitchFamily="18" charset="0"/>
              </a:rPr>
              <a:t> </a:t>
            </a:r>
            <a:r>
              <a:rPr lang="en-IN" sz="1200" dirty="0" err="1">
                <a:latin typeface="Bookman Old Style" panose="02050604050505020204" pitchFamily="18" charset="0"/>
              </a:rPr>
              <a:t>Cheng,"A</a:t>
            </a:r>
            <a:r>
              <a:rPr lang="en-IN" sz="1200" dirty="0">
                <a:latin typeface="Bookman Old Style" panose="02050604050505020204" pitchFamily="18" charset="0"/>
              </a:rPr>
              <a:t> lightweight authentication and authorization solution based on Kerberos," 2016 IEEE Advanced Information Management, </a:t>
            </a:r>
            <a:r>
              <a:rPr lang="en-IN" sz="1200" dirty="0" err="1">
                <a:latin typeface="Bookman Old Style" panose="02050604050505020204" pitchFamily="18" charset="0"/>
              </a:rPr>
              <a:t>Communicates,Electronic</a:t>
            </a:r>
            <a:r>
              <a:rPr lang="en-IN" sz="1200" dirty="0">
                <a:latin typeface="Bookman Old Style" panose="02050604050505020204" pitchFamily="18" charset="0"/>
              </a:rPr>
              <a:t> and Automation Control Conference (IMCEC), Xi'an, 2016, pp.742-746,DOI:10.1109/IMCEC.2016. 7867308.</a:t>
            </a:r>
          </a:p>
          <a:p>
            <a:pPr algn="just"/>
            <a:endParaRPr lang="en-IN" sz="1200" dirty="0">
              <a:latin typeface="Bookman Old Style" panose="02050604050505020204" pitchFamily="18" charset="0"/>
            </a:endParaRPr>
          </a:p>
          <a:p>
            <a:pPr algn="just"/>
            <a:r>
              <a:rPr lang="en-IN" sz="1200" dirty="0">
                <a:latin typeface="Bookman Old Style" panose="02050604050505020204" pitchFamily="18" charset="0"/>
              </a:rPr>
              <a:t> [2] Yoon-Su Jeong &amp; Yong-Tae Kim “A token-based authentication security scheme for Hadoop distributed file system using elliptic curve cryptography” August 2015Journal of Computer Virology and Hacking Techniques 11(3) DOI:10.1007/s11416-014-0236-5</a:t>
            </a:r>
          </a:p>
          <a:p>
            <a:pPr algn="just"/>
            <a:endParaRPr lang="en-IN" sz="1200" dirty="0">
              <a:latin typeface="Bookman Old Style" panose="02050604050505020204" pitchFamily="18" charset="0"/>
            </a:endParaRPr>
          </a:p>
          <a:p>
            <a:pPr algn="just"/>
            <a:r>
              <a:rPr lang="en-IN" sz="1200" dirty="0" smtClean="0">
                <a:latin typeface="Bookman Old Style" panose="02050604050505020204" pitchFamily="18" charset="0"/>
              </a:rPr>
              <a:t> [3] Paul j. e. </a:t>
            </a:r>
            <a:r>
              <a:rPr lang="en-IN" sz="1200" dirty="0" err="1" smtClean="0">
                <a:latin typeface="Bookman Old Style" panose="02050604050505020204" pitchFamily="18" charset="0"/>
              </a:rPr>
              <a:t>Velthuis</a:t>
            </a:r>
            <a:r>
              <a:rPr lang="en-IN" sz="1200" dirty="0" smtClean="0">
                <a:latin typeface="Bookman Old Style" panose="02050604050505020204" pitchFamily="18" charset="0"/>
              </a:rPr>
              <a:t>, "New authentication mechanism using certificates for big data analytic                                                                 tools", </a:t>
            </a:r>
            <a:r>
              <a:rPr lang="en-IN" sz="1200" dirty="0" err="1" smtClean="0">
                <a:latin typeface="Bookman Old Style" panose="02050604050505020204" pitchFamily="18" charset="0"/>
              </a:rPr>
              <a:t>kth</a:t>
            </a:r>
            <a:r>
              <a:rPr lang="en-IN" sz="1200" dirty="0" smtClean="0">
                <a:latin typeface="Bookman Old Style" panose="02050604050505020204" pitchFamily="18" charset="0"/>
              </a:rPr>
              <a:t> royal institute of technology school of information and communication</a:t>
            </a:r>
          </a:p>
          <a:p>
            <a:pPr algn="just"/>
            <a:r>
              <a:rPr lang="en-US" sz="1200" dirty="0" smtClean="0"/>
              <a:t> https</a:t>
            </a:r>
            <a:r>
              <a:rPr lang="en-US" sz="1200" dirty="0"/>
              <a:t>://kth.divaportal.org/smash/get/diva2:1149007/FULLTEXT01.pdf</a:t>
            </a:r>
          </a:p>
          <a:p>
            <a:pPr algn="just"/>
            <a:endParaRPr lang="en-IN" sz="1200" dirty="0" smtClean="0">
              <a:latin typeface="Bookman Old Style" panose="02050604050505020204" pitchFamily="18" charset="0"/>
            </a:endParaRPr>
          </a:p>
          <a:p>
            <a:endParaRPr lang="en-IN" dirty="0"/>
          </a:p>
        </p:txBody>
      </p:sp>
    </p:spTree>
    <p:extLst>
      <p:ext uri="{BB962C8B-B14F-4D97-AF65-F5344CB8AC3E}">
        <p14:creationId xmlns:p14="http://schemas.microsoft.com/office/powerpoint/2010/main" val="1904107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0000"/>
                </a:solidFill>
                <a:latin typeface="Bookman Old Style" panose="02050604050505020204" pitchFamily="18" charset="0"/>
              </a:rPr>
              <a:t>References</a:t>
            </a:r>
            <a:endParaRPr lang="en-US" dirty="0"/>
          </a:p>
        </p:txBody>
      </p:sp>
      <p:sp>
        <p:nvSpPr>
          <p:cNvPr id="3" name="Text Placeholder 2"/>
          <p:cNvSpPr>
            <a:spLocks noGrp="1"/>
          </p:cNvSpPr>
          <p:nvPr>
            <p:ph type="body" idx="1"/>
          </p:nvPr>
        </p:nvSpPr>
        <p:spPr>
          <a:xfrm>
            <a:off x="723899" y="814072"/>
            <a:ext cx="7235825" cy="3394500"/>
          </a:xfrm>
        </p:spPr>
        <p:txBody>
          <a:bodyPr/>
          <a:lstStyle/>
          <a:p>
            <a:pPr marL="0" lvl="0" indent="0">
              <a:spcBef>
                <a:spcPts val="0"/>
              </a:spcBef>
              <a:buClr>
                <a:srgbClr val="000000"/>
              </a:buClr>
              <a:buSzTx/>
              <a:buNone/>
            </a:pPr>
            <a:endParaRPr lang="en-IN" sz="1200" dirty="0">
              <a:solidFill>
                <a:srgbClr val="4BACC6"/>
              </a:solidFill>
              <a:latin typeface="Bookman Old Style" panose="02050604050505020204" pitchFamily="18" charset="0"/>
              <a:cs typeface="Arial"/>
              <a:sym typeface="Arial"/>
            </a:endParaRPr>
          </a:p>
          <a:p>
            <a:pPr marL="0" lvl="0" indent="0" algn="just">
              <a:spcBef>
                <a:spcPts val="0"/>
              </a:spcBef>
              <a:buClr>
                <a:srgbClr val="000000"/>
              </a:buClr>
              <a:buSzTx/>
              <a:buNone/>
            </a:pPr>
            <a:r>
              <a:rPr lang="en-IN" sz="1200" dirty="0">
                <a:solidFill>
                  <a:srgbClr val="000000"/>
                </a:solidFill>
                <a:latin typeface="Bookman Old Style" panose="02050604050505020204" pitchFamily="18" charset="0"/>
                <a:cs typeface="Arial"/>
                <a:sym typeface="Arial"/>
              </a:rPr>
              <a:t>[4]</a:t>
            </a:r>
            <a:r>
              <a:rPr lang="en-US" sz="1200" dirty="0">
                <a:solidFill>
                  <a:srgbClr val="000000"/>
                </a:solidFill>
                <a:latin typeface="Bookman Old Style" panose="02050604050505020204" pitchFamily="18" charset="0"/>
                <a:cs typeface="Arial"/>
                <a:sym typeface="Arial"/>
              </a:rPr>
              <a:t>  Lee, S., Lee, E., Hwang, W. et al. Reversible DNA data hiding using </a:t>
            </a:r>
            <a:r>
              <a:rPr lang="en-US" sz="1200" dirty="0" smtClean="0">
                <a:solidFill>
                  <a:srgbClr val="000000"/>
                </a:solidFill>
                <a:latin typeface="Bookman Old Style" panose="02050604050505020204" pitchFamily="18" charset="0"/>
                <a:cs typeface="Arial"/>
                <a:sym typeface="Arial"/>
              </a:rPr>
              <a:t>multiple difference </a:t>
            </a:r>
            <a:r>
              <a:rPr lang="en-US" sz="1200" dirty="0">
                <a:solidFill>
                  <a:srgbClr val="000000"/>
                </a:solidFill>
                <a:latin typeface="Bookman Old Style" panose="02050604050505020204" pitchFamily="18" charset="0"/>
                <a:cs typeface="Arial"/>
                <a:sym typeface="Arial"/>
              </a:rPr>
              <a:t>expansions for DNA authentication and storage. </a:t>
            </a:r>
            <a:r>
              <a:rPr lang="en-US" sz="1200" dirty="0" err="1">
                <a:solidFill>
                  <a:srgbClr val="000000"/>
                </a:solidFill>
                <a:latin typeface="Bookman Old Style" panose="02050604050505020204" pitchFamily="18" charset="0"/>
                <a:cs typeface="Arial"/>
                <a:sym typeface="Arial"/>
              </a:rPr>
              <a:t>Multimed</a:t>
            </a:r>
            <a:r>
              <a:rPr lang="en-US" sz="1200" dirty="0">
                <a:solidFill>
                  <a:srgbClr val="000000"/>
                </a:solidFill>
                <a:latin typeface="Bookman Old Style" panose="02050604050505020204" pitchFamily="18" charset="0"/>
                <a:cs typeface="Arial"/>
                <a:sym typeface="Arial"/>
              </a:rPr>
              <a:t> </a:t>
            </a:r>
            <a:r>
              <a:rPr lang="en-US" sz="1200" dirty="0" smtClean="0">
                <a:solidFill>
                  <a:srgbClr val="000000"/>
                </a:solidFill>
                <a:latin typeface="Bookman Old Style" panose="02050604050505020204" pitchFamily="18" charset="0"/>
                <a:cs typeface="Arial"/>
                <a:sym typeface="Arial"/>
              </a:rPr>
              <a:t>Tools </a:t>
            </a:r>
            <a:r>
              <a:rPr lang="en-US" sz="1200" dirty="0" err="1" smtClean="0">
                <a:solidFill>
                  <a:srgbClr val="000000"/>
                </a:solidFill>
                <a:latin typeface="Bookman Old Style" panose="02050604050505020204" pitchFamily="18" charset="0"/>
                <a:cs typeface="Arial"/>
                <a:sym typeface="Arial"/>
              </a:rPr>
              <a:t>Appl</a:t>
            </a:r>
            <a:r>
              <a:rPr lang="en-US" sz="1200" dirty="0" smtClean="0">
                <a:solidFill>
                  <a:srgbClr val="000000"/>
                </a:solidFill>
                <a:latin typeface="Bookman Old Style" panose="02050604050505020204" pitchFamily="18" charset="0"/>
                <a:cs typeface="Arial"/>
                <a:sym typeface="Arial"/>
              </a:rPr>
              <a:t> </a:t>
            </a:r>
            <a:r>
              <a:rPr lang="en-US" sz="1200" dirty="0">
                <a:solidFill>
                  <a:srgbClr val="000000"/>
                </a:solidFill>
                <a:latin typeface="Bookman Old Style" panose="02050604050505020204" pitchFamily="18" charset="0"/>
                <a:cs typeface="Arial"/>
                <a:sym typeface="Arial"/>
              </a:rPr>
              <a:t>77, 19499–19526 (2018). </a:t>
            </a:r>
            <a:r>
              <a:rPr lang="en-US" sz="1200" dirty="0" smtClean="0">
                <a:solidFill>
                  <a:srgbClr val="000000"/>
                </a:solidFill>
                <a:latin typeface="Bookman Old Style" panose="02050604050505020204" pitchFamily="18" charset="0"/>
                <a:cs typeface="Arial"/>
                <a:sym typeface="Arial"/>
              </a:rPr>
              <a:t>DOI:10.1007/s11042-017-5379-1</a:t>
            </a:r>
          </a:p>
          <a:p>
            <a:pPr marL="0" lvl="0" indent="0" algn="just">
              <a:spcBef>
                <a:spcPts val="0"/>
              </a:spcBef>
              <a:buClr>
                <a:srgbClr val="000000"/>
              </a:buClr>
              <a:buSzTx/>
              <a:buNone/>
            </a:pPr>
            <a:endParaRPr lang="en-IN" sz="1200" dirty="0" smtClean="0">
              <a:solidFill>
                <a:srgbClr val="4BACC6"/>
              </a:solidFill>
              <a:latin typeface="Bookman Old Style" panose="02050604050505020204" pitchFamily="18" charset="0"/>
              <a:cs typeface="Arial"/>
              <a:sym typeface="Arial"/>
            </a:endParaRPr>
          </a:p>
          <a:p>
            <a:pPr marL="0" lvl="0" indent="0" algn="just">
              <a:spcBef>
                <a:spcPts val="0"/>
              </a:spcBef>
              <a:buClr>
                <a:srgbClr val="000000"/>
              </a:buClr>
              <a:buSzTx/>
              <a:buNone/>
            </a:pPr>
            <a:r>
              <a:rPr lang="en-IN" sz="1200" dirty="0" smtClean="0">
                <a:solidFill>
                  <a:srgbClr val="000000"/>
                </a:solidFill>
                <a:latin typeface="Bookman Old Style" panose="02050604050505020204" pitchFamily="18" charset="0"/>
                <a:cs typeface="Arial"/>
                <a:sym typeface="Arial"/>
              </a:rPr>
              <a:t>[</a:t>
            </a:r>
            <a:r>
              <a:rPr lang="en-IN" sz="1200" dirty="0">
                <a:solidFill>
                  <a:srgbClr val="000000"/>
                </a:solidFill>
                <a:latin typeface="Bookman Old Style" panose="02050604050505020204" pitchFamily="18" charset="0"/>
                <a:cs typeface="Arial"/>
                <a:sym typeface="Arial"/>
              </a:rPr>
              <a:t>5]</a:t>
            </a:r>
            <a:r>
              <a:rPr lang="en-US" sz="1200" dirty="0" err="1">
                <a:solidFill>
                  <a:srgbClr val="000000"/>
                </a:solidFill>
                <a:latin typeface="Bookman Old Style" panose="02050604050505020204" pitchFamily="18" charset="0"/>
                <a:cs typeface="Arial"/>
                <a:sym typeface="Arial"/>
              </a:rPr>
              <a:t>Balaraju</a:t>
            </a:r>
            <a:r>
              <a:rPr lang="en-US" sz="1200" dirty="0">
                <a:solidFill>
                  <a:srgbClr val="000000"/>
                </a:solidFill>
                <a:latin typeface="Bookman Old Style" panose="02050604050505020204" pitchFamily="18" charset="0"/>
                <a:cs typeface="Arial"/>
                <a:sym typeface="Arial"/>
              </a:rPr>
              <a:t>, J., &amp; </a:t>
            </a:r>
            <a:r>
              <a:rPr lang="en-US" sz="1200" dirty="0" err="1">
                <a:solidFill>
                  <a:srgbClr val="000000"/>
                </a:solidFill>
                <a:latin typeface="Bookman Old Style" panose="02050604050505020204" pitchFamily="18" charset="0"/>
                <a:cs typeface="Arial"/>
                <a:sym typeface="Arial"/>
              </a:rPr>
              <a:t>Prasada</a:t>
            </a:r>
            <a:r>
              <a:rPr lang="en-US" sz="1200" dirty="0">
                <a:solidFill>
                  <a:srgbClr val="000000"/>
                </a:solidFill>
                <a:latin typeface="Bookman Old Style" panose="02050604050505020204" pitchFamily="18" charset="0"/>
                <a:cs typeface="Arial"/>
                <a:sym typeface="Arial"/>
              </a:rPr>
              <a:t> Rao, P. V. R. D. (2020b). Investigation and Finding A DNA Cryptography Layer for Securing Data in </a:t>
            </a:r>
            <a:r>
              <a:rPr lang="en-US" sz="1200" dirty="0" err="1">
                <a:solidFill>
                  <a:srgbClr val="000000"/>
                </a:solidFill>
                <a:latin typeface="Bookman Old Style" panose="02050604050505020204" pitchFamily="18" charset="0"/>
                <a:cs typeface="Arial"/>
                <a:sym typeface="Arial"/>
              </a:rPr>
              <a:t>Hadoop</a:t>
            </a:r>
            <a:r>
              <a:rPr lang="en-US" sz="1200" dirty="0">
                <a:solidFill>
                  <a:srgbClr val="000000"/>
                </a:solidFill>
                <a:latin typeface="Bookman Old Style" panose="02050604050505020204" pitchFamily="18" charset="0"/>
                <a:cs typeface="Arial"/>
                <a:sym typeface="Arial"/>
              </a:rPr>
              <a:t> Cluster. Int. J. Advance Soft </a:t>
            </a:r>
            <a:r>
              <a:rPr lang="en-US" sz="1200" dirty="0" err="1">
                <a:solidFill>
                  <a:srgbClr val="000000"/>
                </a:solidFill>
                <a:latin typeface="Bookman Old Style" panose="02050604050505020204" pitchFamily="18" charset="0"/>
                <a:cs typeface="Arial"/>
                <a:sym typeface="Arial"/>
              </a:rPr>
              <a:t>Compu</a:t>
            </a:r>
            <a:r>
              <a:rPr lang="en-US" sz="1200" dirty="0">
                <a:solidFill>
                  <a:srgbClr val="000000"/>
                </a:solidFill>
                <a:latin typeface="Bookman Old Style" panose="02050604050505020204" pitchFamily="18" charset="0"/>
                <a:cs typeface="Arial"/>
                <a:sym typeface="Arial"/>
              </a:rPr>
              <a:t>. </a:t>
            </a:r>
            <a:r>
              <a:rPr lang="en-US" sz="1200" dirty="0" err="1">
                <a:solidFill>
                  <a:srgbClr val="000000"/>
                </a:solidFill>
                <a:latin typeface="Bookman Old Style" panose="02050604050505020204" pitchFamily="18" charset="0"/>
                <a:cs typeface="Arial"/>
                <a:sym typeface="Arial"/>
              </a:rPr>
              <a:t>Appl</a:t>
            </a:r>
            <a:r>
              <a:rPr lang="en-US" sz="1200" dirty="0">
                <a:solidFill>
                  <a:srgbClr val="000000"/>
                </a:solidFill>
                <a:latin typeface="Bookman Old Style" panose="02050604050505020204" pitchFamily="18" charset="0"/>
                <a:cs typeface="Arial"/>
                <a:sym typeface="Arial"/>
              </a:rPr>
              <a:t>, 12, 3.</a:t>
            </a:r>
            <a:endParaRPr lang="en-IN" sz="1200" dirty="0">
              <a:solidFill>
                <a:srgbClr val="000000"/>
              </a:solidFill>
              <a:latin typeface="Bookman Old Style" panose="02050604050505020204" pitchFamily="18" charset="0"/>
              <a:cs typeface="Arial"/>
              <a:sym typeface="Arial"/>
            </a:endParaRPr>
          </a:p>
          <a:p>
            <a:pPr marL="0" indent="0">
              <a:buNone/>
            </a:pPr>
            <a:endParaRPr lang="en-US" sz="1200" dirty="0" smtClean="0">
              <a:latin typeface="Bookman Old Style" panose="02050604050505020204" pitchFamily="18" charset="0"/>
            </a:endParaRPr>
          </a:p>
          <a:p>
            <a:pPr marL="0" indent="0" algn="just">
              <a:buNone/>
            </a:pPr>
            <a:r>
              <a:rPr lang="en-US" sz="1200" dirty="0">
                <a:latin typeface="Bookman Old Style" panose="02050604050505020204" pitchFamily="18" charset="0"/>
              </a:rPr>
              <a:t>[6] A. </a:t>
            </a:r>
            <a:r>
              <a:rPr lang="en-US" sz="1200" dirty="0" err="1">
                <a:latin typeface="Bookman Old Style" panose="02050604050505020204" pitchFamily="18" charset="0"/>
              </a:rPr>
              <a:t>Vikram</a:t>
            </a:r>
            <a:r>
              <a:rPr lang="en-US" sz="1200" dirty="0">
                <a:latin typeface="Bookman Old Style" panose="02050604050505020204" pitchFamily="18" charset="0"/>
              </a:rPr>
              <a:t>, S. </a:t>
            </a:r>
            <a:r>
              <a:rPr lang="en-US" sz="1200" dirty="0" err="1">
                <a:latin typeface="Bookman Old Style" panose="02050604050505020204" pitchFamily="18" charset="0"/>
              </a:rPr>
              <a:t>Kalaivani</a:t>
            </a:r>
            <a:r>
              <a:rPr lang="en-US" sz="1200" dirty="0">
                <a:latin typeface="Bookman Old Style" panose="02050604050505020204" pitchFamily="18" charset="0"/>
              </a:rPr>
              <a:t> and G. </a:t>
            </a:r>
            <a:r>
              <a:rPr lang="en-US" sz="1200" dirty="0" err="1">
                <a:latin typeface="Bookman Old Style" panose="02050604050505020204" pitchFamily="18" charset="0"/>
              </a:rPr>
              <a:t>Gopinath</a:t>
            </a:r>
            <a:r>
              <a:rPr lang="en-US" sz="1200" dirty="0">
                <a:latin typeface="Bookman Old Style" panose="02050604050505020204" pitchFamily="18" charset="0"/>
              </a:rPr>
              <a:t>, "A Novel Encryption </a:t>
            </a:r>
            <a:r>
              <a:rPr lang="en-US" sz="1200" dirty="0" smtClean="0">
                <a:latin typeface="Bookman Old Style" panose="02050604050505020204" pitchFamily="18" charset="0"/>
              </a:rPr>
              <a:t>Algorithm based </a:t>
            </a:r>
            <a:r>
              <a:rPr lang="en-US" sz="1200" dirty="0">
                <a:latin typeface="Bookman Old Style" panose="02050604050505020204" pitchFamily="18" charset="0"/>
              </a:rPr>
              <a:t>on DNA Cryptography," 2019 International Conference </a:t>
            </a:r>
            <a:r>
              <a:rPr lang="en-US" sz="1200" dirty="0" smtClean="0">
                <a:latin typeface="Bookman Old Style" panose="02050604050505020204" pitchFamily="18" charset="0"/>
              </a:rPr>
              <a:t>on Communication </a:t>
            </a:r>
            <a:r>
              <a:rPr lang="en-US" sz="1200" dirty="0">
                <a:latin typeface="Bookman Old Style" panose="02050604050505020204" pitchFamily="18" charset="0"/>
              </a:rPr>
              <a:t>and Electronics Systems (ICCES), Coimbatore, India, </a:t>
            </a:r>
            <a:r>
              <a:rPr lang="en-US" sz="1200" dirty="0" smtClean="0">
                <a:latin typeface="Bookman Old Style" panose="02050604050505020204" pitchFamily="18" charset="0"/>
              </a:rPr>
              <a:t>2019, pp</a:t>
            </a:r>
            <a:r>
              <a:rPr lang="en-US" sz="1200" dirty="0">
                <a:latin typeface="Bookman Old Style" panose="02050604050505020204" pitchFamily="18" charset="0"/>
              </a:rPr>
              <a:t>. 1004-1009, </a:t>
            </a:r>
            <a:r>
              <a:rPr lang="en-US" sz="1200" dirty="0" err="1">
                <a:latin typeface="Bookman Old Style" panose="02050604050505020204" pitchFamily="18" charset="0"/>
              </a:rPr>
              <a:t>doi</a:t>
            </a:r>
            <a:r>
              <a:rPr lang="en-US" sz="1200" dirty="0">
                <a:latin typeface="Bookman Old Style" panose="02050604050505020204" pitchFamily="18" charset="0"/>
              </a:rPr>
              <a:t>: 10.1109/ICCES45898. 2019.9002399.</a:t>
            </a:r>
          </a:p>
        </p:txBody>
      </p:sp>
      <p:sp>
        <p:nvSpPr>
          <p:cNvPr id="5" name="Date Placeholder 4"/>
          <p:cNvSpPr>
            <a:spLocks noGrp="1"/>
          </p:cNvSpPr>
          <p:nvPr>
            <p:ph type="dt" idx="10"/>
          </p:nvPr>
        </p:nvSpPr>
        <p:spPr/>
        <p:txBody>
          <a:bodyPr/>
          <a:lstStyle/>
          <a:p>
            <a:fld id="{035A6381-E52B-4798-A646-D5D2C58998FF}" type="datetime1">
              <a:rPr lang="en-US" smtClean="0"/>
              <a:t>1/29/2024</a:t>
            </a:fld>
            <a:endParaRPr lang="en-US"/>
          </a:p>
        </p:txBody>
      </p:sp>
      <p:sp>
        <p:nvSpPr>
          <p:cNvPr id="6" name="Footer Placeholder 5"/>
          <p:cNvSpPr>
            <a:spLocks noGrp="1"/>
          </p:cNvSpPr>
          <p:nvPr>
            <p:ph type="ftr" idx="11"/>
          </p:nvPr>
        </p:nvSpPr>
        <p:spPr/>
        <p:txBody>
          <a:bodyPr/>
          <a:lstStyle/>
          <a:p>
            <a:r>
              <a:rPr lang="en-US" smtClean="0"/>
              <a:t>Department of Computer Science and Engineering</a:t>
            </a:r>
            <a:endParaRPr lang="en-US"/>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361508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46735" y="1759067"/>
            <a:ext cx="6117431" cy="627321"/>
          </a:xfrm>
        </p:spPr>
        <p:txBody>
          <a:bodyPr/>
          <a:lstStyle/>
          <a:p>
            <a:r>
              <a:rPr lang="en-US" sz="3600" dirty="0">
                <a:latin typeface="Bookman Old Style" panose="02050604050505020204" pitchFamily="18" charset="0"/>
              </a:rPr>
              <a:t>Thank you</a:t>
            </a:r>
          </a:p>
        </p:txBody>
      </p:sp>
      <p:sp>
        <p:nvSpPr>
          <p:cNvPr id="3" name="Date Placeholder 2"/>
          <p:cNvSpPr>
            <a:spLocks noGrp="1"/>
          </p:cNvSpPr>
          <p:nvPr>
            <p:ph type="dt" idx="10"/>
          </p:nvPr>
        </p:nvSpPr>
        <p:spPr/>
        <p:txBody>
          <a:bodyPr/>
          <a:lstStyle/>
          <a:p>
            <a:fld id="{002841C7-D003-4BD0-8D67-1768AD0BC6E2}" type="datetime1">
              <a:rPr lang="en-US" smtClean="0"/>
              <a:t>1/29/2024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762773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2400" dirty="0">
                <a:latin typeface="Bookman Old Style" panose="02050604050505020204" pitchFamily="18" charset="0"/>
              </a:rPr>
              <a:t>Project seminar–I Evaluation</a:t>
            </a:r>
          </a:p>
        </p:txBody>
      </p:sp>
      <p:graphicFrame>
        <p:nvGraphicFramePr>
          <p:cNvPr id="4" name="Table 3"/>
          <p:cNvGraphicFramePr>
            <a:graphicFrameLocks noGrp="1"/>
          </p:cNvGraphicFramePr>
          <p:nvPr>
            <p:extLst>
              <p:ext uri="{D42A27DB-BD31-4B8C-83A1-F6EECF244321}">
                <p14:modId xmlns:p14="http://schemas.microsoft.com/office/powerpoint/2010/main" val="777001546"/>
              </p:ext>
            </p:extLst>
          </p:nvPr>
        </p:nvGraphicFramePr>
        <p:xfrm>
          <a:off x="1123308" y="1279490"/>
          <a:ext cx="6602859" cy="2225040"/>
        </p:xfrm>
        <a:graphic>
          <a:graphicData uri="http://schemas.openxmlformats.org/drawingml/2006/table">
            <a:tbl>
              <a:tblPr firstRow="1" bandRow="1">
                <a:tableStyleId>{1D3205E1-8B83-452B-8570-0B3C4014EAE2}</a:tableStyleId>
              </a:tblPr>
              <a:tblGrid>
                <a:gridCol w="602750">
                  <a:extLst>
                    <a:ext uri="{9D8B030D-6E8A-4147-A177-3AD203B41FA5}">
                      <a16:colId xmlns="" xmlns:a16="http://schemas.microsoft.com/office/drawing/2014/main" val="20000"/>
                    </a:ext>
                  </a:extLst>
                </a:gridCol>
                <a:gridCol w="4099389">
                  <a:extLst>
                    <a:ext uri="{9D8B030D-6E8A-4147-A177-3AD203B41FA5}">
                      <a16:colId xmlns="" xmlns:a16="http://schemas.microsoft.com/office/drawing/2014/main" val="20001"/>
                    </a:ext>
                  </a:extLst>
                </a:gridCol>
                <a:gridCol w="1900720">
                  <a:extLst>
                    <a:ext uri="{9D8B030D-6E8A-4147-A177-3AD203B41FA5}">
                      <a16:colId xmlns="" xmlns:a16="http://schemas.microsoft.com/office/drawing/2014/main" val="20002"/>
                    </a:ext>
                  </a:extLst>
                </a:gridCol>
              </a:tblGrid>
              <a:tr h="370840">
                <a:tc>
                  <a:txBody>
                    <a:bodyPr/>
                    <a:lstStyle/>
                    <a:p>
                      <a:r>
                        <a:rPr lang="en-US" dirty="0" err="1"/>
                        <a:t>S.No</a:t>
                      </a:r>
                      <a:endParaRPr lang="en-US" dirty="0"/>
                    </a:p>
                  </a:txBody>
                  <a:tcPr/>
                </a:tc>
                <a:tc>
                  <a:txBody>
                    <a:bodyPr/>
                    <a:lstStyle/>
                    <a:p>
                      <a:r>
                        <a:rPr lang="en-US" dirty="0"/>
                        <a:t>Rubrics</a:t>
                      </a:r>
                    </a:p>
                  </a:txBody>
                  <a:tcPr/>
                </a:tc>
                <a:tc>
                  <a:txBody>
                    <a:bodyPr/>
                    <a:lstStyle/>
                    <a:p>
                      <a:r>
                        <a:rPr lang="en-US" sz="1000" dirty="0"/>
                        <a:t>Marks</a:t>
                      </a:r>
                    </a:p>
                  </a:txBody>
                  <a:tcPr/>
                </a:tc>
                <a:extLst>
                  <a:ext uri="{0D108BD9-81ED-4DB2-BD59-A6C34878D82A}">
                    <a16:rowId xmlns="" xmlns:a16="http://schemas.microsoft.com/office/drawing/2014/main" val="10000"/>
                  </a:ext>
                </a:extLst>
              </a:tr>
              <a:tr h="370840">
                <a:tc>
                  <a:txBody>
                    <a:bodyPr/>
                    <a:lstStyle/>
                    <a:p>
                      <a:r>
                        <a:rPr lang="en-US" dirty="0"/>
                        <a:t>1</a:t>
                      </a:r>
                    </a:p>
                  </a:txBody>
                  <a:tcPr/>
                </a:tc>
                <a:tc>
                  <a:txBody>
                    <a:bodyPr/>
                    <a:lstStyle/>
                    <a:p>
                      <a:r>
                        <a:rPr lang="en-US" dirty="0"/>
                        <a:t>Concept Introduction</a:t>
                      </a:r>
                    </a:p>
                  </a:txBody>
                  <a:tcPr/>
                </a:tc>
                <a:tc>
                  <a:txBody>
                    <a:bodyPr/>
                    <a:lstStyle/>
                    <a:p>
                      <a:r>
                        <a:rPr lang="en-US" dirty="0"/>
                        <a:t>4</a:t>
                      </a:r>
                    </a:p>
                  </a:txBody>
                  <a:tcPr/>
                </a:tc>
                <a:extLst>
                  <a:ext uri="{0D108BD9-81ED-4DB2-BD59-A6C34878D82A}">
                    <a16:rowId xmlns="" xmlns:a16="http://schemas.microsoft.com/office/drawing/2014/main" val="10001"/>
                  </a:ext>
                </a:extLst>
              </a:tr>
              <a:tr h="370840">
                <a:tc>
                  <a:txBody>
                    <a:bodyPr/>
                    <a:lstStyle/>
                    <a:p>
                      <a:r>
                        <a:rPr lang="en-US" dirty="0"/>
                        <a:t>2</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Literature</a:t>
                      </a:r>
                      <a:r>
                        <a:rPr lang="en-US" baseline="0" dirty="0"/>
                        <a:t> </a:t>
                      </a:r>
                      <a:r>
                        <a:rPr lang="en-US" dirty="0"/>
                        <a:t>and</a:t>
                      </a:r>
                      <a:r>
                        <a:rPr lang="en-US" baseline="0" dirty="0"/>
                        <a:t> </a:t>
                      </a:r>
                      <a:r>
                        <a:rPr lang="en-US" dirty="0"/>
                        <a:t>Parameter</a:t>
                      </a:r>
                    </a:p>
                  </a:txBody>
                  <a:tcPr/>
                </a:tc>
                <a:tc>
                  <a:txBody>
                    <a:bodyPr/>
                    <a:lstStyle/>
                    <a:p>
                      <a:r>
                        <a:rPr lang="en-US" dirty="0"/>
                        <a:t>5</a:t>
                      </a:r>
                    </a:p>
                  </a:txBody>
                  <a:tcPr/>
                </a:tc>
                <a:extLst>
                  <a:ext uri="{0D108BD9-81ED-4DB2-BD59-A6C34878D82A}">
                    <a16:rowId xmlns="" xmlns:a16="http://schemas.microsoft.com/office/drawing/2014/main" val="10002"/>
                  </a:ext>
                </a:extLst>
              </a:tr>
              <a:tr h="370840">
                <a:tc>
                  <a:txBody>
                    <a:bodyPr/>
                    <a:lstStyle/>
                    <a:p>
                      <a:r>
                        <a:rPr lang="en-US" dirty="0"/>
                        <a:t>3</a:t>
                      </a:r>
                    </a:p>
                  </a:txBody>
                  <a:tcPr/>
                </a:tc>
                <a:tc>
                  <a:txBody>
                    <a:bodyPr/>
                    <a:lstStyle/>
                    <a:p>
                      <a:r>
                        <a:rPr lang="en-US" dirty="0"/>
                        <a:t>Problem</a:t>
                      </a:r>
                      <a:r>
                        <a:rPr lang="en-US" baseline="0" dirty="0"/>
                        <a:t> </a:t>
                      </a:r>
                      <a:r>
                        <a:rPr lang="en-US" dirty="0"/>
                        <a:t> and </a:t>
                      </a:r>
                      <a:r>
                        <a:rPr lang="en-US" sz="1200" dirty="0">
                          <a:latin typeface="Bookman Old Style" panose="02050604050505020204" pitchFamily="18" charset="0"/>
                        </a:rPr>
                        <a:t>Problem </a:t>
                      </a:r>
                      <a:r>
                        <a:rPr lang="en-US" sz="1400" dirty="0">
                          <a:latin typeface="Bookman Old Style" panose="02050604050505020204" pitchFamily="18" charset="0"/>
                        </a:rPr>
                        <a:t>Illustration</a:t>
                      </a:r>
                      <a:endParaRPr lang="en-US" dirty="0"/>
                    </a:p>
                  </a:txBody>
                  <a:tcPr/>
                </a:tc>
                <a:tc>
                  <a:txBody>
                    <a:bodyPr/>
                    <a:lstStyle/>
                    <a:p>
                      <a:r>
                        <a:rPr lang="en-US" dirty="0"/>
                        <a:t>8</a:t>
                      </a:r>
                    </a:p>
                  </a:txBody>
                  <a:tcPr/>
                </a:tc>
                <a:extLst>
                  <a:ext uri="{0D108BD9-81ED-4DB2-BD59-A6C34878D82A}">
                    <a16:rowId xmlns="" xmlns:a16="http://schemas.microsoft.com/office/drawing/2014/main" val="10003"/>
                  </a:ext>
                </a:extLst>
              </a:tr>
              <a:tr h="370840">
                <a:tc>
                  <a:txBody>
                    <a:bodyPr/>
                    <a:lstStyle/>
                    <a:p>
                      <a:r>
                        <a:rPr lang="en-US" dirty="0"/>
                        <a:t>4 </a:t>
                      </a:r>
                    </a:p>
                  </a:txBody>
                  <a:tcPr/>
                </a:tc>
                <a:tc>
                  <a:txBody>
                    <a:bodyPr/>
                    <a:lstStyle/>
                    <a:p>
                      <a:r>
                        <a:rPr lang="en-US" sz="1400" dirty="0">
                          <a:latin typeface="Bookman Old Style" panose="02050604050505020204" pitchFamily="18" charset="0"/>
                        </a:rPr>
                        <a:t>Proposed Method and  </a:t>
                      </a:r>
                      <a:r>
                        <a:rPr lang="en-US" sz="1600" dirty="0">
                          <a:latin typeface="Bookman Old Style" panose="02050604050505020204" pitchFamily="18" charset="0"/>
                        </a:rPr>
                        <a:t>Illustration</a:t>
                      </a:r>
                      <a:endParaRPr lang="en-US" dirty="0"/>
                    </a:p>
                  </a:txBody>
                  <a:tcPr/>
                </a:tc>
                <a:tc>
                  <a:txBody>
                    <a:bodyPr/>
                    <a:lstStyle/>
                    <a:p>
                      <a:r>
                        <a:rPr lang="en-US" dirty="0"/>
                        <a:t>8</a:t>
                      </a:r>
                    </a:p>
                  </a:txBody>
                  <a:tcPr/>
                </a:tc>
                <a:extLst>
                  <a:ext uri="{0D108BD9-81ED-4DB2-BD59-A6C34878D82A}">
                    <a16:rowId xmlns="" xmlns:a16="http://schemas.microsoft.com/office/drawing/2014/main" val="10004"/>
                  </a:ext>
                </a:extLst>
              </a:tr>
              <a:tr h="370840">
                <a:tc gridSpan="2">
                  <a:txBody>
                    <a:bodyPr/>
                    <a:lstStyle/>
                    <a:p>
                      <a:pPr algn="ctr"/>
                      <a:r>
                        <a:rPr lang="en-US" dirty="0"/>
                        <a:t>Total</a:t>
                      </a:r>
                    </a:p>
                  </a:txBody>
                  <a:tcPr/>
                </a:tc>
                <a:tc hMerge="1">
                  <a:txBody>
                    <a:bodyPr/>
                    <a:lstStyle/>
                    <a:p>
                      <a:endParaRPr lang="en-US" dirty="0"/>
                    </a:p>
                  </a:txBody>
                  <a:tcPr/>
                </a:tc>
                <a:tc>
                  <a:txBody>
                    <a:bodyPr/>
                    <a:lstStyle/>
                    <a:p>
                      <a:r>
                        <a:rPr lang="en-US" dirty="0"/>
                        <a:t>25</a:t>
                      </a:r>
                    </a:p>
                  </a:txBody>
                  <a:tcPr/>
                </a:tc>
                <a:extLst>
                  <a:ext uri="{0D108BD9-81ED-4DB2-BD59-A6C34878D82A}">
                    <a16:rowId xmlns="" xmlns:a16="http://schemas.microsoft.com/office/drawing/2014/main" val="10005"/>
                  </a:ext>
                </a:extLst>
              </a:tr>
            </a:tbl>
          </a:graphicData>
        </a:graphic>
      </p:graphicFrame>
      <p:sp>
        <p:nvSpPr>
          <p:cNvPr id="6" name="Date Placeholder 5"/>
          <p:cNvSpPr>
            <a:spLocks noGrp="1"/>
          </p:cNvSpPr>
          <p:nvPr>
            <p:ph type="dt" idx="10"/>
          </p:nvPr>
        </p:nvSpPr>
        <p:spPr/>
        <p:txBody>
          <a:bodyPr/>
          <a:lstStyle/>
          <a:p>
            <a:fld id="{39E74B69-3D5A-491F-96EB-2C0BEE0696FC}" type="datetime1">
              <a:rPr lang="en-US" smtClean="0"/>
              <a:t>1/29/2024</a:t>
            </a:fld>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34456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681576" y="139188"/>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964017" y="1215174"/>
            <a:ext cx="7285247" cy="3970318"/>
          </a:xfrm>
          <a:prstGeom prst="rect">
            <a:avLst/>
          </a:prstGeom>
          <a:noFill/>
        </p:spPr>
        <p:txBody>
          <a:bodyPr wrap="square" rtlCol="0">
            <a:spAutoFit/>
          </a:bodyPr>
          <a:lstStyle/>
          <a:p>
            <a:pPr algn="just"/>
            <a:r>
              <a:rPr lang="en-US" dirty="0" smtClean="0">
                <a:latin typeface="Bookman Old Style" panose="02050604050505020204" pitchFamily="18" charset="0"/>
              </a:rPr>
              <a:t>Spark </a:t>
            </a:r>
            <a:r>
              <a:rPr lang="en-US" dirty="0">
                <a:latin typeface="Bookman Old Style" panose="02050604050505020204" pitchFamily="18" charset="0"/>
              </a:rPr>
              <a:t>is fitting for dealing with efficient in storage and analysis of data and it has certain </a:t>
            </a:r>
            <a:r>
              <a:rPr lang="en-US" dirty="0" smtClean="0">
                <a:latin typeface="Bookman Old Style" panose="02050604050505020204" pitchFamily="18" charset="0"/>
              </a:rPr>
              <a:t>security issues with the usage of third </a:t>
            </a:r>
            <a:r>
              <a:rPr lang="en-US" dirty="0">
                <a:latin typeface="Bookman Old Style" panose="02050604050505020204" pitchFamily="18" charset="0"/>
              </a:rPr>
              <a:t>party </a:t>
            </a:r>
            <a:r>
              <a:rPr lang="en-US" dirty="0" smtClean="0">
                <a:latin typeface="Bookman Old Style" panose="02050604050505020204" pitchFamily="18" charset="0"/>
              </a:rPr>
              <a:t>security for authentication </a:t>
            </a:r>
            <a:r>
              <a:rPr lang="en-US" dirty="0">
                <a:latin typeface="Bookman Old Style" panose="02050604050505020204" pitchFamily="18" charset="0"/>
              </a:rPr>
              <a:t>which used huge computations in all the versions of Spark. This </a:t>
            </a:r>
            <a:r>
              <a:rPr lang="en-US" dirty="0" smtClean="0">
                <a:latin typeface="Bookman Old Style" panose="02050604050505020204" pitchFamily="18" charset="0"/>
              </a:rPr>
              <a:t>desired method is a </a:t>
            </a:r>
            <a:r>
              <a:rPr lang="en-US" dirty="0">
                <a:latin typeface="Bookman Old Style" panose="02050604050505020204" pitchFamily="18" charset="0"/>
              </a:rPr>
              <a:t>new security mechanism as single security </a:t>
            </a:r>
            <a:r>
              <a:rPr lang="en-US" dirty="0" smtClean="0">
                <a:latin typeface="Bookman Old Style" panose="02050604050505020204" pitchFamily="18" charset="0"/>
              </a:rPr>
              <a:t>instance, a </a:t>
            </a:r>
            <a:r>
              <a:rPr lang="en-US" dirty="0">
                <a:latin typeface="Bookman Old Style" panose="02050604050505020204" pitchFamily="18" charset="0"/>
              </a:rPr>
              <a:t>SEAL (Spark E-Authentication Layer) </a:t>
            </a:r>
            <a:r>
              <a:rPr lang="en-US" dirty="0" smtClean="0">
                <a:latin typeface="Bookman Old Style" panose="02050604050505020204" pitchFamily="18" charset="0"/>
              </a:rPr>
              <a:t>as </a:t>
            </a:r>
            <a:r>
              <a:rPr lang="en-US" dirty="0">
                <a:latin typeface="Bookman Old Style" panose="02050604050505020204" pitchFamily="18" charset="0"/>
              </a:rPr>
              <a:t>a secure layer which </a:t>
            </a:r>
            <a:r>
              <a:rPr lang="en-US" dirty="0" smtClean="0">
                <a:latin typeface="Bookman Old Style" panose="02050604050505020204" pitchFamily="18" charset="0"/>
              </a:rPr>
              <a:t>positioned above </a:t>
            </a:r>
            <a:r>
              <a:rPr lang="en-US" dirty="0">
                <a:latin typeface="Bookman Old Style" panose="02050604050505020204" pitchFamily="18" charset="0"/>
              </a:rPr>
              <a:t>the Spark Cluster</a:t>
            </a:r>
            <a:r>
              <a:rPr lang="en-US" dirty="0" smtClean="0">
                <a:latin typeface="Bookman Old Style" panose="02050604050505020204" pitchFamily="18" charset="0"/>
              </a:rPr>
              <a:t>.</a:t>
            </a:r>
          </a:p>
          <a:p>
            <a:pPr algn="just"/>
            <a:endParaRPr lang="en-US" dirty="0" smtClean="0">
              <a:latin typeface="Bookman Old Style" panose="02050604050505020204" pitchFamily="18" charset="0"/>
            </a:endParaRPr>
          </a:p>
          <a:p>
            <a:pPr algn="just"/>
            <a:r>
              <a:rPr lang="en-US" dirty="0" smtClean="0">
                <a:latin typeface="Bookman Old Style" panose="02050604050505020204" pitchFamily="18" charset="0"/>
              </a:rPr>
              <a:t>What is essential?</a:t>
            </a:r>
          </a:p>
          <a:p>
            <a:pPr algn="just"/>
            <a:r>
              <a:rPr lang="en-US" dirty="0" smtClean="0">
                <a:latin typeface="Bookman Old Style" panose="02050604050505020204" pitchFamily="18" charset="0"/>
              </a:rPr>
              <a:t>This developed </a:t>
            </a:r>
            <a:r>
              <a:rPr lang="en-US" dirty="0">
                <a:latin typeface="Bookman Old Style" panose="02050604050505020204" pitchFamily="18" charset="0"/>
              </a:rPr>
              <a:t>protocol </a:t>
            </a:r>
            <a:r>
              <a:rPr lang="en-US" dirty="0" smtClean="0">
                <a:latin typeface="Bookman Old Style" panose="02050604050505020204" pitchFamily="18" charset="0"/>
              </a:rPr>
              <a:t>SEAL </a:t>
            </a:r>
            <a:r>
              <a:rPr lang="en-US" dirty="0">
                <a:latin typeface="Bookman Old Style" panose="02050604050505020204" pitchFamily="18" charset="0"/>
              </a:rPr>
              <a:t>is providing security using fewer computations, unlike integrating a </a:t>
            </a:r>
            <a:r>
              <a:rPr lang="en-US" dirty="0" smtClean="0">
                <a:latin typeface="Bookman Old Style" panose="02050604050505020204" pitchFamily="18" charset="0"/>
              </a:rPr>
              <a:t>third-party authentication </a:t>
            </a:r>
            <a:r>
              <a:rPr lang="en-US" dirty="0">
                <a:latin typeface="Bookman Old Style" panose="02050604050505020204" pitchFamily="18" charset="0"/>
              </a:rPr>
              <a:t>protocol like Kerberos. This authentication step ensures that only users possessing the </a:t>
            </a:r>
            <a:r>
              <a:rPr lang="en-US" dirty="0" smtClean="0">
                <a:latin typeface="Bookman Old Style" panose="02050604050505020204" pitchFamily="18" charset="0"/>
              </a:rPr>
              <a:t>correct unique </a:t>
            </a:r>
            <a:r>
              <a:rPr lang="en-US" dirty="0">
                <a:latin typeface="Bookman Old Style" panose="02050604050505020204" pitchFamily="18" charset="0"/>
              </a:rPr>
              <a:t>DNA </a:t>
            </a:r>
            <a:r>
              <a:rPr lang="en-US" dirty="0" smtClean="0">
                <a:latin typeface="Bookman Old Style" panose="02050604050505020204" pitchFamily="18" charset="0"/>
              </a:rPr>
              <a:t>key, </a:t>
            </a:r>
            <a:r>
              <a:rPr lang="en-US" dirty="0">
                <a:latin typeface="Bookman Old Style" panose="02050604050505020204" pitchFamily="18" charset="0"/>
              </a:rPr>
              <a:t>received through email, are granted access to Apache Spark for distributed data processing</a:t>
            </a:r>
            <a:r>
              <a:rPr lang="en-US" dirty="0" smtClean="0">
                <a:latin typeface="Bookman Old Style" panose="02050604050505020204" pitchFamily="18" charset="0"/>
              </a:rPr>
              <a:t>.</a:t>
            </a:r>
          </a:p>
          <a:p>
            <a:pPr algn="just"/>
            <a:endParaRPr lang="en-US" dirty="0">
              <a:latin typeface="Bookman Old Style" panose="02050604050505020204" pitchFamily="18" charset="0"/>
            </a:endParaRPr>
          </a:p>
          <a:p>
            <a:pPr algn="just"/>
            <a:endParaRPr lang="en-US" dirty="0" smtClean="0">
              <a:latin typeface="Bookman Old Style" panose="02050604050505020204" pitchFamily="18" charset="0"/>
            </a:endParaRPr>
          </a:p>
          <a:p>
            <a:pPr algn="just"/>
            <a:endParaRPr lang="en-US" dirty="0" smtClean="0">
              <a:latin typeface="Bookman Old Style" panose="02050604050505020204" pitchFamily="18" charset="0"/>
            </a:endParaRPr>
          </a:p>
          <a:p>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3FD821C4-CE5C-451F-93F0-D86962B0F042}" type="datetime1">
              <a:rPr lang="en-US" smtClean="0"/>
              <a:t>1/30/2024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4609260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996207" y="129600"/>
            <a:ext cx="6117431" cy="627321"/>
          </a:xfrm>
        </p:spPr>
        <p:txBody>
          <a:bodyPr/>
          <a:lstStyle/>
          <a:p>
            <a:r>
              <a:rPr lang="en-US" sz="3200" dirty="0">
                <a:latin typeface="Bookman Old Style" panose="02050604050505020204" pitchFamily="18" charset="0"/>
              </a:rPr>
              <a:t>Concept Tree</a:t>
            </a:r>
            <a:endParaRPr lang="en-US" sz="3600" dirty="0">
              <a:latin typeface="Bookman Old Style" panose="02050604050505020204" pitchFamily="18" charset="0"/>
            </a:endParaRPr>
          </a:p>
        </p:txBody>
      </p:sp>
      <p:sp>
        <p:nvSpPr>
          <p:cNvPr id="5" name="TextBox 4"/>
          <p:cNvSpPr txBox="1"/>
          <p:nvPr/>
        </p:nvSpPr>
        <p:spPr>
          <a:xfrm>
            <a:off x="1137683" y="1173014"/>
            <a:ext cx="6655982" cy="523220"/>
          </a:xfrm>
          <a:prstGeom prst="rect">
            <a:avLst/>
          </a:prstGeom>
          <a:noFill/>
        </p:spPr>
        <p:txBody>
          <a:bodyPr wrap="square" rtlCol="0">
            <a:spAutoFit/>
          </a:bodyPr>
          <a:lstStyle/>
          <a:p>
            <a:r>
              <a:rPr lang="en-US" b="1" dirty="0"/>
              <a:t> </a:t>
            </a:r>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9323BD26-84F8-4D77-9765-4510EF39D046}" type="datetime1">
              <a:rPr lang="en-US" smtClean="0"/>
              <a:t>1/29/2024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11" name="Picture 10">
            <a:extLst>
              <a:ext uri="{FF2B5EF4-FFF2-40B4-BE49-F238E27FC236}">
                <a16:creationId xmlns="" xmlns:a16="http://schemas.microsoft.com/office/drawing/2014/main" id="{78C8D00A-B422-3699-9E7C-AB96A85690C8}"/>
              </a:ext>
            </a:extLst>
          </p:cNvPr>
          <p:cNvPicPr>
            <a:picLocks noChangeAspect="1"/>
          </p:cNvPicPr>
          <p:nvPr/>
        </p:nvPicPr>
        <p:blipFill>
          <a:blip r:embed="rId3"/>
          <a:stretch>
            <a:fillRect/>
          </a:stretch>
        </p:blipFill>
        <p:spPr>
          <a:xfrm>
            <a:off x="4846595" y="1027142"/>
            <a:ext cx="3590925" cy="3076575"/>
          </a:xfrm>
          <a:prstGeom prst="rect">
            <a:avLst/>
          </a:prstGeom>
        </p:spPr>
      </p:pic>
      <p:sp>
        <p:nvSpPr>
          <p:cNvPr id="6" name="TextBox 5"/>
          <p:cNvSpPr txBox="1"/>
          <p:nvPr/>
        </p:nvSpPr>
        <p:spPr>
          <a:xfrm>
            <a:off x="794882" y="3589152"/>
            <a:ext cx="3601197" cy="400110"/>
          </a:xfrm>
          <a:prstGeom prst="rect">
            <a:avLst/>
          </a:prstGeom>
          <a:solidFill>
            <a:schemeClr val="bg1"/>
          </a:solidFill>
        </p:spPr>
        <p:txBody>
          <a:bodyPr wrap="square" rtlCol="0">
            <a:spAutoFit/>
          </a:bodyPr>
          <a:lstStyle/>
          <a:p>
            <a:r>
              <a:rPr lang="en-US" sz="1000" b="1" dirty="0" smtClean="0">
                <a:latin typeface="Bookman Old Style" panose="02050604050505020204" pitchFamily="18" charset="0"/>
              </a:rPr>
              <a:t>Fig 1- Proposed Security Authentication Interface</a:t>
            </a:r>
          </a:p>
          <a:p>
            <a:endParaRPr lang="en-US" sz="1000" b="1" dirty="0">
              <a:latin typeface="Bookman Old Style" panose="02050604050505020204" pitchFamily="18" charset="0"/>
            </a:endParaRPr>
          </a:p>
        </p:txBody>
      </p:sp>
      <p:pic>
        <p:nvPicPr>
          <p:cNvPr id="7" name="Picture 6"/>
          <p:cNvPicPr>
            <a:picLocks noChangeAspect="1"/>
          </p:cNvPicPr>
          <p:nvPr/>
        </p:nvPicPr>
        <p:blipFill>
          <a:blip r:embed="rId4"/>
          <a:stretch>
            <a:fillRect/>
          </a:stretch>
        </p:blipFill>
        <p:spPr>
          <a:xfrm>
            <a:off x="794882" y="1173014"/>
            <a:ext cx="3601197" cy="2413230"/>
          </a:xfrm>
          <a:prstGeom prst="rect">
            <a:avLst/>
          </a:prstGeom>
        </p:spPr>
      </p:pic>
      <p:sp>
        <p:nvSpPr>
          <p:cNvPr id="8" name="TextBox 7"/>
          <p:cNvSpPr txBox="1"/>
          <p:nvPr/>
        </p:nvSpPr>
        <p:spPr>
          <a:xfrm>
            <a:off x="7734624" y="3538718"/>
            <a:ext cx="504760" cy="215444"/>
          </a:xfrm>
          <a:prstGeom prst="rect">
            <a:avLst/>
          </a:prstGeom>
          <a:solidFill>
            <a:schemeClr val="bg1"/>
          </a:solidFill>
        </p:spPr>
        <p:txBody>
          <a:bodyPr wrap="square" rtlCol="0">
            <a:spAutoFit/>
          </a:bodyPr>
          <a:lstStyle/>
          <a:p>
            <a:r>
              <a:rPr lang="en-US" sz="800" b="1" dirty="0" smtClean="0">
                <a:latin typeface="Bookman Old Style" panose="02050604050505020204" pitchFamily="18" charset="0"/>
              </a:rPr>
              <a:t>SEAL</a:t>
            </a:r>
            <a:endParaRPr lang="en-US" sz="800" b="1" dirty="0">
              <a:latin typeface="Bookman Old Style" panose="02050604050505020204" pitchFamily="18" charset="0"/>
            </a:endParaRPr>
          </a:p>
        </p:txBody>
      </p:sp>
      <p:sp>
        <p:nvSpPr>
          <p:cNvPr id="10" name="Rectangle 9"/>
          <p:cNvSpPr/>
          <p:nvPr/>
        </p:nvSpPr>
        <p:spPr>
          <a:xfrm>
            <a:off x="7462684" y="3055052"/>
            <a:ext cx="482502" cy="24730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smtClean="0">
                <a:latin typeface="Bahnschrift" panose="020B0502040204020203" pitchFamily="34" charset="0"/>
              </a:rPr>
              <a:t>SEAL</a:t>
            </a:r>
            <a:endParaRPr lang="en-US" sz="600" dirty="0">
              <a:latin typeface="Bahnschrift" panose="020B0502040204020203" pitchFamily="34" charset="0"/>
            </a:endParaRPr>
          </a:p>
        </p:txBody>
      </p:sp>
      <p:sp>
        <p:nvSpPr>
          <p:cNvPr id="14" name="Rectangle 13"/>
          <p:cNvSpPr/>
          <p:nvPr/>
        </p:nvSpPr>
        <p:spPr>
          <a:xfrm>
            <a:off x="6596253" y="1336894"/>
            <a:ext cx="1107682" cy="16714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700" dirty="0" smtClean="0">
                <a:solidFill>
                  <a:schemeClr val="bg1">
                    <a:lumMod val="50000"/>
                  </a:schemeClr>
                </a:solidFill>
              </a:rPr>
              <a:t>SEAL using metadata</a:t>
            </a:r>
            <a:endParaRPr lang="en-US" sz="700" dirty="0">
              <a:solidFill>
                <a:schemeClr val="bg1">
                  <a:lumMod val="50000"/>
                </a:schemeClr>
              </a:solidFill>
            </a:endParaRPr>
          </a:p>
        </p:txBody>
      </p:sp>
    </p:spTree>
    <p:extLst>
      <p:ext uri="{BB962C8B-B14F-4D97-AF65-F5344CB8AC3E}">
        <p14:creationId xmlns:p14="http://schemas.microsoft.com/office/powerpoint/2010/main" val="2075852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691408" y="157317"/>
            <a:ext cx="6117431" cy="560438"/>
          </a:xfrm>
        </p:spPr>
        <p:txBody>
          <a:bodyPr/>
          <a:lstStyle/>
          <a:p>
            <a:r>
              <a:rPr lang="en-US" sz="3600" dirty="0" smtClean="0"/>
              <a:t>           Literature</a:t>
            </a:r>
            <a:r>
              <a:rPr lang="en-US" sz="1200" dirty="0" smtClean="0">
                <a:latin typeface="Bookman Old Style" panose="02050604050505020204" pitchFamily="18" charset="0"/>
              </a:rPr>
              <a:t>  (existing methods)</a:t>
            </a:r>
            <a:r>
              <a:rPr lang="en-US" sz="3600" dirty="0" smtClean="0"/>
              <a:t> </a:t>
            </a:r>
            <a:endParaRPr lang="en-US" sz="3600" dirty="0"/>
          </a:p>
        </p:txBody>
      </p:sp>
      <p:sp>
        <p:nvSpPr>
          <p:cNvPr id="4" name="Date Placeholder 3"/>
          <p:cNvSpPr>
            <a:spLocks noGrp="1"/>
          </p:cNvSpPr>
          <p:nvPr>
            <p:ph type="dt" idx="10"/>
          </p:nvPr>
        </p:nvSpPr>
        <p:spPr/>
        <p:txBody>
          <a:bodyPr/>
          <a:lstStyle/>
          <a:p>
            <a:fld id="{937E6CE2-A279-4DF4-AD7B-FFB9CCAEAB64}" type="datetime1">
              <a:rPr lang="en-US" smtClean="0"/>
              <a:t>1/29/2024</a:t>
            </a:fld>
            <a:endParaRPr lang="en-US"/>
          </a:p>
        </p:txBody>
      </p:sp>
      <p:sp>
        <p:nvSpPr>
          <p:cNvPr id="6" name="Footer Placeholder 5"/>
          <p:cNvSpPr>
            <a:spLocks noGrp="1"/>
          </p:cNvSpPr>
          <p:nvPr>
            <p:ph type="ftr" idx="11"/>
          </p:nvPr>
        </p:nvSpPr>
        <p:spPr/>
        <p:txBody>
          <a:bodyPr/>
          <a:lstStyle/>
          <a:p>
            <a:r>
              <a:rPr lang="en-US"/>
              <a:t>Department of Computer Science and Engineering</a:t>
            </a:r>
          </a:p>
        </p:txBody>
      </p:sp>
      <p:graphicFrame>
        <p:nvGraphicFramePr>
          <p:cNvPr id="5" name="Table 4"/>
          <p:cNvGraphicFramePr>
            <a:graphicFrameLocks noGrp="1"/>
          </p:cNvGraphicFramePr>
          <p:nvPr>
            <p:extLst>
              <p:ext uri="{D42A27DB-BD31-4B8C-83A1-F6EECF244321}">
                <p14:modId xmlns:p14="http://schemas.microsoft.com/office/powerpoint/2010/main" val="3228307181"/>
              </p:ext>
            </p:extLst>
          </p:nvPr>
        </p:nvGraphicFramePr>
        <p:xfrm>
          <a:off x="843281" y="717755"/>
          <a:ext cx="7508240" cy="3666541"/>
        </p:xfrm>
        <a:graphic>
          <a:graphicData uri="http://schemas.openxmlformats.org/drawingml/2006/table">
            <a:tbl>
              <a:tblPr firstRow="1" firstCol="1" bandRow="1">
                <a:tableStyleId>{1D3205E1-8B83-452B-8570-0B3C4014EAE2}</a:tableStyleId>
              </a:tblPr>
              <a:tblGrid>
                <a:gridCol w="854196"/>
                <a:gridCol w="992715"/>
                <a:gridCol w="2031602"/>
                <a:gridCol w="3629727"/>
              </a:tblGrid>
              <a:tr h="242113">
                <a:tc>
                  <a:txBody>
                    <a:bodyPr/>
                    <a:lstStyle/>
                    <a:p>
                      <a:pPr marL="0" marR="0" algn="just">
                        <a:lnSpc>
                          <a:spcPct val="107000"/>
                        </a:lnSpc>
                        <a:spcBef>
                          <a:spcPts val="0"/>
                        </a:spcBef>
                        <a:spcAft>
                          <a:spcPts val="0"/>
                        </a:spcAft>
                      </a:pPr>
                      <a:r>
                        <a:rPr lang="en-US" sz="1000" b="1" dirty="0" smtClean="0">
                          <a:effectLst/>
                          <a:latin typeface="Bookman Old Style" panose="02050604050505020204" pitchFamily="18" charset="0"/>
                          <a:ea typeface="Calibri" panose="020F0502020204030204" pitchFamily="34" charset="0"/>
                          <a:cs typeface="Times New Roman" panose="02020603050405020304" pitchFamily="18" charset="0"/>
                        </a:rPr>
                        <a:t>Author(s</a:t>
                      </a:r>
                      <a:r>
                        <a:rPr lang="en-US" sz="1000" b="1" dirty="0" smtClean="0">
                          <a:effectLst/>
                          <a:latin typeface="Bookman Old Style" panose="02050604050505020204" pitchFamily="18" charset="0"/>
                          <a:ea typeface="Calibri" panose="020F0502020204030204" pitchFamily="34" charset="0"/>
                          <a:cs typeface="Times New Roman" panose="02020603050405020304" pitchFamily="18" charset="0"/>
                        </a:rPr>
                        <a:t>)</a:t>
                      </a:r>
                      <a:endParaRPr lang="en-US" sz="1000" b="1"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4228" marR="34228" marT="0" marB="0"/>
                </a:tc>
                <a:tc>
                  <a:txBody>
                    <a:bodyPr/>
                    <a:lstStyle/>
                    <a:p>
                      <a:pPr marL="0" marR="0" algn="just">
                        <a:lnSpc>
                          <a:spcPct val="107000"/>
                        </a:lnSpc>
                        <a:spcBef>
                          <a:spcPts val="0"/>
                        </a:spcBef>
                        <a:spcAft>
                          <a:spcPts val="0"/>
                        </a:spcAft>
                      </a:pPr>
                      <a:r>
                        <a:rPr lang="en-US" sz="1000" b="1" dirty="0">
                          <a:effectLst/>
                          <a:latin typeface="Bookman Old Style" panose="02050604050505020204" pitchFamily="18" charset="0"/>
                        </a:rPr>
                        <a:t>Strategies</a:t>
                      </a:r>
                      <a:endParaRPr lang="en-US" sz="1000" b="1"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4228" marR="34228" marT="0" marB="0"/>
                </a:tc>
                <a:tc>
                  <a:txBody>
                    <a:bodyPr/>
                    <a:lstStyle/>
                    <a:p>
                      <a:pPr marL="0" marR="0" algn="just">
                        <a:lnSpc>
                          <a:spcPct val="107000"/>
                        </a:lnSpc>
                        <a:spcBef>
                          <a:spcPts val="0"/>
                        </a:spcBef>
                        <a:spcAft>
                          <a:spcPts val="0"/>
                        </a:spcAft>
                      </a:pPr>
                      <a:r>
                        <a:rPr lang="en-US" sz="1000" b="1" dirty="0">
                          <a:effectLst/>
                          <a:latin typeface="Bookman Old Style" panose="02050604050505020204" pitchFamily="18" charset="0"/>
                        </a:rPr>
                        <a:t>Advantages</a:t>
                      </a:r>
                      <a:endParaRPr lang="en-US" sz="1000" b="1"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4228" marR="34228" marT="0" marB="0"/>
                </a:tc>
                <a:tc>
                  <a:txBody>
                    <a:bodyPr/>
                    <a:lstStyle/>
                    <a:p>
                      <a:pPr marL="0" marR="0" algn="just">
                        <a:lnSpc>
                          <a:spcPct val="107000"/>
                        </a:lnSpc>
                        <a:spcBef>
                          <a:spcPts val="0"/>
                        </a:spcBef>
                        <a:spcAft>
                          <a:spcPts val="0"/>
                        </a:spcAft>
                      </a:pPr>
                      <a:r>
                        <a:rPr lang="en-US" sz="1000" b="1" dirty="0">
                          <a:effectLst/>
                          <a:latin typeface="Bookman Old Style" panose="02050604050505020204" pitchFamily="18" charset="0"/>
                        </a:rPr>
                        <a:t>Disadvantages</a:t>
                      </a:r>
                      <a:endParaRPr lang="en-US" sz="1000" b="1"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4228" marR="34228" marT="0" marB="0"/>
                </a:tc>
              </a:tr>
              <a:tr h="1055338">
                <a:tc>
                  <a:txBody>
                    <a:bodyPr/>
                    <a:lstStyle/>
                    <a:p>
                      <a:pPr marL="0" marR="0" algn="just">
                        <a:lnSpc>
                          <a:spcPct val="107000"/>
                        </a:lnSpc>
                        <a:spcBef>
                          <a:spcPts val="0"/>
                        </a:spcBef>
                        <a:spcAft>
                          <a:spcPts val="0"/>
                        </a:spcAft>
                      </a:pPr>
                      <a:r>
                        <a:rPr lang="en-US" sz="1000" dirty="0" smtClean="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Nan Zhang, Et al.</a:t>
                      </a:r>
                      <a:endParaRPr lang="en-US" sz="10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4228" marR="34228" marT="0" marB="0"/>
                </a:tc>
                <a:tc>
                  <a:txBody>
                    <a:bodyPr/>
                    <a:lstStyle/>
                    <a:p>
                      <a:pPr marL="0" marR="0" algn="just">
                        <a:lnSpc>
                          <a:spcPct val="107000"/>
                        </a:lnSpc>
                        <a:spcBef>
                          <a:spcPts val="0"/>
                        </a:spcBef>
                        <a:spcAft>
                          <a:spcPts val="0"/>
                        </a:spcAft>
                      </a:pPr>
                      <a:r>
                        <a:rPr lang="en-US" sz="1000" dirty="0">
                          <a:effectLst/>
                          <a:latin typeface="Bookman Old Style" panose="02050604050505020204" pitchFamily="18" charset="0"/>
                        </a:rPr>
                        <a:t>Kerberos Authentication</a:t>
                      </a:r>
                      <a:endParaRPr lang="en-US" sz="10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4228" marR="34228" marT="0" marB="0"/>
                </a:tc>
                <a:tc>
                  <a:txBody>
                    <a:bodyPr/>
                    <a:lstStyle/>
                    <a:p>
                      <a:pPr marL="0" marR="0" algn="just">
                        <a:lnSpc>
                          <a:spcPct val="107000"/>
                        </a:lnSpc>
                        <a:spcBef>
                          <a:spcPts val="0"/>
                        </a:spcBef>
                        <a:spcAft>
                          <a:spcPts val="0"/>
                        </a:spcAft>
                      </a:pPr>
                      <a:r>
                        <a:rPr lang="en-US" sz="1000" b="1" dirty="0">
                          <a:effectLst/>
                          <a:latin typeface="Bookman Old Style" panose="02050604050505020204" pitchFamily="18" charset="0"/>
                        </a:rPr>
                        <a:t>• Strong security</a:t>
                      </a:r>
                      <a:r>
                        <a:rPr lang="en-US" sz="1000" dirty="0">
                          <a:effectLst/>
                          <a:latin typeface="Bookman Old Style" panose="02050604050505020204" pitchFamily="18" charset="0"/>
                        </a:rPr>
                        <a:t>: Kerberos is a well-established and widely used authentication protocol.</a:t>
                      </a:r>
                    </a:p>
                    <a:p>
                      <a:pPr marL="0" marR="0" algn="just">
                        <a:lnSpc>
                          <a:spcPct val="107000"/>
                        </a:lnSpc>
                        <a:spcBef>
                          <a:spcPts val="0"/>
                        </a:spcBef>
                        <a:spcAft>
                          <a:spcPts val="0"/>
                        </a:spcAft>
                      </a:pPr>
                      <a:r>
                        <a:rPr lang="en-US" sz="1000" dirty="0">
                          <a:effectLst/>
                          <a:latin typeface="Bookman Old Style" panose="02050604050505020204" pitchFamily="18" charset="0"/>
                        </a:rPr>
                        <a:t>• </a:t>
                      </a:r>
                      <a:r>
                        <a:rPr lang="en-US" sz="1000" b="1" dirty="0">
                          <a:effectLst/>
                          <a:latin typeface="Bookman Old Style" panose="02050604050505020204" pitchFamily="18" charset="0"/>
                        </a:rPr>
                        <a:t>Centralized authentication</a:t>
                      </a:r>
                      <a:r>
                        <a:rPr lang="en-US" sz="1000" dirty="0">
                          <a:effectLst/>
                          <a:latin typeface="Bookman Old Style" panose="02050604050505020204" pitchFamily="18" charset="0"/>
                        </a:rPr>
                        <a:t>: It uses a centralized Key Distribution Center (KDC) for secure authentication.</a:t>
                      </a:r>
                      <a:endParaRPr lang="en-US" sz="10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4228" marR="34228" marT="0" marB="0"/>
                </a:tc>
                <a:tc>
                  <a:txBody>
                    <a:bodyPr/>
                    <a:lstStyle/>
                    <a:p>
                      <a:pPr marL="0" marR="0" algn="just">
                        <a:lnSpc>
                          <a:spcPct val="107000"/>
                        </a:lnSpc>
                        <a:spcBef>
                          <a:spcPts val="0"/>
                        </a:spcBef>
                        <a:spcAft>
                          <a:spcPts val="0"/>
                        </a:spcAft>
                      </a:pPr>
                      <a:r>
                        <a:rPr lang="en-US" sz="1000" dirty="0">
                          <a:effectLst/>
                          <a:latin typeface="Bookman Old Style" panose="02050604050505020204" pitchFamily="18" charset="0"/>
                        </a:rPr>
                        <a:t>• </a:t>
                      </a:r>
                      <a:r>
                        <a:rPr lang="en-US" sz="1000" b="1" dirty="0">
                          <a:effectLst/>
                          <a:latin typeface="Bookman Old Style" panose="02050604050505020204" pitchFamily="18" charset="0"/>
                        </a:rPr>
                        <a:t>Complexity: </a:t>
                      </a:r>
                      <a:r>
                        <a:rPr lang="en-US" sz="1000" dirty="0">
                          <a:effectLst/>
                          <a:latin typeface="Bookman Old Style" panose="02050604050505020204" pitchFamily="18" charset="0"/>
                        </a:rPr>
                        <a:t>Setting up and maintaining a Kerberos infrastructure can be complex</a:t>
                      </a:r>
                      <a:r>
                        <a:rPr lang="en-US" sz="1000" dirty="0" smtClean="0">
                          <a:effectLst/>
                          <a:latin typeface="Bookman Old Style" panose="02050604050505020204" pitchFamily="18" charset="0"/>
                        </a:rPr>
                        <a:t>.</a:t>
                      </a:r>
                    </a:p>
                    <a:p>
                      <a:pPr marL="0" marR="0" algn="just">
                        <a:lnSpc>
                          <a:spcPct val="107000"/>
                        </a:lnSpc>
                        <a:spcBef>
                          <a:spcPts val="0"/>
                        </a:spcBef>
                        <a:spcAft>
                          <a:spcPts val="0"/>
                        </a:spcAft>
                      </a:pPr>
                      <a:endParaRPr lang="en-US" sz="1000" dirty="0">
                        <a:effectLst/>
                        <a:latin typeface="Bookman Old Style" panose="02050604050505020204" pitchFamily="18" charset="0"/>
                      </a:endParaRPr>
                    </a:p>
                    <a:p>
                      <a:pPr marL="0" marR="0" algn="just">
                        <a:lnSpc>
                          <a:spcPct val="107000"/>
                        </a:lnSpc>
                        <a:spcBef>
                          <a:spcPts val="0"/>
                        </a:spcBef>
                        <a:spcAft>
                          <a:spcPts val="0"/>
                        </a:spcAft>
                      </a:pPr>
                      <a:r>
                        <a:rPr lang="en-US" sz="1000" dirty="0">
                          <a:effectLst/>
                          <a:latin typeface="Bookman Old Style" panose="02050604050505020204" pitchFamily="18" charset="0"/>
                        </a:rPr>
                        <a:t>• </a:t>
                      </a:r>
                      <a:r>
                        <a:rPr lang="en-US" sz="1000" b="1" dirty="0">
                          <a:effectLst/>
                          <a:latin typeface="Bookman Old Style" panose="02050604050505020204" pitchFamily="18" charset="0"/>
                        </a:rPr>
                        <a:t>Overhead: </a:t>
                      </a:r>
                      <a:r>
                        <a:rPr lang="en-US" sz="1000" dirty="0">
                          <a:effectLst/>
                          <a:latin typeface="Bookman Old Style" panose="02050604050505020204" pitchFamily="18" charset="0"/>
                        </a:rPr>
                        <a:t>Introduces computational overhead due to the need for ticket requests and validations.</a:t>
                      </a:r>
                      <a:endParaRPr lang="en-US" sz="10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4228" marR="34228" marT="0" marB="0"/>
                </a:tc>
              </a:tr>
              <a:tr h="1007279">
                <a:tc>
                  <a:txBody>
                    <a:bodyPr/>
                    <a:lstStyle/>
                    <a:p>
                      <a:pPr marL="0" marR="0" algn="just">
                        <a:lnSpc>
                          <a:spcPct val="107000"/>
                        </a:lnSpc>
                        <a:spcBef>
                          <a:spcPts val="0"/>
                        </a:spcBef>
                        <a:spcAft>
                          <a:spcPts val="0"/>
                        </a:spcAft>
                      </a:pPr>
                      <a:r>
                        <a:rPr lang="en-US" sz="1000" dirty="0" smtClean="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Yong-Tae Kim Et al.</a:t>
                      </a:r>
                      <a:endParaRPr lang="en-US" sz="10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4228" marR="34228" marT="0" marB="0"/>
                </a:tc>
                <a:tc>
                  <a:txBody>
                    <a:bodyPr/>
                    <a:lstStyle/>
                    <a:p>
                      <a:pPr marL="0" marR="0" algn="just">
                        <a:lnSpc>
                          <a:spcPct val="107000"/>
                        </a:lnSpc>
                        <a:spcBef>
                          <a:spcPts val="0"/>
                        </a:spcBef>
                        <a:spcAft>
                          <a:spcPts val="0"/>
                        </a:spcAft>
                      </a:pPr>
                      <a:r>
                        <a:rPr lang="en-US" sz="1000">
                          <a:effectLst/>
                          <a:latin typeface="Bookman Old Style" panose="02050604050505020204" pitchFamily="18" charset="0"/>
                        </a:rPr>
                        <a:t>Custom Token-based Authentication</a:t>
                      </a:r>
                      <a:endParaRPr lang="en-US" sz="1000">
                        <a:effectLst/>
                        <a:latin typeface="Bookman Old Style" panose="02050604050505020204" pitchFamily="18" charset="0"/>
                        <a:ea typeface="Calibri" panose="020F0502020204030204" pitchFamily="34" charset="0"/>
                        <a:cs typeface="Times New Roman" panose="02020603050405020304" pitchFamily="18" charset="0"/>
                      </a:endParaRPr>
                    </a:p>
                  </a:txBody>
                  <a:tcPr marL="34228" marR="34228" marT="0" marB="0"/>
                </a:tc>
                <a:tc>
                  <a:txBody>
                    <a:bodyPr/>
                    <a:lstStyle/>
                    <a:p>
                      <a:pPr marL="0" marR="0" algn="just">
                        <a:lnSpc>
                          <a:spcPct val="107000"/>
                        </a:lnSpc>
                        <a:spcBef>
                          <a:spcPts val="0"/>
                        </a:spcBef>
                        <a:spcAft>
                          <a:spcPts val="0"/>
                        </a:spcAft>
                      </a:pPr>
                      <a:r>
                        <a:rPr lang="en-US" sz="1000" dirty="0">
                          <a:effectLst/>
                          <a:latin typeface="Bookman Old Style" panose="02050604050505020204" pitchFamily="18" charset="0"/>
                        </a:rPr>
                        <a:t>•</a:t>
                      </a:r>
                      <a:r>
                        <a:rPr lang="en-US" sz="1000" b="1" dirty="0">
                          <a:effectLst/>
                          <a:latin typeface="Bookman Old Style" panose="02050604050505020204" pitchFamily="18" charset="0"/>
                        </a:rPr>
                        <a:t>Flexibility</a:t>
                      </a:r>
                      <a:r>
                        <a:rPr lang="en-US" sz="1000" dirty="0">
                          <a:effectLst/>
                          <a:latin typeface="Bookman Old Style" panose="02050604050505020204" pitchFamily="18" charset="0"/>
                        </a:rPr>
                        <a:t>: Custom token-based authentication allows for a flexible and tailored solution.</a:t>
                      </a:r>
                    </a:p>
                    <a:p>
                      <a:pPr marL="0" marR="0" algn="just">
                        <a:lnSpc>
                          <a:spcPct val="107000"/>
                        </a:lnSpc>
                        <a:spcBef>
                          <a:spcPts val="0"/>
                        </a:spcBef>
                        <a:spcAft>
                          <a:spcPts val="0"/>
                        </a:spcAft>
                      </a:pPr>
                      <a:r>
                        <a:rPr lang="en-US" sz="1000" dirty="0">
                          <a:effectLst/>
                          <a:latin typeface="Bookman Old Style" panose="02050604050505020204" pitchFamily="18" charset="0"/>
                        </a:rPr>
                        <a:t>• </a:t>
                      </a:r>
                      <a:r>
                        <a:rPr lang="en-US" sz="1000" b="1" dirty="0">
                          <a:effectLst/>
                          <a:latin typeface="Bookman Old Style" panose="02050604050505020204" pitchFamily="18" charset="0"/>
                        </a:rPr>
                        <a:t>Stateless</a:t>
                      </a:r>
                      <a:r>
                        <a:rPr lang="en-US" sz="1000" dirty="0">
                          <a:effectLst/>
                          <a:latin typeface="Bookman Old Style" panose="02050604050505020204" pitchFamily="18" charset="0"/>
                        </a:rPr>
                        <a:t>: Tokens can be designed to be stateless, reducing the need for server-side storage.</a:t>
                      </a:r>
                      <a:endParaRPr lang="en-US" sz="10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4228" marR="34228" marT="0" marB="0"/>
                </a:tc>
                <a:tc>
                  <a:txBody>
                    <a:bodyPr/>
                    <a:lstStyle/>
                    <a:p>
                      <a:pPr marL="0" marR="0" algn="just">
                        <a:lnSpc>
                          <a:spcPct val="107000"/>
                        </a:lnSpc>
                        <a:spcBef>
                          <a:spcPts val="0"/>
                        </a:spcBef>
                        <a:spcAft>
                          <a:spcPts val="0"/>
                        </a:spcAft>
                      </a:pPr>
                      <a:r>
                        <a:rPr lang="en-US" sz="1000" dirty="0">
                          <a:effectLst/>
                          <a:latin typeface="Bookman Old Style" panose="02050604050505020204" pitchFamily="18" charset="0"/>
                        </a:rPr>
                        <a:t>•</a:t>
                      </a:r>
                      <a:r>
                        <a:rPr lang="en-US" sz="1000" b="1" dirty="0">
                          <a:effectLst/>
                          <a:latin typeface="Bookman Old Style" panose="02050604050505020204" pitchFamily="18" charset="0"/>
                        </a:rPr>
                        <a:t>Development effort</a:t>
                      </a:r>
                      <a:r>
                        <a:rPr lang="en-US" sz="1000" dirty="0">
                          <a:effectLst/>
                          <a:latin typeface="Bookman Old Style" panose="02050604050505020204" pitchFamily="18" charset="0"/>
                        </a:rPr>
                        <a:t>: Implementing a custom solution requires additional development effort</a:t>
                      </a:r>
                      <a:r>
                        <a:rPr lang="en-US" sz="1000" dirty="0" smtClean="0">
                          <a:effectLst/>
                          <a:latin typeface="Bookman Old Style" panose="02050604050505020204" pitchFamily="18" charset="0"/>
                        </a:rPr>
                        <a:t>.</a:t>
                      </a:r>
                    </a:p>
                    <a:p>
                      <a:pPr marL="0" marR="0" algn="just">
                        <a:lnSpc>
                          <a:spcPct val="107000"/>
                        </a:lnSpc>
                        <a:spcBef>
                          <a:spcPts val="0"/>
                        </a:spcBef>
                        <a:spcAft>
                          <a:spcPts val="0"/>
                        </a:spcAft>
                      </a:pPr>
                      <a:endParaRPr lang="en-US" sz="1000" dirty="0">
                        <a:effectLst/>
                        <a:latin typeface="Bookman Old Style" panose="02050604050505020204" pitchFamily="18" charset="0"/>
                      </a:endParaRPr>
                    </a:p>
                    <a:p>
                      <a:pPr marL="0" marR="0" algn="just">
                        <a:lnSpc>
                          <a:spcPct val="107000"/>
                        </a:lnSpc>
                        <a:spcBef>
                          <a:spcPts val="0"/>
                        </a:spcBef>
                        <a:spcAft>
                          <a:spcPts val="0"/>
                        </a:spcAft>
                      </a:pPr>
                      <a:r>
                        <a:rPr lang="en-US" sz="1000" dirty="0">
                          <a:effectLst/>
                          <a:latin typeface="Bookman Old Style" panose="02050604050505020204" pitchFamily="18" charset="0"/>
                        </a:rPr>
                        <a:t>• </a:t>
                      </a:r>
                      <a:r>
                        <a:rPr lang="en-US" sz="1000" b="1" dirty="0">
                          <a:effectLst/>
                          <a:latin typeface="Bookman Old Style" panose="02050604050505020204" pitchFamily="18" charset="0"/>
                        </a:rPr>
                        <a:t>Security risks: </a:t>
                      </a:r>
                      <a:r>
                        <a:rPr lang="en-US" sz="1000" dirty="0">
                          <a:effectLst/>
                          <a:latin typeface="Bookman Old Style" panose="02050604050505020204" pitchFamily="18" charset="0"/>
                        </a:rPr>
                        <a:t>Custom solutions may have security risks if not designed and implemented correctly.</a:t>
                      </a:r>
                      <a:endParaRPr lang="en-US" sz="10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4228" marR="34228" marT="0" marB="0"/>
                </a:tc>
              </a:tr>
              <a:tr h="937317">
                <a:tc>
                  <a:txBody>
                    <a:bodyPr/>
                    <a:lstStyle/>
                    <a:p>
                      <a:pPr marL="0" marR="0" algn="just">
                        <a:lnSpc>
                          <a:spcPct val="107000"/>
                        </a:lnSpc>
                        <a:spcBef>
                          <a:spcPts val="0"/>
                        </a:spcBef>
                        <a:spcAft>
                          <a:spcPts val="0"/>
                        </a:spcAft>
                      </a:pPr>
                      <a:r>
                        <a:rPr lang="en-US" sz="1000" dirty="0" smtClean="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Paul J. E. </a:t>
                      </a:r>
                      <a:r>
                        <a:rPr lang="en-US" sz="1000" dirty="0" err="1" smtClean="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Velthuis</a:t>
                      </a:r>
                      <a:endParaRPr lang="en-US" sz="10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4228" marR="34228" marT="0" marB="0"/>
                </a:tc>
                <a:tc>
                  <a:txBody>
                    <a:bodyPr/>
                    <a:lstStyle/>
                    <a:p>
                      <a:pPr marL="0" marR="0" algn="just">
                        <a:lnSpc>
                          <a:spcPct val="107000"/>
                        </a:lnSpc>
                        <a:spcBef>
                          <a:spcPts val="0"/>
                        </a:spcBef>
                        <a:spcAft>
                          <a:spcPts val="0"/>
                        </a:spcAft>
                      </a:pPr>
                      <a:r>
                        <a:rPr lang="en-US" sz="1000" dirty="0">
                          <a:effectLst/>
                          <a:latin typeface="Bookman Old Style" panose="02050604050505020204" pitchFamily="18" charset="0"/>
                        </a:rPr>
                        <a:t>Multi-factor Authentication (MFA)</a:t>
                      </a:r>
                      <a:endParaRPr lang="en-US" sz="10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4228" marR="34228" marT="0" marB="0"/>
                </a:tc>
                <a:tc>
                  <a:txBody>
                    <a:bodyPr/>
                    <a:lstStyle/>
                    <a:p>
                      <a:pPr marL="0" marR="0" algn="just">
                        <a:lnSpc>
                          <a:spcPct val="107000"/>
                        </a:lnSpc>
                        <a:spcBef>
                          <a:spcPts val="0"/>
                        </a:spcBef>
                        <a:spcAft>
                          <a:spcPts val="0"/>
                        </a:spcAft>
                      </a:pPr>
                      <a:r>
                        <a:rPr lang="en-US" sz="1000" b="1" dirty="0">
                          <a:effectLst/>
                          <a:latin typeface="Bookman Old Style" panose="02050604050505020204" pitchFamily="18" charset="0"/>
                        </a:rPr>
                        <a:t>• Enhanced security</a:t>
                      </a:r>
                      <a:r>
                        <a:rPr lang="en-US" sz="1000" dirty="0">
                          <a:effectLst/>
                          <a:latin typeface="Bookman Old Style" panose="02050604050505020204" pitchFamily="18" charset="0"/>
                        </a:rPr>
                        <a:t>: Adds an extra layer of security through multiple authentication factors.</a:t>
                      </a:r>
                    </a:p>
                    <a:p>
                      <a:pPr marL="0" marR="0" algn="just">
                        <a:lnSpc>
                          <a:spcPct val="107000"/>
                        </a:lnSpc>
                        <a:spcBef>
                          <a:spcPts val="0"/>
                        </a:spcBef>
                        <a:spcAft>
                          <a:spcPts val="0"/>
                        </a:spcAft>
                      </a:pPr>
                      <a:r>
                        <a:rPr lang="en-US" sz="1000" dirty="0">
                          <a:effectLst/>
                          <a:latin typeface="Bookman Old Style" panose="02050604050505020204" pitchFamily="18" charset="0"/>
                        </a:rPr>
                        <a:t>•</a:t>
                      </a:r>
                      <a:r>
                        <a:rPr lang="en-US" sz="1000" b="1" dirty="0">
                          <a:effectLst/>
                          <a:latin typeface="Bookman Old Style" panose="02050604050505020204" pitchFamily="18" charset="0"/>
                        </a:rPr>
                        <a:t>Complianc</a:t>
                      </a:r>
                      <a:r>
                        <a:rPr lang="en-US" sz="1000" dirty="0">
                          <a:effectLst/>
                          <a:latin typeface="Bookman Old Style" panose="02050604050505020204" pitchFamily="18" charset="0"/>
                        </a:rPr>
                        <a:t>e: Meets security compliance requirements in certain environments.</a:t>
                      </a:r>
                      <a:endParaRPr lang="en-US" sz="10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4228" marR="34228" marT="0" marB="0"/>
                </a:tc>
                <a:tc>
                  <a:txBody>
                    <a:bodyPr/>
                    <a:lstStyle/>
                    <a:p>
                      <a:pPr marL="0" marR="0" algn="just">
                        <a:lnSpc>
                          <a:spcPct val="107000"/>
                        </a:lnSpc>
                        <a:spcBef>
                          <a:spcPts val="0"/>
                        </a:spcBef>
                        <a:spcAft>
                          <a:spcPts val="0"/>
                        </a:spcAft>
                      </a:pPr>
                      <a:r>
                        <a:rPr lang="en-US" sz="1000" dirty="0">
                          <a:effectLst/>
                          <a:latin typeface="Bookman Old Style" panose="02050604050505020204" pitchFamily="18" charset="0"/>
                        </a:rPr>
                        <a:t>• </a:t>
                      </a:r>
                      <a:r>
                        <a:rPr lang="en-US" sz="1000" b="1" dirty="0">
                          <a:effectLst/>
                          <a:latin typeface="Bookman Old Style" panose="02050604050505020204" pitchFamily="18" charset="0"/>
                        </a:rPr>
                        <a:t>User experience: </a:t>
                      </a:r>
                      <a:r>
                        <a:rPr lang="en-US" sz="1000" dirty="0">
                          <a:effectLst/>
                          <a:latin typeface="Bookman Old Style" panose="02050604050505020204" pitchFamily="18" charset="0"/>
                        </a:rPr>
                        <a:t>MFA may introduce additional steps for users, impacting user experience</a:t>
                      </a:r>
                      <a:r>
                        <a:rPr lang="en-US" sz="1000" dirty="0" smtClean="0">
                          <a:effectLst/>
                          <a:latin typeface="Bookman Old Style" panose="02050604050505020204" pitchFamily="18" charset="0"/>
                        </a:rPr>
                        <a:t>.</a:t>
                      </a:r>
                    </a:p>
                    <a:p>
                      <a:pPr marL="0" marR="0" algn="just">
                        <a:lnSpc>
                          <a:spcPct val="107000"/>
                        </a:lnSpc>
                        <a:spcBef>
                          <a:spcPts val="0"/>
                        </a:spcBef>
                        <a:spcAft>
                          <a:spcPts val="0"/>
                        </a:spcAft>
                      </a:pPr>
                      <a:endParaRPr lang="en-US" sz="1000" dirty="0">
                        <a:effectLst/>
                        <a:latin typeface="Bookman Old Style" panose="02050604050505020204" pitchFamily="18" charset="0"/>
                      </a:endParaRPr>
                    </a:p>
                    <a:p>
                      <a:pPr marL="0" marR="0" algn="just">
                        <a:lnSpc>
                          <a:spcPct val="107000"/>
                        </a:lnSpc>
                        <a:spcBef>
                          <a:spcPts val="0"/>
                        </a:spcBef>
                        <a:spcAft>
                          <a:spcPts val="0"/>
                        </a:spcAft>
                      </a:pPr>
                      <a:r>
                        <a:rPr lang="en-US" sz="1000" dirty="0">
                          <a:effectLst/>
                          <a:latin typeface="Bookman Old Style" panose="02050604050505020204" pitchFamily="18" charset="0"/>
                        </a:rPr>
                        <a:t>•</a:t>
                      </a:r>
                      <a:r>
                        <a:rPr lang="en-US" sz="1000" b="1" dirty="0">
                          <a:effectLst/>
                          <a:latin typeface="Bookman Old Style" panose="02050604050505020204" pitchFamily="18" charset="0"/>
                        </a:rPr>
                        <a:t>Implementation complexity</a:t>
                      </a:r>
                      <a:r>
                        <a:rPr lang="en-US" sz="1000" dirty="0">
                          <a:effectLst/>
                          <a:latin typeface="Bookman Old Style" panose="02050604050505020204" pitchFamily="18" charset="0"/>
                        </a:rPr>
                        <a:t>: Implementing and managing MFA can be complex.</a:t>
                      </a:r>
                      <a:endParaRPr lang="en-US" sz="10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4228" marR="34228" marT="0" marB="0"/>
                </a:tc>
              </a:tr>
            </a:tbl>
          </a:graphicData>
        </a:graphic>
      </p:graphicFrame>
      <p:sp>
        <p:nvSpPr>
          <p:cNvPr id="7" name="Rectangle 1"/>
          <p:cNvSpPr>
            <a:spLocks noChangeArrowheads="1"/>
          </p:cNvSpPr>
          <p:nvPr/>
        </p:nvSpPr>
        <p:spPr bwMode="auto">
          <a:xfrm>
            <a:off x="2989263" y="11588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934426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547529" y="162560"/>
            <a:ext cx="6117431" cy="627321"/>
          </a:xfrm>
        </p:spPr>
        <p:txBody>
          <a:bodyPr/>
          <a:lstStyle/>
          <a:p>
            <a:r>
              <a:rPr lang="en-US" sz="3600" dirty="0" smtClean="0"/>
              <a:t>         Literature(cont..) </a:t>
            </a:r>
            <a:r>
              <a:rPr lang="en-US" sz="1400" dirty="0" smtClean="0">
                <a:latin typeface="Bookman Old Style" panose="02050604050505020204" pitchFamily="18" charset="0"/>
              </a:rPr>
              <a:t>selected </a:t>
            </a:r>
            <a:r>
              <a:rPr lang="en-US" sz="1400" dirty="0">
                <a:latin typeface="Bookman Old Style" panose="02050604050505020204" pitchFamily="18" charset="0"/>
              </a:rPr>
              <a:t>strategy:</a:t>
            </a:r>
            <a:endParaRPr lang="en-US" sz="1400" dirty="0"/>
          </a:p>
        </p:txBody>
      </p:sp>
      <p:graphicFrame>
        <p:nvGraphicFramePr>
          <p:cNvPr id="3" name="Table 2"/>
          <p:cNvGraphicFramePr>
            <a:graphicFrameLocks noGrp="1"/>
          </p:cNvGraphicFramePr>
          <p:nvPr>
            <p:extLst>
              <p:ext uri="{D42A27DB-BD31-4B8C-83A1-F6EECF244321}">
                <p14:modId xmlns:p14="http://schemas.microsoft.com/office/powerpoint/2010/main" val="1686382024"/>
              </p:ext>
            </p:extLst>
          </p:nvPr>
        </p:nvGraphicFramePr>
        <p:xfrm>
          <a:off x="629920" y="789881"/>
          <a:ext cx="7670800" cy="4133296"/>
        </p:xfrm>
        <a:graphic>
          <a:graphicData uri="http://schemas.openxmlformats.org/drawingml/2006/table">
            <a:tbl>
              <a:tblPr firstRow="1" bandRow="1">
                <a:tableStyleId>{1D3205E1-8B83-452B-8570-0B3C4014EAE2}</a:tableStyleId>
              </a:tblPr>
              <a:tblGrid>
                <a:gridCol w="1270000">
                  <a:extLst>
                    <a:ext uri="{9D8B030D-6E8A-4147-A177-3AD203B41FA5}">
                      <a16:colId xmlns="" xmlns:a16="http://schemas.microsoft.com/office/drawing/2014/main" val="20000"/>
                    </a:ext>
                  </a:extLst>
                </a:gridCol>
                <a:gridCol w="2509520">
                  <a:extLst>
                    <a:ext uri="{9D8B030D-6E8A-4147-A177-3AD203B41FA5}">
                      <a16:colId xmlns="" xmlns:a16="http://schemas.microsoft.com/office/drawing/2014/main" val="20001"/>
                    </a:ext>
                  </a:extLst>
                </a:gridCol>
                <a:gridCol w="1940560">
                  <a:extLst>
                    <a:ext uri="{9D8B030D-6E8A-4147-A177-3AD203B41FA5}">
                      <a16:colId xmlns="" xmlns:a16="http://schemas.microsoft.com/office/drawing/2014/main" val="20002"/>
                    </a:ext>
                  </a:extLst>
                </a:gridCol>
                <a:gridCol w="1950720">
                  <a:extLst>
                    <a:ext uri="{9D8B030D-6E8A-4147-A177-3AD203B41FA5}">
                      <a16:colId xmlns="" xmlns:a16="http://schemas.microsoft.com/office/drawing/2014/main" val="20003"/>
                    </a:ext>
                  </a:extLst>
                </a:gridCol>
              </a:tblGrid>
              <a:tr h="285196">
                <a:tc>
                  <a:txBody>
                    <a:bodyPr/>
                    <a:lstStyle/>
                    <a:p>
                      <a:r>
                        <a:rPr lang="en-US" sz="1200" b="1" dirty="0">
                          <a:latin typeface="Bookman Old Style" panose="02050604050505020204" pitchFamily="18" charset="0"/>
                        </a:rPr>
                        <a:t>Author(s)</a:t>
                      </a:r>
                    </a:p>
                  </a:txBody>
                  <a:tcPr/>
                </a:tc>
                <a:tc>
                  <a:txBody>
                    <a:bodyPr/>
                    <a:lstStyle/>
                    <a:p>
                      <a:r>
                        <a:rPr lang="en-US" sz="1200" b="1" dirty="0">
                          <a:latin typeface="Bookman Old Style" panose="02050604050505020204" pitchFamily="18" charset="0"/>
                        </a:rPr>
                        <a:t>Method</a:t>
                      </a:r>
                    </a:p>
                  </a:txBody>
                  <a:tcPr/>
                </a:tc>
                <a:tc>
                  <a:txBody>
                    <a:bodyPr/>
                    <a:lstStyle/>
                    <a:p>
                      <a:r>
                        <a:rPr lang="en-US" sz="1200" b="1" dirty="0">
                          <a:latin typeface="Bookman Old Style" panose="02050604050505020204" pitchFamily="18" charset="0"/>
                        </a:rPr>
                        <a:t>Advantages</a:t>
                      </a:r>
                    </a:p>
                  </a:txBody>
                  <a:tcPr/>
                </a:tc>
                <a:tc>
                  <a:txBody>
                    <a:bodyPr/>
                    <a:lstStyle/>
                    <a:p>
                      <a:r>
                        <a:rPr lang="en-US" sz="1200" b="1" dirty="0">
                          <a:latin typeface="Bookman Old Style" panose="02050604050505020204" pitchFamily="18" charset="0"/>
                        </a:rPr>
                        <a:t>Disadvantages</a:t>
                      </a:r>
                    </a:p>
                  </a:txBody>
                  <a:tcPr/>
                </a:tc>
                <a:extLst>
                  <a:ext uri="{0D108BD9-81ED-4DB2-BD59-A6C34878D82A}">
                    <a16:rowId xmlns="" xmlns:a16="http://schemas.microsoft.com/office/drawing/2014/main" val="10000"/>
                  </a:ext>
                </a:extLst>
              </a:tr>
              <a:tr h="1162491">
                <a:tc>
                  <a:txBody>
                    <a:bodyPr/>
                    <a:lstStyle/>
                    <a:p>
                      <a:r>
                        <a:rPr kumimoji="0" lang="en-US" sz="1050" b="0" i="0" u="none" strike="noStrike" kern="0" cap="none" spc="0" normalizeH="0" baseline="0" noProof="0" dirty="0" smtClean="0">
                          <a:ln>
                            <a:noFill/>
                          </a:ln>
                          <a:solidFill>
                            <a:srgbClr val="000000"/>
                          </a:solidFill>
                          <a:effectLst/>
                          <a:uLnTx/>
                          <a:uFillTx/>
                          <a:latin typeface="Bookman Old Style" panose="02050604050505020204" pitchFamily="18" charset="0"/>
                          <a:ea typeface="Calibri"/>
                          <a:cs typeface="Arial"/>
                          <a:sym typeface="Arial"/>
                        </a:rPr>
                        <a:t>Hwang et al</a:t>
                      </a:r>
                      <a:endParaRPr lang="en-US" sz="1100" dirty="0"/>
                    </a:p>
                  </a:txBody>
                  <a:tcPr/>
                </a:tc>
                <a:tc>
                  <a:txBody>
                    <a:bodyPr/>
                    <a:lstStyle/>
                    <a:p>
                      <a:pPr algn="just"/>
                      <a:r>
                        <a:rPr lang="en-US" sz="1050" dirty="0" smtClean="0">
                          <a:latin typeface="Bookman Old Style" panose="02050604050505020204" pitchFamily="18" charset="0"/>
                        </a:rPr>
                        <a:t>Emphasis is on maintaining the integrity and functionality of the DNA sequence, preventing false start codons, and achieving optimal embedding capacity through efficient coding and recovery techniques.</a:t>
                      </a:r>
                      <a:endParaRPr lang="en-US" sz="1050" dirty="0">
                        <a:latin typeface="Bookman Old Style" panose="02050604050505020204" pitchFamily="18" charset="0"/>
                      </a:endParaRPr>
                    </a:p>
                  </a:txBody>
                  <a:tcPr/>
                </a:tc>
                <a:tc>
                  <a:txBody>
                    <a:bodyPr/>
                    <a:lstStyle/>
                    <a:p>
                      <a:pPr algn="just"/>
                      <a:r>
                        <a:rPr lang="en-US" sz="1100" dirty="0" smtClean="0">
                          <a:latin typeface="Bookman Old Style" panose="02050604050505020204" pitchFamily="18" charset="0"/>
                        </a:rPr>
                        <a:t>1.High Embedding Capacity</a:t>
                      </a:r>
                    </a:p>
                    <a:p>
                      <a:pPr algn="just"/>
                      <a:endParaRPr lang="en-US" sz="1100" dirty="0" smtClean="0">
                        <a:latin typeface="Bookman Old Style" panose="02050604050505020204" pitchFamily="18" charset="0"/>
                      </a:endParaRPr>
                    </a:p>
                    <a:p>
                      <a:pPr algn="just"/>
                      <a:r>
                        <a:rPr lang="en-US" sz="1100" dirty="0" smtClean="0">
                          <a:latin typeface="Bookman Old Style" panose="02050604050505020204" pitchFamily="18" charset="0"/>
                        </a:rPr>
                        <a:t>2. False Start Prevention</a:t>
                      </a:r>
                    </a:p>
                    <a:p>
                      <a:pPr algn="just"/>
                      <a:endParaRPr lang="en-US" dirty="0">
                        <a:latin typeface="Bookman Old Style" panose="02050604050505020204" pitchFamily="18" charset="0"/>
                      </a:endParaRPr>
                    </a:p>
                  </a:txBody>
                  <a:tcPr/>
                </a:tc>
                <a:tc>
                  <a:txBody>
                    <a:bodyPr/>
                    <a:lstStyle/>
                    <a:p>
                      <a:pPr algn="just"/>
                      <a:r>
                        <a:rPr lang="en-US" sz="1100" dirty="0" smtClean="0">
                          <a:latin typeface="Bookman Old Style" panose="02050604050505020204" pitchFamily="18" charset="0"/>
                        </a:rPr>
                        <a:t>1.Complexity and Processing Overhead</a:t>
                      </a:r>
                    </a:p>
                    <a:p>
                      <a:pPr algn="just"/>
                      <a:endParaRPr lang="en-US" sz="1100" dirty="0" smtClean="0">
                        <a:latin typeface="Bookman Old Style" panose="02050604050505020204" pitchFamily="18" charset="0"/>
                      </a:endParaRPr>
                    </a:p>
                    <a:p>
                      <a:pPr algn="just"/>
                      <a:r>
                        <a:rPr lang="en-US" sz="1100" dirty="0" smtClean="0">
                          <a:latin typeface="Bookman Old Style" panose="02050604050505020204" pitchFamily="18" charset="0"/>
                        </a:rPr>
                        <a:t>2.Limited Applicability</a:t>
                      </a:r>
                    </a:p>
                    <a:p>
                      <a:endParaRPr lang="en-US" dirty="0"/>
                    </a:p>
                  </a:txBody>
                  <a:tcPr/>
                </a:tc>
                <a:extLst>
                  <a:ext uri="{0D108BD9-81ED-4DB2-BD59-A6C34878D82A}">
                    <a16:rowId xmlns="" xmlns:a16="http://schemas.microsoft.com/office/drawing/2014/main" val="10001"/>
                  </a:ext>
                </a:extLst>
              </a:tr>
              <a:tr h="1008954">
                <a:tc>
                  <a:txBody>
                    <a:bodyPr/>
                    <a:lstStyle/>
                    <a:p>
                      <a:pPr algn="just"/>
                      <a:r>
                        <a:rPr lang="en-US" sz="1050" dirty="0" err="1" smtClean="0">
                          <a:latin typeface="Bookman Old Style" panose="02050604050505020204" pitchFamily="18" charset="0"/>
                        </a:rPr>
                        <a:t>Balaraju</a:t>
                      </a:r>
                      <a:r>
                        <a:rPr lang="en-US" sz="1050" dirty="0" smtClean="0">
                          <a:latin typeface="Bookman Old Style" panose="02050604050505020204" pitchFamily="18" charset="0"/>
                        </a:rPr>
                        <a:t>. J et al</a:t>
                      </a:r>
                    </a:p>
                    <a:p>
                      <a:pPr algn="just"/>
                      <a:endParaRPr lang="en-US" sz="1000" dirty="0">
                        <a:latin typeface="Bookman Old Style" panose="02050604050505020204" pitchFamily="18" charset="0"/>
                      </a:endParaRPr>
                    </a:p>
                  </a:txBody>
                  <a:tcPr/>
                </a:tc>
                <a:tc>
                  <a:txBody>
                    <a:bodyPr/>
                    <a:lstStyle/>
                    <a:p>
                      <a:pPr algn="just"/>
                      <a:r>
                        <a:rPr lang="en-US" sz="1050" dirty="0" smtClean="0">
                          <a:latin typeface="Bookman Old Style" panose="02050604050505020204" pitchFamily="18" charset="0"/>
                        </a:rPr>
                        <a:t>Proposed a sophisticated authentication mechanism using complex DNA cryptography as an alternative to converting big data into DNA with reduced computational tasks. </a:t>
                      </a:r>
                      <a:endParaRPr lang="en-US" sz="1050" dirty="0">
                        <a:latin typeface="Bookman Old Style" panose="02050604050505020204" pitchFamily="18" charset="0"/>
                      </a:endParaRPr>
                    </a:p>
                  </a:txBody>
                  <a:tcPr/>
                </a:tc>
                <a:tc>
                  <a:txBody>
                    <a:bodyPr/>
                    <a:lstStyle/>
                    <a:p>
                      <a:pPr algn="just"/>
                      <a:r>
                        <a:rPr lang="en-US" sz="1100" dirty="0" smtClean="0">
                          <a:latin typeface="Bookman Old Style" panose="02050604050505020204" pitchFamily="18" charset="0"/>
                        </a:rPr>
                        <a:t>1.Innovative Security Approach </a:t>
                      </a:r>
                    </a:p>
                    <a:p>
                      <a:pPr algn="just"/>
                      <a:endParaRPr lang="en-US" sz="1100" dirty="0" smtClean="0">
                        <a:latin typeface="Bookman Old Style" panose="02050604050505020204" pitchFamily="18" charset="0"/>
                      </a:endParaRPr>
                    </a:p>
                    <a:p>
                      <a:pPr algn="just"/>
                      <a:r>
                        <a:rPr lang="en-US" sz="1100" dirty="0" smtClean="0">
                          <a:latin typeface="Bookman Old Style" panose="02050604050505020204" pitchFamily="18" charset="0"/>
                        </a:rPr>
                        <a:t>2.DNA Cryptography Solution</a:t>
                      </a:r>
                      <a:endParaRPr lang="en-US" sz="1100" dirty="0">
                        <a:latin typeface="Bookman Old Style" panose="02050604050505020204" pitchFamily="18" charset="0"/>
                      </a:endParaRPr>
                    </a:p>
                  </a:txBody>
                  <a:tcPr/>
                </a:tc>
                <a:tc>
                  <a:txBody>
                    <a:bodyPr/>
                    <a:lstStyle/>
                    <a:p>
                      <a:pPr algn="just"/>
                      <a:r>
                        <a:rPr lang="en-US" sz="1100" dirty="0" smtClean="0">
                          <a:latin typeface="Bookman Old Style" panose="02050604050505020204" pitchFamily="18" charset="0"/>
                        </a:rPr>
                        <a:t>1.Limited Practical Validation </a:t>
                      </a:r>
                    </a:p>
                    <a:p>
                      <a:pPr algn="just"/>
                      <a:endParaRPr lang="en-US" sz="1100" dirty="0" smtClean="0">
                        <a:latin typeface="Bookman Old Style" panose="02050604050505020204" pitchFamily="18" charset="0"/>
                      </a:endParaRPr>
                    </a:p>
                    <a:p>
                      <a:pPr algn="just"/>
                      <a:r>
                        <a:rPr lang="en-US" sz="1100" dirty="0" smtClean="0">
                          <a:latin typeface="Bookman Old Style" panose="02050604050505020204" pitchFamily="18" charset="0"/>
                        </a:rPr>
                        <a:t>2.Complex Implementation</a:t>
                      </a:r>
                      <a:endParaRPr lang="en-US" sz="1100" dirty="0">
                        <a:latin typeface="Bookman Old Style" panose="02050604050505020204" pitchFamily="18" charset="0"/>
                      </a:endParaRPr>
                    </a:p>
                  </a:txBody>
                  <a:tcPr/>
                </a:tc>
                <a:extLst>
                  <a:ext uri="{0D108BD9-81ED-4DB2-BD59-A6C34878D82A}">
                    <a16:rowId xmlns="" xmlns:a16="http://schemas.microsoft.com/office/drawing/2014/main" val="10002"/>
                  </a:ext>
                </a:extLst>
              </a:tr>
              <a:tr h="1520742">
                <a:tc>
                  <a:txBody>
                    <a:bodyPr/>
                    <a:lstStyle/>
                    <a:p>
                      <a:r>
                        <a:rPr lang="en-US" sz="1050" dirty="0" smtClean="0">
                          <a:latin typeface="Bookman Old Style" panose="02050604050505020204" pitchFamily="18" charset="0"/>
                        </a:rPr>
                        <a:t>A. </a:t>
                      </a:r>
                      <a:r>
                        <a:rPr lang="en-US" sz="1050" dirty="0" err="1" smtClean="0">
                          <a:latin typeface="Bookman Old Style" panose="02050604050505020204" pitchFamily="18" charset="0"/>
                        </a:rPr>
                        <a:t>Vikram</a:t>
                      </a:r>
                      <a:r>
                        <a:rPr lang="en-US" sz="1050" dirty="0" smtClean="0">
                          <a:latin typeface="Bookman Old Style" panose="02050604050505020204" pitchFamily="18" charset="0"/>
                        </a:rPr>
                        <a:t> et al</a:t>
                      </a:r>
                      <a:endParaRPr lang="en-US" sz="1050" dirty="0">
                        <a:latin typeface="Bookman Old Style" panose="02050604050505020204" pitchFamily="18" charset="0"/>
                      </a:endParaRPr>
                    </a:p>
                  </a:txBody>
                  <a:tcPr/>
                </a:tc>
                <a:tc>
                  <a:txBody>
                    <a:bodyPr/>
                    <a:lstStyle/>
                    <a:p>
                      <a:pPr algn="just"/>
                      <a:r>
                        <a:rPr lang="en-US" sz="1050" b="0" i="0" u="none" strike="noStrike" cap="none" dirty="0" smtClean="0">
                          <a:solidFill>
                            <a:srgbClr val="000000"/>
                          </a:solidFill>
                          <a:effectLst/>
                          <a:latin typeface="Bookman Old Style" panose="02050604050505020204" pitchFamily="18" charset="0"/>
                          <a:ea typeface="Arial"/>
                          <a:cs typeface="Arial"/>
                          <a:sym typeface="Arial"/>
                        </a:rPr>
                        <a:t>The method employs DNA symmetric cryptography, utilizing DNA computing to convert plain-text into a non-understandable format, providing enhanced information security and preventing unauthorized access to confidential data.</a:t>
                      </a:r>
                    </a:p>
                    <a:p>
                      <a:endParaRPr lang="en-US" dirty="0"/>
                    </a:p>
                  </a:txBody>
                  <a:tcPr/>
                </a:tc>
                <a:tc>
                  <a:txBody>
                    <a:bodyPr/>
                    <a:lstStyle/>
                    <a:p>
                      <a:pPr algn="just"/>
                      <a:r>
                        <a:rPr lang="en-US" sz="1100" dirty="0" smtClean="0">
                          <a:latin typeface="Bookman Old Style" panose="02050604050505020204" pitchFamily="18" charset="0"/>
                        </a:rPr>
                        <a:t>1.Enhanced Security</a:t>
                      </a:r>
                    </a:p>
                    <a:p>
                      <a:pPr algn="just"/>
                      <a:endParaRPr lang="en-US" sz="1100" dirty="0" smtClean="0">
                        <a:latin typeface="Bookman Old Style" panose="02050604050505020204" pitchFamily="18" charset="0"/>
                      </a:endParaRPr>
                    </a:p>
                    <a:p>
                      <a:pPr algn="just"/>
                      <a:endParaRPr lang="en-US" sz="1100" dirty="0" smtClean="0">
                        <a:latin typeface="Bookman Old Style" panose="02050604050505020204" pitchFamily="18" charset="0"/>
                      </a:endParaRPr>
                    </a:p>
                    <a:p>
                      <a:pPr algn="just"/>
                      <a:r>
                        <a:rPr lang="en-US" sz="1100" dirty="0" smtClean="0">
                          <a:latin typeface="Bookman Old Style" panose="02050604050505020204" pitchFamily="18" charset="0"/>
                        </a:rPr>
                        <a:t>2.Resistance to Conventional Attacks</a:t>
                      </a:r>
                    </a:p>
                    <a:p>
                      <a:endParaRPr lang="en-US" dirty="0"/>
                    </a:p>
                  </a:txBody>
                  <a:tcPr/>
                </a:tc>
                <a:tc>
                  <a:txBody>
                    <a:bodyPr/>
                    <a:lstStyle/>
                    <a:p>
                      <a:pPr algn="just"/>
                      <a:r>
                        <a:rPr lang="en-US" sz="1100" dirty="0" smtClean="0">
                          <a:latin typeface="Bookman Old Style" panose="02050604050505020204" pitchFamily="18" charset="0"/>
                        </a:rPr>
                        <a:t>1.Complexity and Resource Intensity</a:t>
                      </a:r>
                    </a:p>
                    <a:p>
                      <a:pPr algn="just"/>
                      <a:endParaRPr lang="en-US" sz="1100" dirty="0" smtClean="0">
                        <a:latin typeface="Bookman Old Style" panose="02050604050505020204" pitchFamily="18" charset="0"/>
                      </a:endParaRPr>
                    </a:p>
                    <a:p>
                      <a:pPr algn="just"/>
                      <a:r>
                        <a:rPr lang="en-US" sz="1100" dirty="0" smtClean="0">
                          <a:latin typeface="Bookman Old Style" panose="02050604050505020204" pitchFamily="18" charset="0"/>
                        </a:rPr>
                        <a:t>2.Limited Adoption and Standardization</a:t>
                      </a:r>
                    </a:p>
                    <a:p>
                      <a:endParaRPr lang="en-US" dirty="0"/>
                    </a:p>
                  </a:txBody>
                  <a:tcPr/>
                </a:tc>
                <a:extLst>
                  <a:ext uri="{0D108BD9-81ED-4DB2-BD59-A6C34878D82A}">
                    <a16:rowId xmlns="" xmlns:a16="http://schemas.microsoft.com/office/drawing/2014/main" val="10003"/>
                  </a:ext>
                </a:extLst>
              </a:tr>
            </a:tbl>
          </a:graphicData>
        </a:graphic>
      </p:graphicFrame>
      <p:sp>
        <p:nvSpPr>
          <p:cNvPr id="4" name="Date Placeholder 3"/>
          <p:cNvSpPr>
            <a:spLocks noGrp="1"/>
          </p:cNvSpPr>
          <p:nvPr>
            <p:ph type="dt" idx="10"/>
          </p:nvPr>
        </p:nvSpPr>
        <p:spPr/>
        <p:txBody>
          <a:bodyPr/>
          <a:lstStyle/>
          <a:p>
            <a:fld id="{632A1D68-43CA-45FC-A47C-7E83FB7C746E}" type="datetime1">
              <a:rPr lang="en-US" smtClean="0"/>
              <a:t>1/29/2024</a:t>
            </a:fld>
            <a:endParaRPr lang="en-US"/>
          </a:p>
        </p:txBody>
      </p:sp>
      <p:sp>
        <p:nvSpPr>
          <p:cNvPr id="6" name="Footer Placeholder 5"/>
          <p:cNvSpPr>
            <a:spLocks noGrp="1"/>
          </p:cNvSpPr>
          <p:nvPr>
            <p:ph type="ft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463350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6</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962819" y="172851"/>
            <a:ext cx="6117431"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Statement</a:t>
            </a:r>
          </a:p>
        </p:txBody>
      </p:sp>
      <p:sp>
        <p:nvSpPr>
          <p:cNvPr id="5" name="TextBox 4"/>
          <p:cNvSpPr txBox="1"/>
          <p:nvPr/>
        </p:nvSpPr>
        <p:spPr>
          <a:xfrm>
            <a:off x="919579" y="979877"/>
            <a:ext cx="7067425" cy="4542269"/>
          </a:xfrm>
          <a:prstGeom prst="rect">
            <a:avLst/>
          </a:prstGeom>
          <a:noFill/>
        </p:spPr>
        <p:txBody>
          <a:bodyPr wrap="square" rtlCol="0">
            <a:spAutoFit/>
          </a:bodyPr>
          <a:lstStyle/>
          <a:p>
            <a:pPr algn="just">
              <a:lnSpc>
                <a:spcPct val="107000"/>
              </a:lnSpc>
              <a:spcAft>
                <a:spcPts val="800"/>
              </a:spcAft>
            </a:pPr>
            <a:r>
              <a:rPr lang="en-US" dirty="0">
                <a:latin typeface="Bookman Old Style" panose="02050604050505020204" pitchFamily="18" charset="0"/>
                <a:ea typeface="Times New Roman" panose="02020603050405020304" pitchFamily="18" charset="0"/>
                <a:cs typeface="Arial" panose="020B0604020202020204" pitchFamily="34" charset="0"/>
              </a:rPr>
              <a:t>Spark is a very versatile, adaptable platform for storage of data and focusing data analytics, data driven applications, however it was not begun in light of security or authorization for data. Security and controlling data are most significant fragments of any distributed platform that wants to break into the endeavor standard.</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100" b="1" dirty="0">
                <a:latin typeface="Bookman Old Style" panose="02050604050505020204" pitchFamily="18" charset="0"/>
                <a:ea typeface="Times New Roman" panose="02020603050405020304" pitchFamily="18" charset="0"/>
                <a:cs typeface="Arial" panose="020B0604020202020204" pitchFamily="34" charset="0"/>
              </a:rPr>
              <a:t>Existing method(s) disadvantages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Bookman Old Style" panose="02050604050505020204" pitchFamily="18" charset="0"/>
                <a:ea typeface="Times New Roman" panose="02020603050405020304" pitchFamily="18" charset="0"/>
                <a:cs typeface="Arial" panose="020B0604020202020204" pitchFamily="34" charset="0"/>
              </a:rPr>
              <a:t>The primary existing problem in user authentication within spark is the reliance on third-party security measures, such as Kerberos, which introduces computational overhead. The fragmented nature of security capabilities, developed independently, complicates user authentication and access control.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Bookman Old Style" panose="02050604050505020204" pitchFamily="18" charset="0"/>
                <a:ea typeface="Times New Roman" panose="02020603050405020304" pitchFamily="18" charset="0"/>
                <a:cs typeface="Arial" panose="020B0604020202020204" pitchFamily="34" charset="0"/>
              </a:rPr>
              <a:t>Users face challenges in securing their data, particularly in the absence of a unified security mechanism. The need for a single security instance for user authentication becomes apparent to address these existing authentication issues in spark.</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Bookman Old Style" panose="02050604050505020204" pitchFamily="18" charset="0"/>
            </a:endParaRPr>
          </a:p>
          <a:p>
            <a:endParaRPr lang="en-US" dirty="0">
              <a:latin typeface="Bookman Old Style" panose="02050604050505020204" pitchFamily="18" charset="0"/>
            </a:endParaRPr>
          </a:p>
          <a:p>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BAE47AFA-FA96-457D-956D-C46D009EE3B5}" type="datetime1">
              <a:rPr lang="en-US" smtClean="0"/>
              <a:t>1/29/2024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2369636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7</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080534" y="174714"/>
            <a:ext cx="6117431"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Illustration</a:t>
            </a:r>
          </a:p>
        </p:txBody>
      </p:sp>
      <p:sp>
        <p:nvSpPr>
          <p:cNvPr id="5" name="TextBox 4"/>
          <p:cNvSpPr txBox="1"/>
          <p:nvPr/>
        </p:nvSpPr>
        <p:spPr>
          <a:xfrm>
            <a:off x="1080534" y="802035"/>
            <a:ext cx="6655982" cy="3539430"/>
          </a:xfrm>
          <a:prstGeom prst="rect">
            <a:avLst/>
          </a:prstGeom>
          <a:noFill/>
        </p:spPr>
        <p:txBody>
          <a:bodyPr wrap="square" rtlCol="0">
            <a:spAutoFit/>
          </a:bodyPr>
          <a:lstStyle/>
          <a:p>
            <a:pPr algn="just"/>
            <a:r>
              <a:rPr lang="en-US" dirty="0">
                <a:latin typeface="Bookman Old Style" panose="02050604050505020204" pitchFamily="18" charset="0"/>
              </a:rPr>
              <a:t>Consider a scenario where multiple users attempt to access and interact with data stored in a Spark Cluster. In the current setup, the user authentication process relies on third-party security protocols, such as Kerberos. 1. Fragmented </a:t>
            </a:r>
            <a:r>
              <a:rPr lang="en-US" dirty="0" smtClean="0">
                <a:latin typeface="Bookman Old Style" panose="02050604050505020204" pitchFamily="18" charset="0"/>
              </a:rPr>
              <a:t>Authentication </a:t>
            </a:r>
            <a:r>
              <a:rPr lang="en-US" dirty="0">
                <a:latin typeface="Bookman Old Style" panose="02050604050505020204" pitchFamily="18" charset="0"/>
              </a:rPr>
              <a:t>Mechanisms: </a:t>
            </a:r>
          </a:p>
          <a:p>
            <a:pPr marL="285750" indent="-285750" algn="just">
              <a:buFont typeface="Arial" panose="020B0604020202020204" pitchFamily="34" charset="0"/>
              <a:buChar char="•"/>
            </a:pPr>
            <a:r>
              <a:rPr lang="en-US" dirty="0">
                <a:latin typeface="Bookman Old Style" panose="02050604050505020204" pitchFamily="18" charset="0"/>
              </a:rPr>
              <a:t> The illustration depicts different users (User A, User B, and User C) attempting to authenticate through various security mechanisms. </a:t>
            </a:r>
          </a:p>
          <a:p>
            <a:pPr marL="285750" indent="-285750" algn="just">
              <a:buFont typeface="Arial" panose="020B0604020202020204" pitchFamily="34" charset="0"/>
              <a:buChar char="•"/>
            </a:pPr>
            <a:r>
              <a:rPr lang="en-US" dirty="0">
                <a:latin typeface="Bookman Old Style" panose="02050604050505020204" pitchFamily="18" charset="0"/>
              </a:rPr>
              <a:t> User A encounters authentication through Kerberos, while User B goes through a different process. </a:t>
            </a:r>
          </a:p>
          <a:p>
            <a:pPr marL="285750" indent="-285750" algn="just">
              <a:buFont typeface="Arial" panose="020B0604020202020204" pitchFamily="34" charset="0"/>
              <a:buChar char="•"/>
            </a:pPr>
            <a:r>
              <a:rPr lang="en-US" dirty="0">
                <a:latin typeface="Bookman Old Style" panose="02050604050505020204" pitchFamily="18" charset="0"/>
              </a:rPr>
              <a:t> This fragmentation in authentication mechanisms complicates the overall security landscape, making it challenging to maintain a cohesive and standardized approach.</a:t>
            </a:r>
          </a:p>
          <a:p>
            <a:pPr algn="just"/>
            <a:r>
              <a:rPr lang="en-US" dirty="0">
                <a:latin typeface="Bookman Old Style" panose="02050604050505020204" pitchFamily="18" charset="0"/>
              </a:rPr>
              <a:t> 2. Computational Overhead: </a:t>
            </a:r>
          </a:p>
          <a:p>
            <a:pPr marL="285750" indent="-285750" algn="just">
              <a:buFont typeface="Arial" panose="020B0604020202020204" pitchFamily="34" charset="0"/>
              <a:buChar char="•"/>
            </a:pPr>
            <a:r>
              <a:rPr lang="en-US" dirty="0">
                <a:latin typeface="Bookman Old Style" panose="02050604050505020204" pitchFamily="18" charset="0"/>
              </a:rPr>
              <a:t> Each user's authentication involves multiple computational steps and interactions with external authentication services. </a:t>
            </a:r>
          </a:p>
          <a:p>
            <a:pPr marL="285750" indent="-285750" algn="just">
              <a:buFont typeface="Arial" panose="020B0604020202020204" pitchFamily="34" charset="0"/>
              <a:buChar char="•"/>
            </a:pPr>
            <a:r>
              <a:rPr lang="en-US" dirty="0">
                <a:latin typeface="Bookman Old Style" panose="02050604050505020204" pitchFamily="18" charset="0"/>
              </a:rPr>
              <a:t> This process introduces computational overhead, as illustrated by the intricate network of calculations and verifications</a:t>
            </a:r>
          </a:p>
        </p:txBody>
      </p:sp>
      <p:sp>
        <p:nvSpPr>
          <p:cNvPr id="3" name="Date Placeholder 2"/>
          <p:cNvSpPr>
            <a:spLocks noGrp="1"/>
          </p:cNvSpPr>
          <p:nvPr>
            <p:ph type="dt" idx="10"/>
          </p:nvPr>
        </p:nvSpPr>
        <p:spPr/>
        <p:txBody>
          <a:bodyPr/>
          <a:lstStyle/>
          <a:p>
            <a:fld id="{C5FEAA23-0A82-400D-B54A-8AAC8D88A13B}" type="datetime1">
              <a:rPr lang="en-US" smtClean="0"/>
              <a:t>1/29/2024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20015434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625119" y="4869600"/>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8</a:t>
            </a:fld>
            <a:endParaRPr>
              <a:latin typeface="Bookman Old Style" panose="02050604050505020204" pitchFamily="18" charset="0"/>
            </a:endParaRPr>
          </a:p>
        </p:txBody>
      </p:sp>
      <p:sp>
        <p:nvSpPr>
          <p:cNvPr id="2" name="Title 1"/>
          <p:cNvSpPr>
            <a:spLocks noGrp="1"/>
          </p:cNvSpPr>
          <p:nvPr>
            <p:ph type="title"/>
          </p:nvPr>
        </p:nvSpPr>
        <p:spPr>
          <a:xfrm>
            <a:off x="507688" y="102336"/>
            <a:ext cx="6117431" cy="627321"/>
          </a:xfrm>
        </p:spPr>
        <p:txBody>
          <a:bodyPr/>
          <a:lstStyle/>
          <a:p>
            <a:r>
              <a:rPr lang="en-US" sz="3200" dirty="0">
                <a:latin typeface="Bookman Old Style" panose="02050604050505020204" pitchFamily="18" charset="0"/>
              </a:rPr>
              <a:t>Proposed Method</a:t>
            </a:r>
            <a:endParaRPr lang="en-US" sz="3600" dirty="0">
              <a:latin typeface="Bookman Old Style" panose="02050604050505020204" pitchFamily="18" charset="0"/>
            </a:endParaRPr>
          </a:p>
        </p:txBody>
      </p:sp>
      <p:sp>
        <p:nvSpPr>
          <p:cNvPr id="3" name="Date Placeholder 2"/>
          <p:cNvSpPr>
            <a:spLocks noGrp="1"/>
          </p:cNvSpPr>
          <p:nvPr>
            <p:ph type="dt" idx="10"/>
          </p:nvPr>
        </p:nvSpPr>
        <p:spPr>
          <a:xfrm>
            <a:off x="529119" y="4869600"/>
            <a:ext cx="2133600" cy="273900"/>
          </a:xfrm>
        </p:spPr>
        <p:txBody>
          <a:bodyPr/>
          <a:lstStyle/>
          <a:p>
            <a:fld id="{B115A319-B060-4A35-A508-6A7FE2F3BD02}" type="datetime1">
              <a:rPr lang="en-US" smtClean="0"/>
              <a:t>1/29/2024</a:t>
            </a:fld>
            <a:endParaRPr lang="en-US"/>
          </a:p>
        </p:txBody>
      </p:sp>
      <p:sp>
        <p:nvSpPr>
          <p:cNvPr id="4" name="Footer Placeholder 3"/>
          <p:cNvSpPr>
            <a:spLocks noGrp="1"/>
          </p:cNvSpPr>
          <p:nvPr>
            <p:ph type="ftr" idx="11"/>
          </p:nvPr>
        </p:nvSpPr>
        <p:spPr>
          <a:xfrm>
            <a:off x="3196119" y="4869600"/>
            <a:ext cx="2895600" cy="273900"/>
          </a:xfrm>
        </p:spPr>
        <p:txBody>
          <a:bodyPr/>
          <a:lstStyle/>
          <a:p>
            <a:r>
              <a:rPr lang="en-US"/>
              <a:t>Department of Computer Science and Engineering</a:t>
            </a:r>
          </a:p>
        </p:txBody>
      </p:sp>
      <p:pic>
        <p:nvPicPr>
          <p:cNvPr id="7" name="Picture 6">
            <a:extLst>
              <a:ext uri="{FF2B5EF4-FFF2-40B4-BE49-F238E27FC236}">
                <a16:creationId xmlns="" xmlns:a16="http://schemas.microsoft.com/office/drawing/2014/main" id="{84AA56CD-1E5A-18FD-5294-98EA5DA8D899}"/>
              </a:ext>
            </a:extLst>
          </p:cNvPr>
          <p:cNvPicPr>
            <a:picLocks noChangeAspect="1"/>
          </p:cNvPicPr>
          <p:nvPr/>
        </p:nvPicPr>
        <p:blipFill>
          <a:blip r:embed="rId3"/>
          <a:stretch>
            <a:fillRect/>
          </a:stretch>
        </p:blipFill>
        <p:spPr>
          <a:xfrm>
            <a:off x="2028825" y="1020859"/>
            <a:ext cx="4699748" cy="2727535"/>
          </a:xfrm>
          <a:prstGeom prst="rect">
            <a:avLst/>
          </a:prstGeom>
        </p:spPr>
      </p:pic>
      <p:sp>
        <p:nvSpPr>
          <p:cNvPr id="5" name="TextBox 4"/>
          <p:cNvSpPr txBox="1"/>
          <p:nvPr/>
        </p:nvSpPr>
        <p:spPr>
          <a:xfrm>
            <a:off x="6200775" y="1020859"/>
            <a:ext cx="2748444" cy="1569660"/>
          </a:xfrm>
          <a:prstGeom prst="rect">
            <a:avLst/>
          </a:prstGeom>
          <a:solidFill>
            <a:schemeClr val="bg1"/>
          </a:solidFill>
        </p:spPr>
        <p:txBody>
          <a:bodyPr wrap="square" rtlCol="0">
            <a:spAutoFit/>
          </a:bodyPr>
          <a:lstStyle/>
          <a:p>
            <a:r>
              <a:rPr lang="en-US" sz="1200" dirty="0">
                <a:latin typeface="Bookman Old Style" panose="02050604050505020204" pitchFamily="18" charset="0"/>
              </a:rPr>
              <a:t>The proposed project aims to develop a secure user authentication system that leverages a unique DNA sequence generated from user-provided email and username</a:t>
            </a:r>
            <a:r>
              <a:rPr lang="en-US" sz="1200" dirty="0" smtClean="0">
                <a:latin typeface="Bookman Old Style" panose="02050604050505020204" pitchFamily="18" charset="0"/>
              </a:rPr>
              <a:t>.</a:t>
            </a:r>
            <a:r>
              <a:rPr lang="en-US" sz="1200" dirty="0">
                <a:latin typeface="Bookman Old Style" panose="02050604050505020204" pitchFamily="18" charset="0"/>
              </a:rPr>
              <a:t> This DNA sequence is sent to the user's email for authentication</a:t>
            </a:r>
            <a:r>
              <a:rPr lang="en-US" sz="1200" dirty="0" smtClean="0">
                <a:latin typeface="Bookman Old Style" panose="02050604050505020204" pitchFamily="18" charset="0"/>
              </a:rPr>
              <a:t>.</a:t>
            </a:r>
            <a:endParaRPr lang="en-US" sz="1200" dirty="0">
              <a:latin typeface="Bookman Old Style" panose="02050604050505020204" pitchFamily="18" charset="0"/>
            </a:endParaRPr>
          </a:p>
        </p:txBody>
      </p:sp>
      <p:sp>
        <p:nvSpPr>
          <p:cNvPr id="6" name="TextBox 5"/>
          <p:cNvSpPr txBox="1"/>
          <p:nvPr/>
        </p:nvSpPr>
        <p:spPr>
          <a:xfrm>
            <a:off x="200025" y="1994068"/>
            <a:ext cx="2085975" cy="1754326"/>
          </a:xfrm>
          <a:prstGeom prst="rect">
            <a:avLst/>
          </a:prstGeom>
          <a:solidFill>
            <a:schemeClr val="bg1"/>
          </a:solidFill>
        </p:spPr>
        <p:txBody>
          <a:bodyPr wrap="square" rtlCol="0">
            <a:spAutoFit/>
          </a:bodyPr>
          <a:lstStyle/>
          <a:p>
            <a:r>
              <a:rPr lang="en-US" sz="1200" dirty="0">
                <a:latin typeface="Bookman Old Style" panose="02050604050505020204" pitchFamily="18" charset="0"/>
              </a:rPr>
              <a:t>The Spark job serves as </a:t>
            </a:r>
            <a:r>
              <a:rPr lang="en-US" sz="1200" dirty="0" smtClean="0">
                <a:latin typeface="Bookman Old Style" panose="02050604050505020204" pitchFamily="18" charset="0"/>
              </a:rPr>
              <a:t>authentication with unique id as </a:t>
            </a:r>
            <a:r>
              <a:rPr lang="en-US" sz="1200" dirty="0" smtClean="0">
                <a:latin typeface="Bookman Old Style" panose="02050604050505020204" pitchFamily="18" charset="0"/>
              </a:rPr>
              <a:t>a argument</a:t>
            </a:r>
            <a:r>
              <a:rPr lang="en-US" sz="1200" dirty="0" smtClean="0">
                <a:latin typeface="Bookman Old Style" panose="02050604050505020204" pitchFamily="18" charset="0"/>
              </a:rPr>
              <a:t>, </a:t>
            </a:r>
            <a:r>
              <a:rPr lang="en-US" sz="1200" dirty="0">
                <a:latin typeface="Bookman Old Style" panose="02050604050505020204" pitchFamily="18" charset="0"/>
              </a:rPr>
              <a:t>ensuring that only authorized users with the correct </a:t>
            </a:r>
            <a:r>
              <a:rPr lang="en-US" sz="1200" dirty="0" smtClean="0">
                <a:latin typeface="Bookman Old Style" panose="02050604050505020204" pitchFamily="18" charset="0"/>
              </a:rPr>
              <a:t>Unique key can </a:t>
            </a:r>
            <a:r>
              <a:rPr lang="en-US" sz="1200" dirty="0">
                <a:latin typeface="Bookman Old Style" panose="02050604050505020204" pitchFamily="18" charset="0"/>
              </a:rPr>
              <a:t>access and contribute to the Spark cluster.</a:t>
            </a:r>
          </a:p>
        </p:txBody>
      </p:sp>
    </p:spTree>
    <p:extLst>
      <p:ext uri="{BB962C8B-B14F-4D97-AF65-F5344CB8AC3E}">
        <p14:creationId xmlns:p14="http://schemas.microsoft.com/office/powerpoint/2010/main" val="16050392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9</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934771" y="281692"/>
            <a:ext cx="6117431" cy="627321"/>
          </a:xfrm>
        </p:spPr>
        <p:txBody>
          <a:bodyPr/>
          <a:lstStyle/>
          <a:p>
            <a:r>
              <a:rPr lang="en-US" sz="3200" dirty="0">
                <a:latin typeface="Bookman Old Style" panose="02050604050505020204" pitchFamily="18" charset="0"/>
              </a:rPr>
              <a:t>Proposed </a:t>
            </a:r>
            <a:r>
              <a:rPr lang="en-US" sz="3200" dirty="0" smtClean="0">
                <a:latin typeface="Bookman Old Style" panose="02050604050505020204" pitchFamily="18" charset="0"/>
              </a:rPr>
              <a:t>Method Illustration</a:t>
            </a:r>
            <a:endParaRPr lang="en-US" sz="3200" dirty="0">
              <a:latin typeface="Bookman Old Style" panose="02050604050505020204" pitchFamily="18" charset="0"/>
            </a:endParaRPr>
          </a:p>
        </p:txBody>
      </p:sp>
      <p:sp>
        <p:nvSpPr>
          <p:cNvPr id="5" name="TextBox 4"/>
          <p:cNvSpPr txBox="1"/>
          <p:nvPr/>
        </p:nvSpPr>
        <p:spPr>
          <a:xfrm>
            <a:off x="934771" y="1278434"/>
            <a:ext cx="6655982" cy="523220"/>
          </a:xfrm>
          <a:prstGeom prst="rect">
            <a:avLst/>
          </a:prstGeom>
          <a:noFill/>
        </p:spPr>
        <p:txBody>
          <a:bodyPr wrap="square" rtlCol="0">
            <a:spAutoFit/>
          </a:bodyPr>
          <a:lstStyle/>
          <a:p>
            <a:r>
              <a:rPr lang="en-US" b="1" dirty="0" smtClean="0"/>
              <a:t> </a:t>
            </a:r>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9B2C9150-213E-4C57-83AC-D72655848A54}" type="datetime1">
              <a:rPr lang="en-US" smtClean="0"/>
              <a:t>1/29/2024</a:t>
            </a:fld>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8" name="Picture 7"/>
          <p:cNvPicPr>
            <a:picLocks noChangeAspect="1"/>
          </p:cNvPicPr>
          <p:nvPr/>
        </p:nvPicPr>
        <p:blipFill>
          <a:blip r:embed="rId3"/>
          <a:stretch>
            <a:fillRect/>
          </a:stretch>
        </p:blipFill>
        <p:spPr>
          <a:xfrm>
            <a:off x="800100" y="2292219"/>
            <a:ext cx="6505091" cy="1002090"/>
          </a:xfrm>
          <a:prstGeom prst="rect">
            <a:avLst/>
          </a:prstGeom>
        </p:spPr>
      </p:pic>
      <p:pic>
        <p:nvPicPr>
          <p:cNvPr id="10" name="Picture 9"/>
          <p:cNvPicPr>
            <a:picLocks noChangeAspect="1"/>
          </p:cNvPicPr>
          <p:nvPr/>
        </p:nvPicPr>
        <p:blipFill>
          <a:blip r:embed="rId4"/>
          <a:stretch>
            <a:fillRect/>
          </a:stretch>
        </p:blipFill>
        <p:spPr>
          <a:xfrm>
            <a:off x="822714" y="3478259"/>
            <a:ext cx="6482477" cy="1105054"/>
          </a:xfrm>
          <a:prstGeom prst="rect">
            <a:avLst/>
          </a:prstGeom>
        </p:spPr>
      </p:pic>
      <p:pic>
        <p:nvPicPr>
          <p:cNvPr id="11" name="Picture 10"/>
          <p:cNvPicPr>
            <a:picLocks noChangeAspect="1"/>
          </p:cNvPicPr>
          <p:nvPr/>
        </p:nvPicPr>
        <p:blipFill>
          <a:blip r:embed="rId5"/>
          <a:stretch>
            <a:fillRect/>
          </a:stretch>
        </p:blipFill>
        <p:spPr>
          <a:xfrm>
            <a:off x="800100" y="909013"/>
            <a:ext cx="6505091" cy="1298493"/>
          </a:xfrm>
          <a:prstGeom prst="rect">
            <a:avLst/>
          </a:prstGeom>
        </p:spPr>
      </p:pic>
      <p:sp>
        <p:nvSpPr>
          <p:cNvPr id="12" name="Rectangle 11"/>
          <p:cNvSpPr/>
          <p:nvPr/>
        </p:nvSpPr>
        <p:spPr>
          <a:xfrm>
            <a:off x="2838450" y="3620051"/>
            <a:ext cx="657225" cy="1994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305191" y="1322945"/>
            <a:ext cx="1152525" cy="461665"/>
          </a:xfrm>
          <a:prstGeom prst="rect">
            <a:avLst/>
          </a:prstGeom>
          <a:noFill/>
        </p:spPr>
        <p:txBody>
          <a:bodyPr wrap="square" rtlCol="0">
            <a:spAutoFit/>
          </a:bodyPr>
          <a:lstStyle/>
          <a:p>
            <a:r>
              <a:rPr lang="en-US" sz="1200" dirty="0" smtClean="0">
                <a:latin typeface="Bookman Old Style" panose="02050604050505020204" pitchFamily="18" charset="0"/>
              </a:rPr>
              <a:t>Unique key sent to mail</a:t>
            </a:r>
            <a:endParaRPr lang="en-US" sz="1200" dirty="0">
              <a:latin typeface="Bookman Old Style" panose="02050604050505020204" pitchFamily="18" charset="0"/>
            </a:endParaRPr>
          </a:p>
        </p:txBody>
      </p:sp>
      <p:sp>
        <p:nvSpPr>
          <p:cNvPr id="15" name="TextBox 14"/>
          <p:cNvSpPr txBox="1"/>
          <p:nvPr/>
        </p:nvSpPr>
        <p:spPr>
          <a:xfrm>
            <a:off x="7382165" y="2306257"/>
            <a:ext cx="1609435" cy="646331"/>
          </a:xfrm>
          <a:prstGeom prst="rect">
            <a:avLst/>
          </a:prstGeom>
          <a:noFill/>
        </p:spPr>
        <p:txBody>
          <a:bodyPr wrap="square" rtlCol="0">
            <a:spAutoFit/>
          </a:bodyPr>
          <a:lstStyle/>
          <a:p>
            <a:r>
              <a:rPr lang="en-US" sz="1200" dirty="0" smtClean="0">
                <a:latin typeface="Bookman Old Style" panose="02050604050505020204" pitchFamily="18" charset="0"/>
              </a:rPr>
              <a:t>User authenticated with corresponding key</a:t>
            </a:r>
            <a:endParaRPr lang="en-US" sz="1200" dirty="0">
              <a:latin typeface="Bookman Old Style" panose="02050604050505020204" pitchFamily="18" charset="0"/>
            </a:endParaRPr>
          </a:p>
        </p:txBody>
      </p:sp>
      <p:sp>
        <p:nvSpPr>
          <p:cNvPr id="16" name="TextBox 15"/>
          <p:cNvSpPr txBox="1"/>
          <p:nvPr/>
        </p:nvSpPr>
        <p:spPr>
          <a:xfrm>
            <a:off x="7382166" y="3620051"/>
            <a:ext cx="1228434" cy="646331"/>
          </a:xfrm>
          <a:prstGeom prst="rect">
            <a:avLst/>
          </a:prstGeom>
          <a:noFill/>
        </p:spPr>
        <p:txBody>
          <a:bodyPr wrap="square" rtlCol="0">
            <a:spAutoFit/>
          </a:bodyPr>
          <a:lstStyle/>
          <a:p>
            <a:r>
              <a:rPr lang="en-US" sz="1200" dirty="0" smtClean="0">
                <a:latin typeface="Bookman Old Style" panose="02050604050505020204" pitchFamily="18" charset="0"/>
              </a:rPr>
              <a:t>Exiting from cluster with invalid key</a:t>
            </a:r>
            <a:endParaRPr lang="en-US" sz="1200" dirty="0">
              <a:latin typeface="Bookman Old Style" panose="02050604050505020204" pitchFamily="18" charset="0"/>
            </a:endParaRPr>
          </a:p>
        </p:txBody>
      </p:sp>
    </p:spTree>
    <p:extLst>
      <p:ext uri="{BB962C8B-B14F-4D97-AF65-F5344CB8AC3E}">
        <p14:creationId xmlns:p14="http://schemas.microsoft.com/office/powerpoint/2010/main" val="94979376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2303</TotalTime>
  <Words>1507</Words>
  <Application>Microsoft Office PowerPoint</Application>
  <PresentationFormat>On-screen Show (16:9)</PresentationFormat>
  <Paragraphs>224</Paragraphs>
  <Slides>16</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Calibri</vt:lpstr>
      <vt:lpstr>Bookman Old Style</vt:lpstr>
      <vt:lpstr>Bahnschrift</vt:lpstr>
      <vt:lpstr>Times New Roman</vt:lpstr>
      <vt:lpstr>Arial</vt:lpstr>
      <vt:lpstr>Trebuchet MS</vt:lpstr>
      <vt:lpstr>Noto Sans Symbols</vt:lpstr>
      <vt:lpstr>1_Office Theme</vt:lpstr>
      <vt:lpstr>A Seminar on Investigation and Finding A DNA Cryptography layer  for Securing data in Spark Cluster</vt:lpstr>
      <vt:lpstr>Introduction</vt:lpstr>
      <vt:lpstr>Concept Tree</vt:lpstr>
      <vt:lpstr>           Literature  (existing methods) </vt:lpstr>
      <vt:lpstr>         Literature(cont..) selected strategy:</vt:lpstr>
      <vt:lpstr>Problem Statement</vt:lpstr>
      <vt:lpstr>Problem Illustration</vt:lpstr>
      <vt:lpstr>Proposed Method</vt:lpstr>
      <vt:lpstr>Proposed Method Illustration</vt:lpstr>
      <vt:lpstr>Parameter </vt:lpstr>
      <vt:lpstr>Experiment Environment</vt:lpstr>
      <vt:lpstr>Project status</vt:lpstr>
      <vt:lpstr>References</vt:lpstr>
      <vt:lpstr>References</vt:lpstr>
      <vt:lpstr>Thank you</vt:lpstr>
      <vt:lpstr>Project seminar–I Evaluation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HP</cp:lastModifiedBy>
  <cp:revision>43</cp:revision>
  <dcterms:modified xsi:type="dcterms:W3CDTF">2024-01-30T07:16:58Z</dcterms:modified>
</cp:coreProperties>
</file>