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notesMasterIdLst>
    <p:notesMasterId r:id="rId14"/>
  </p:notesMasterIdLst>
  <p:sldIdLst>
    <p:sldId id="257" r:id="rId5"/>
    <p:sldId id="260" r:id="rId6"/>
    <p:sldId id="261" r:id="rId7"/>
    <p:sldId id="271" r:id="rId8"/>
    <p:sldId id="272" r:id="rId9"/>
    <p:sldId id="273" r:id="rId10"/>
    <p:sldId id="267" r:id="rId11"/>
    <p:sldId id="269"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3F08C6-F210-4A07-9395-F3CAE4334967}" type="datetimeFigureOut">
              <a:rPr lang="en-IN" smtClean="0"/>
              <a:t>29-08-2023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6E044D-0869-493B-8DBF-681B654B29AC}" type="slidenum">
              <a:rPr lang="en-IN" smtClean="0"/>
              <a:t>‹#›</a:t>
            </a:fld>
            <a:endParaRPr lang="en-IN"/>
          </a:p>
        </p:txBody>
      </p:sp>
    </p:spTree>
    <p:extLst>
      <p:ext uri="{BB962C8B-B14F-4D97-AF65-F5344CB8AC3E}">
        <p14:creationId xmlns:p14="http://schemas.microsoft.com/office/powerpoint/2010/main" val="3988921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8/29/2023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8/29/2023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8/29/2023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8/29/2023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8/29/2023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8/29/2023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8/29/2023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8/29/2023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8/29/2023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8/29/2023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8/29/2023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8/29/2023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5400" dirty="0"/>
              <a:t>NEWS</a:t>
            </a:r>
            <a:br>
              <a:rPr lang="en-US" sz="5400" dirty="0"/>
            </a:br>
            <a:r>
              <a:rPr lang="en-US" sz="5400" dirty="0"/>
              <a:t>CLASSIFICATION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Genuine news Detection</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DF5FE-4345-9C7F-DBFE-16E1AD625C9D}"/>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2336EC56-3989-DA36-D686-EC373D9ED654}"/>
              </a:ext>
            </a:extLst>
          </p:cNvPr>
          <p:cNvSpPr>
            <a:spLocks noGrp="1"/>
          </p:cNvSpPr>
          <p:nvPr>
            <p:ph idx="1"/>
          </p:nvPr>
        </p:nvSpPr>
        <p:spPr/>
        <p:txBody>
          <a:bodyPr>
            <a:normAutofit/>
          </a:bodyPr>
          <a:lstStyle/>
          <a:p>
            <a:r>
              <a:rPr lang="en-US" sz="2000" dirty="0"/>
              <a:t>        </a:t>
            </a:r>
            <a:r>
              <a:rPr lang="en-US" sz="2800" dirty="0"/>
              <a:t>This project aims at building a model which classifies whether </a:t>
            </a:r>
          </a:p>
          <a:p>
            <a:r>
              <a:rPr lang="en-US" sz="2800" dirty="0"/>
              <a:t> The news given is genuine news or false news.</a:t>
            </a:r>
            <a:endParaRPr lang="en-IN" sz="2000" dirty="0"/>
          </a:p>
        </p:txBody>
      </p:sp>
      <p:pic>
        <p:nvPicPr>
          <p:cNvPr id="5" name="Picture 4">
            <a:extLst>
              <a:ext uri="{FF2B5EF4-FFF2-40B4-BE49-F238E27FC236}">
                <a16:creationId xmlns:a16="http://schemas.microsoft.com/office/drawing/2014/main" id="{078F1135-FD53-EE44-2251-EB8F3C3CA686}"/>
              </a:ext>
            </a:extLst>
          </p:cNvPr>
          <p:cNvPicPr>
            <a:picLocks noChangeAspect="1"/>
          </p:cNvPicPr>
          <p:nvPr/>
        </p:nvPicPr>
        <p:blipFill>
          <a:blip r:embed="rId2"/>
          <a:stretch>
            <a:fillRect/>
          </a:stretch>
        </p:blipFill>
        <p:spPr>
          <a:xfrm>
            <a:off x="1908699" y="3636747"/>
            <a:ext cx="8504808" cy="1981477"/>
          </a:xfrm>
          <a:prstGeom prst="rect">
            <a:avLst/>
          </a:prstGeom>
        </p:spPr>
      </p:pic>
    </p:spTree>
    <p:extLst>
      <p:ext uri="{BB962C8B-B14F-4D97-AF65-F5344CB8AC3E}">
        <p14:creationId xmlns:p14="http://schemas.microsoft.com/office/powerpoint/2010/main" val="4147611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BEBB8-DBB4-1B8A-0175-77C8BD8ABC19}"/>
              </a:ext>
            </a:extLst>
          </p:cNvPr>
          <p:cNvSpPr>
            <a:spLocks noGrp="1"/>
          </p:cNvSpPr>
          <p:nvPr>
            <p:ph type="title"/>
          </p:nvPr>
        </p:nvSpPr>
        <p:spPr/>
        <p:txBody>
          <a:bodyPr/>
          <a:lstStyle/>
          <a:p>
            <a:r>
              <a:rPr lang="en-US" dirty="0"/>
              <a:t>Motivation</a:t>
            </a:r>
            <a:endParaRPr lang="en-IN" dirty="0"/>
          </a:p>
        </p:txBody>
      </p:sp>
      <p:sp>
        <p:nvSpPr>
          <p:cNvPr id="3" name="Content Placeholder 2">
            <a:extLst>
              <a:ext uri="{FF2B5EF4-FFF2-40B4-BE49-F238E27FC236}">
                <a16:creationId xmlns:a16="http://schemas.microsoft.com/office/drawing/2014/main" id="{3B290025-E69C-43C3-B958-2D6B46C1BC1D}"/>
              </a:ext>
            </a:extLst>
          </p:cNvPr>
          <p:cNvSpPr>
            <a:spLocks noGrp="1"/>
          </p:cNvSpPr>
          <p:nvPr>
            <p:ph idx="1"/>
          </p:nvPr>
        </p:nvSpPr>
        <p:spPr/>
        <p:txBody>
          <a:bodyPr/>
          <a:lstStyle/>
          <a:p>
            <a:r>
              <a:rPr lang="en-US" dirty="0"/>
              <a:t>         In recent years geopolitical was manipulated by different countries to spread their propaganda, to destroy stock markets, to destroy the value of currency. </a:t>
            </a:r>
          </a:p>
          <a:p>
            <a:r>
              <a:rPr lang="en-US" dirty="0"/>
              <a:t>       Political news is also manipulated by both the leftist and right wings which can affect how people make decisions while choosing their representatives this may rupture the democracy of the country.</a:t>
            </a:r>
          </a:p>
          <a:p>
            <a:r>
              <a:rPr lang="en-US" dirty="0"/>
              <a:t>          Sometimes fake news talks about emergency and dangerous things can make people panic or do wrong things. </a:t>
            </a:r>
          </a:p>
          <a:p>
            <a:r>
              <a:rPr lang="en-US" dirty="0"/>
              <a:t>          By keeping all these in mind we’re working on NEWS classification to make sure the information is accurate.</a:t>
            </a:r>
            <a:endParaRPr lang="en-IN" dirty="0"/>
          </a:p>
        </p:txBody>
      </p:sp>
    </p:spTree>
    <p:extLst>
      <p:ext uri="{BB962C8B-B14F-4D97-AF65-F5344CB8AC3E}">
        <p14:creationId xmlns:p14="http://schemas.microsoft.com/office/powerpoint/2010/main" val="4030507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C8AF7E-5BDD-FC5B-F119-F7E8987ABEBC}"/>
              </a:ext>
            </a:extLst>
          </p:cNvPr>
          <p:cNvSpPr txBox="1"/>
          <p:nvPr/>
        </p:nvSpPr>
        <p:spPr>
          <a:xfrm>
            <a:off x="328473" y="167608"/>
            <a:ext cx="10933576" cy="1938992"/>
          </a:xfrm>
          <a:prstGeom prst="rect">
            <a:avLst/>
          </a:prstGeom>
          <a:noFill/>
        </p:spPr>
        <p:txBody>
          <a:bodyPr wrap="square" rtlCol="0">
            <a:spAutoFit/>
          </a:bodyPr>
          <a:lstStyle/>
          <a:p>
            <a:pPr algn="l"/>
            <a:r>
              <a:rPr lang="en-US" sz="4800" b="0" i="0" dirty="0">
                <a:solidFill>
                  <a:srgbClr val="2E2E2E"/>
                </a:solidFill>
                <a:effectLst/>
                <a:latin typeface="Comic Sans MS" panose="030F0702030302020204" pitchFamily="66" charset="0"/>
              </a:rPr>
              <a:t>Research paper 1</a:t>
            </a:r>
          </a:p>
          <a:p>
            <a:pPr algn="l"/>
            <a:r>
              <a:rPr lang="en-US" sz="2400" b="0" i="0" dirty="0">
                <a:solidFill>
                  <a:srgbClr val="2E2E2E"/>
                </a:solidFill>
                <a:effectLst/>
                <a:latin typeface="Comic Sans MS" panose="030F0702030302020204" pitchFamily="66" charset="0"/>
              </a:rPr>
              <a:t>Detecting opinion spams and fake news using text classification</a:t>
            </a:r>
          </a:p>
          <a:p>
            <a:r>
              <a:rPr lang="en-US" sz="2400" dirty="0">
                <a:solidFill>
                  <a:srgbClr val="2E2E2E"/>
                </a:solidFill>
                <a:latin typeface="Comic Sans MS" panose="030F0702030302020204" pitchFamily="66" charset="0"/>
              </a:rPr>
              <a:t>                                                                    </a:t>
            </a:r>
            <a:r>
              <a:rPr lang="en-US" sz="2400" dirty="0"/>
              <a:t>                            </a:t>
            </a:r>
            <a:r>
              <a:rPr lang="en-US" sz="1600" b="0" i="0" dirty="0">
                <a:solidFill>
                  <a:srgbClr val="2E2E2E"/>
                </a:solidFill>
                <a:effectLst/>
                <a:latin typeface="NexusSans"/>
              </a:rPr>
              <a:t>Ahmed H., Traore I., Saad S.</a:t>
            </a:r>
          </a:p>
          <a:p>
            <a:pPr algn="l"/>
            <a:r>
              <a:rPr lang="en-US" sz="2400" dirty="0">
                <a:solidFill>
                  <a:srgbClr val="2E2E2E"/>
                </a:solidFill>
                <a:latin typeface="Comic Sans MS" panose="030F0702030302020204" pitchFamily="66" charset="0"/>
              </a:rPr>
              <a:t>  </a:t>
            </a:r>
            <a:endParaRPr lang="en-US" sz="2400" b="0" i="0" dirty="0">
              <a:solidFill>
                <a:srgbClr val="2E2E2E"/>
              </a:solidFill>
              <a:effectLst/>
              <a:latin typeface="Comic Sans MS" panose="030F0702030302020204" pitchFamily="66" charset="0"/>
            </a:endParaRPr>
          </a:p>
        </p:txBody>
      </p:sp>
      <p:sp>
        <p:nvSpPr>
          <p:cNvPr id="5" name="TextBox 4">
            <a:extLst>
              <a:ext uri="{FF2B5EF4-FFF2-40B4-BE49-F238E27FC236}">
                <a16:creationId xmlns:a16="http://schemas.microsoft.com/office/drawing/2014/main" id="{F55764B5-36C0-ACE8-606F-0644ACA015A8}"/>
              </a:ext>
            </a:extLst>
          </p:cNvPr>
          <p:cNvSpPr txBox="1"/>
          <p:nvPr/>
        </p:nvSpPr>
        <p:spPr>
          <a:xfrm>
            <a:off x="205666" y="2174214"/>
            <a:ext cx="11780668" cy="4401205"/>
          </a:xfrm>
          <a:prstGeom prst="rect">
            <a:avLst/>
          </a:prstGeom>
          <a:noFill/>
        </p:spPr>
        <p:txBody>
          <a:bodyPr wrap="square" rtlCol="0">
            <a:spAutoFit/>
          </a:bodyPr>
          <a:lstStyle/>
          <a:p>
            <a:r>
              <a:rPr lang="en-US" sz="1400" dirty="0"/>
              <a:t>Context of Fake News: The problem of fake news gained prominence after the 2016 U.S. presidential elections, emphasizing the spread of false information and its potential consequences.</a:t>
            </a:r>
          </a:p>
          <a:p>
            <a:endParaRPr lang="en-US" sz="1400" dirty="0"/>
          </a:p>
          <a:p>
            <a:r>
              <a:rPr lang="en-US" sz="1400" dirty="0"/>
              <a:t>Ease of Creating Deceptive Content: The accessibility of web platforms has made it easy for individuals to create and disseminate both fake reviews and fake news.</a:t>
            </a:r>
          </a:p>
          <a:p>
            <a:endParaRPr lang="en-US" sz="1400" dirty="0"/>
          </a:p>
          <a:p>
            <a:r>
              <a:rPr lang="en-US" sz="1400" dirty="0"/>
              <a:t>Challenge of Differentiation: Distinguishing between genuine and fake content is a significant challenge; even humans struggle to differentiate between them effectively.</a:t>
            </a:r>
          </a:p>
          <a:p>
            <a:endParaRPr lang="en-US" sz="1400" dirty="0"/>
          </a:p>
          <a:p>
            <a:r>
              <a:rPr lang="en-US" sz="1400" dirty="0"/>
              <a:t>Proposed Solution: The paper introduces a novel n-gram model designed to automatically detect fake content, focusing specifically on fake reviews and fake news.</a:t>
            </a:r>
          </a:p>
          <a:p>
            <a:endParaRPr lang="en-US" sz="1400" dirty="0"/>
          </a:p>
          <a:p>
            <a:r>
              <a:rPr lang="en-US" sz="1400" dirty="0"/>
              <a:t>Features and Techniques: The paper explores two distinct methods for extracting features and evaluates six different machine learning classification techniques.</a:t>
            </a:r>
          </a:p>
          <a:p>
            <a:endParaRPr lang="en-US" sz="1400" dirty="0"/>
          </a:p>
          <a:p>
            <a:r>
              <a:rPr lang="en-US" sz="1400" dirty="0"/>
              <a:t>Experimental Evaluation: Through experiments on existing public datasets and a newly introduced fake news dataset, the proposed approach demonstrates promising and improved performance compared to existing methods.</a:t>
            </a:r>
          </a:p>
          <a:p>
            <a:endParaRPr lang="en-US" sz="1400" dirty="0"/>
          </a:p>
          <a:p>
            <a:endParaRPr lang="en-US" sz="1400" dirty="0"/>
          </a:p>
          <a:p>
            <a:r>
              <a:rPr lang="en-US" sz="1400" dirty="0"/>
              <a:t>                                                                                                                                                          </a:t>
            </a:r>
            <a:endParaRPr lang="en-IN" sz="1400" dirty="0"/>
          </a:p>
        </p:txBody>
      </p:sp>
    </p:spTree>
    <p:extLst>
      <p:ext uri="{BB962C8B-B14F-4D97-AF65-F5344CB8AC3E}">
        <p14:creationId xmlns:p14="http://schemas.microsoft.com/office/powerpoint/2010/main" val="3201760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A58C3D-E606-5AFF-6F20-E2CC1F22BAFB}"/>
              </a:ext>
            </a:extLst>
          </p:cNvPr>
          <p:cNvSpPr txBox="1"/>
          <p:nvPr/>
        </p:nvSpPr>
        <p:spPr>
          <a:xfrm>
            <a:off x="512250" y="2375319"/>
            <a:ext cx="10247486" cy="2677656"/>
          </a:xfrm>
          <a:prstGeom prst="rect">
            <a:avLst/>
          </a:prstGeom>
          <a:noFill/>
        </p:spPr>
        <p:txBody>
          <a:bodyPr wrap="square" rtlCol="0">
            <a:spAutoFit/>
          </a:bodyPr>
          <a:lstStyle/>
          <a:p>
            <a:r>
              <a:rPr lang="en-US" sz="1400" dirty="0"/>
              <a:t>Post-2016 US Election Concerns: After the 2016 US presidential election, there was growing worry regarding the impact of false narratives, commonly referred to as "fake news," which spread widely on social media platforms.</a:t>
            </a:r>
          </a:p>
          <a:p>
            <a:endParaRPr lang="en-US" sz="1400" dirty="0"/>
          </a:p>
          <a:p>
            <a:r>
              <a:rPr lang="en-US" sz="1400" dirty="0"/>
              <a:t>False News Stories and Sharing: False news stories favoring Trump were shared around 30 million times on Facebook in the three months preceding the election, whereas those favoring Clinton were shared about 8 million times.</a:t>
            </a:r>
          </a:p>
          <a:p>
            <a:endParaRPr lang="en-US" sz="1400" dirty="0"/>
          </a:p>
          <a:p>
            <a:r>
              <a:rPr lang="en-US" sz="1400" dirty="0"/>
              <a:t>Exposure to Fake News: The average American adult encountered approximately one or a few instances of fake news stories in the period surrounding the election. Of those who recalled encountering such stories, slightly over half believed them to be true.</a:t>
            </a:r>
          </a:p>
          <a:p>
            <a:endParaRPr lang="en-US" sz="1400" dirty="0"/>
          </a:p>
          <a:p>
            <a:r>
              <a:rPr lang="en-US" sz="1400" dirty="0"/>
              <a:t>Features and </a:t>
            </a:r>
            <a:r>
              <a:rPr lang="en-US" sz="1400" dirty="0" err="1"/>
              <a:t>Techniques:The</a:t>
            </a:r>
            <a:r>
              <a:rPr lang="en-US" sz="1400" dirty="0"/>
              <a:t> method involves count matrices for machine learning classifiers like decision tables. The preliminary work lays for multi-criteria model for accurate fake news detection by considering title content and text analysis.</a:t>
            </a:r>
          </a:p>
          <a:p>
            <a:endParaRPr lang="en-US" sz="1400" dirty="0"/>
          </a:p>
        </p:txBody>
      </p:sp>
      <p:sp>
        <p:nvSpPr>
          <p:cNvPr id="3" name="TextBox 2">
            <a:extLst>
              <a:ext uri="{FF2B5EF4-FFF2-40B4-BE49-F238E27FC236}">
                <a16:creationId xmlns:a16="http://schemas.microsoft.com/office/drawing/2014/main" id="{CFCCB75F-D159-DF19-A876-D804CBE9EB40}"/>
              </a:ext>
            </a:extLst>
          </p:cNvPr>
          <p:cNvSpPr txBox="1"/>
          <p:nvPr/>
        </p:nvSpPr>
        <p:spPr>
          <a:xfrm flipH="1">
            <a:off x="512250" y="102637"/>
            <a:ext cx="9592803" cy="1261884"/>
          </a:xfrm>
          <a:prstGeom prst="rect">
            <a:avLst/>
          </a:prstGeom>
          <a:noFill/>
        </p:spPr>
        <p:txBody>
          <a:bodyPr wrap="square" rtlCol="0">
            <a:spAutoFit/>
          </a:bodyPr>
          <a:lstStyle/>
          <a:p>
            <a:pPr algn="l"/>
            <a:r>
              <a:rPr lang="en-US" sz="4000" b="0" i="0" dirty="0">
                <a:solidFill>
                  <a:srgbClr val="2E2E2E"/>
                </a:solidFill>
                <a:effectLst/>
                <a:latin typeface="Comic Sans MS" panose="030F0702030302020204" pitchFamily="66" charset="0"/>
              </a:rPr>
              <a:t>Research paper 2</a:t>
            </a:r>
          </a:p>
          <a:p>
            <a:pPr algn="l"/>
            <a:r>
              <a:rPr lang="en-US" dirty="0">
                <a:latin typeface="Comic Sans MS" panose="030F0702030302020204" pitchFamily="66" charset="0"/>
              </a:rPr>
              <a:t>Rapid detection of fake news based on machine learning methods</a:t>
            </a:r>
          </a:p>
          <a:p>
            <a:pPr algn="l"/>
            <a:r>
              <a:rPr lang="en-US" sz="1800" b="0" i="0" dirty="0">
                <a:solidFill>
                  <a:srgbClr val="2E2E2E"/>
                </a:solidFill>
                <a:effectLst/>
                <a:latin typeface="Comic Sans MS" panose="030F0702030302020204" pitchFamily="66" charset="0"/>
              </a:rPr>
              <a:t>                                                                                                 </a:t>
            </a:r>
            <a:r>
              <a:rPr lang="en-US" b="0" i="0" dirty="0" err="1">
                <a:solidFill>
                  <a:srgbClr val="2E2E2E"/>
                </a:solidFill>
                <a:effectLst/>
                <a:latin typeface="NexusSans"/>
              </a:rPr>
              <a:t>Allcott</a:t>
            </a:r>
            <a:r>
              <a:rPr lang="en-US" b="0" i="0" dirty="0">
                <a:solidFill>
                  <a:srgbClr val="2E2E2E"/>
                </a:solidFill>
                <a:effectLst/>
                <a:latin typeface="NexusSans"/>
              </a:rPr>
              <a:t> H., Gentzkow M</a:t>
            </a:r>
            <a:endParaRPr lang="en-US" sz="1800" b="0" i="0" dirty="0">
              <a:solidFill>
                <a:srgbClr val="2E2E2E"/>
              </a:solidFill>
              <a:effectLst/>
              <a:latin typeface="Comic Sans MS" panose="030F0702030302020204" pitchFamily="66" charset="0"/>
            </a:endParaRPr>
          </a:p>
        </p:txBody>
      </p:sp>
    </p:spTree>
    <p:extLst>
      <p:ext uri="{BB962C8B-B14F-4D97-AF65-F5344CB8AC3E}">
        <p14:creationId xmlns:p14="http://schemas.microsoft.com/office/powerpoint/2010/main" val="830436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EC91B2-FE62-289E-BF3D-828ED8476F4A}"/>
              </a:ext>
            </a:extLst>
          </p:cNvPr>
          <p:cNvSpPr txBox="1"/>
          <p:nvPr/>
        </p:nvSpPr>
        <p:spPr>
          <a:xfrm flipH="1">
            <a:off x="550506" y="429209"/>
            <a:ext cx="10783077" cy="1261884"/>
          </a:xfrm>
          <a:prstGeom prst="rect">
            <a:avLst/>
          </a:prstGeom>
          <a:noFill/>
        </p:spPr>
        <p:txBody>
          <a:bodyPr wrap="square" rtlCol="0">
            <a:spAutoFit/>
          </a:bodyPr>
          <a:lstStyle/>
          <a:p>
            <a:pPr algn="l"/>
            <a:r>
              <a:rPr lang="en-US" sz="4000" b="0" i="0" dirty="0">
                <a:solidFill>
                  <a:srgbClr val="2E2E2E"/>
                </a:solidFill>
                <a:effectLst/>
                <a:latin typeface="Comic Sans MS" panose="030F0702030302020204" pitchFamily="66" charset="0"/>
              </a:rPr>
              <a:t>Research paper 3</a:t>
            </a:r>
          </a:p>
          <a:p>
            <a:pPr algn="l"/>
            <a:r>
              <a:rPr lang="en-US" dirty="0">
                <a:latin typeface="Comic Sans MS" panose="030F0702030302020204" pitchFamily="66" charset="0"/>
              </a:rPr>
              <a:t>Fake News Detection Using Machine Learning </a:t>
            </a:r>
            <a:r>
              <a:rPr lang="en-US" dirty="0" err="1">
                <a:latin typeface="Comic Sans MS" panose="030F0702030302020204" pitchFamily="66" charset="0"/>
              </a:rPr>
              <a:t>Approches</a:t>
            </a:r>
            <a:endParaRPr lang="en-US" dirty="0">
              <a:latin typeface="Comic Sans MS" panose="030F0702030302020204" pitchFamily="66" charset="0"/>
            </a:endParaRPr>
          </a:p>
          <a:p>
            <a:pPr algn="l"/>
            <a:r>
              <a:rPr lang="en-US" sz="1800" b="0" i="0" dirty="0">
                <a:solidFill>
                  <a:srgbClr val="2E2E2E"/>
                </a:solidFill>
                <a:effectLst/>
                <a:latin typeface="Comic Sans MS" panose="030F0702030302020204" pitchFamily="66" charset="0"/>
              </a:rPr>
              <a:t>                                                                   </a:t>
            </a:r>
            <a:r>
              <a:rPr lang="en-US" b="0" i="0" dirty="0">
                <a:solidFill>
                  <a:srgbClr val="2E2E2E"/>
                </a:solidFill>
                <a:effectLst/>
                <a:latin typeface="NexusSans"/>
              </a:rPr>
              <a:t>MZ Khanam1, B N Alwasel1, H.Sirafi1 and M Rashid2</a:t>
            </a:r>
            <a:endParaRPr lang="en-US" sz="1800" b="0" i="0" dirty="0">
              <a:solidFill>
                <a:srgbClr val="2E2E2E"/>
              </a:solidFill>
              <a:effectLst/>
              <a:latin typeface="Comic Sans MS" panose="030F0702030302020204" pitchFamily="66" charset="0"/>
            </a:endParaRPr>
          </a:p>
        </p:txBody>
      </p:sp>
      <p:sp>
        <p:nvSpPr>
          <p:cNvPr id="3" name="TextBox 2">
            <a:extLst>
              <a:ext uri="{FF2B5EF4-FFF2-40B4-BE49-F238E27FC236}">
                <a16:creationId xmlns:a16="http://schemas.microsoft.com/office/drawing/2014/main" id="{0C79FC7A-4C0D-7975-0DEA-81DE03A40664}"/>
              </a:ext>
            </a:extLst>
          </p:cNvPr>
          <p:cNvSpPr txBox="1"/>
          <p:nvPr/>
        </p:nvSpPr>
        <p:spPr>
          <a:xfrm>
            <a:off x="802433" y="1903445"/>
            <a:ext cx="8201608" cy="369332"/>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C78A8FED-8013-1614-74CD-2BC90ABC164E}"/>
              </a:ext>
            </a:extLst>
          </p:cNvPr>
          <p:cNvSpPr txBox="1"/>
          <p:nvPr/>
        </p:nvSpPr>
        <p:spPr>
          <a:xfrm>
            <a:off x="653143" y="1903446"/>
            <a:ext cx="10431624" cy="2954655"/>
          </a:xfrm>
          <a:prstGeom prst="rect">
            <a:avLst/>
          </a:prstGeom>
          <a:noFill/>
        </p:spPr>
        <p:txBody>
          <a:bodyPr wrap="square" rtlCol="0">
            <a:spAutoFit/>
          </a:bodyPr>
          <a:lstStyle/>
          <a:p>
            <a:r>
              <a:rPr lang="en-US" sz="1400" dirty="0"/>
              <a:t>Rising Concern of Fake News: The widespread dissemination of fake news across social media and various media outlets has raised serious concerns due to its potential to cause significant societal and national harm with far-reaching negative impacts.</a:t>
            </a:r>
          </a:p>
          <a:p>
            <a:endParaRPr lang="en-US" sz="1400" dirty="0"/>
          </a:p>
          <a:p>
            <a:r>
              <a:rPr lang="en-US" sz="1400" dirty="0"/>
              <a:t>Focused Research: This paper conducts an analysis of existing research in the field of fake news detection.</a:t>
            </a:r>
          </a:p>
          <a:p>
            <a:endParaRPr lang="en-US" sz="1400" dirty="0"/>
          </a:p>
          <a:p>
            <a:r>
              <a:rPr lang="en-US" sz="1400" dirty="0"/>
              <a:t>Traditional Machine Learning Approach: The paper aims to build a model for fake news classification using supervised machine learning algorithms. The focus is on selecting the most suitable traditional machine learning models for this purpose.</a:t>
            </a:r>
          </a:p>
          <a:p>
            <a:endParaRPr lang="en-US" sz="1400" dirty="0"/>
          </a:p>
          <a:p>
            <a:r>
              <a:rPr lang="en-US" sz="1400" dirty="0"/>
              <a:t>Utilizing Python Tools: The proposed model leverages tools like Python's scikit-learn library and Natural Language Processing (NLP) techniques for text analysis. This involves processes such as feature extraction and tokenization.</a:t>
            </a:r>
          </a:p>
          <a:p>
            <a:endParaRPr lang="en-US" sz="1400" dirty="0"/>
          </a:p>
          <a:p>
            <a:r>
              <a:rPr lang="en-US" sz="1400" dirty="0"/>
              <a:t>Feature Extraction and Vectorization: To prepare the text data for analysis, the paper suggests using tools within scikit-learn such as Count Vectorizer and </a:t>
            </a:r>
            <a:r>
              <a:rPr lang="en-US" sz="1400" dirty="0" err="1"/>
              <a:t>Tfidf</a:t>
            </a:r>
            <a:r>
              <a:rPr lang="en-US" sz="1400" dirty="0"/>
              <a:t> Vectorizer, which aid in transforming the textual content into numerical features</a:t>
            </a:r>
            <a:r>
              <a:rPr lang="en-US" dirty="0"/>
              <a:t>.</a:t>
            </a:r>
            <a:endParaRPr lang="en-IN" dirty="0"/>
          </a:p>
        </p:txBody>
      </p:sp>
    </p:spTree>
    <p:extLst>
      <p:ext uri="{BB962C8B-B14F-4D97-AF65-F5344CB8AC3E}">
        <p14:creationId xmlns:p14="http://schemas.microsoft.com/office/powerpoint/2010/main" val="1689405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D7FDF7-EA55-80C2-CD95-8176BD0F776E}"/>
              </a:ext>
            </a:extLst>
          </p:cNvPr>
          <p:cNvSpPr txBox="1"/>
          <p:nvPr/>
        </p:nvSpPr>
        <p:spPr>
          <a:xfrm>
            <a:off x="621438" y="710214"/>
            <a:ext cx="10369118" cy="461665"/>
          </a:xfrm>
          <a:prstGeom prst="rect">
            <a:avLst/>
          </a:prstGeom>
          <a:noFill/>
        </p:spPr>
        <p:txBody>
          <a:bodyPr wrap="square" rtlCol="0">
            <a:spAutoFit/>
          </a:bodyPr>
          <a:lstStyle/>
          <a:p>
            <a:r>
              <a:rPr lang="en-US" sz="2400" dirty="0"/>
              <a:t>PIPELINE OF THE PROJECT</a:t>
            </a:r>
            <a:endParaRPr lang="en-IN" sz="2400" dirty="0"/>
          </a:p>
        </p:txBody>
      </p:sp>
      <p:sp>
        <p:nvSpPr>
          <p:cNvPr id="4" name="TextBox 3">
            <a:extLst>
              <a:ext uri="{FF2B5EF4-FFF2-40B4-BE49-F238E27FC236}">
                <a16:creationId xmlns:a16="http://schemas.microsoft.com/office/drawing/2014/main" id="{46963E1A-4FA2-3342-F490-7DF3EAC8A02A}"/>
              </a:ext>
            </a:extLst>
          </p:cNvPr>
          <p:cNvSpPr txBox="1"/>
          <p:nvPr/>
        </p:nvSpPr>
        <p:spPr>
          <a:xfrm>
            <a:off x="745724" y="1633491"/>
            <a:ext cx="10875146" cy="3139321"/>
          </a:xfrm>
          <a:prstGeom prst="rect">
            <a:avLst/>
          </a:prstGeom>
          <a:noFill/>
        </p:spPr>
        <p:txBody>
          <a:bodyPr wrap="square" rtlCol="0">
            <a:spAutoFit/>
          </a:bodyPr>
          <a:lstStyle/>
          <a:p>
            <a:pPr marL="342900" indent="-342900">
              <a:buFont typeface="Wingdings" panose="05000000000000000000" pitchFamily="2" charset="2"/>
              <a:buChar char="Ø"/>
            </a:pPr>
            <a:r>
              <a:rPr lang="en-US" dirty="0"/>
              <a:t> DATA COLLECTION (USING OPENSOURCE DATASETS) </a:t>
            </a:r>
          </a:p>
          <a:p>
            <a:pPr marL="342900" indent="-342900">
              <a:buFont typeface="Wingdings" panose="05000000000000000000" pitchFamily="2" charset="2"/>
              <a:buChar char="Ø"/>
            </a:pPr>
            <a:r>
              <a:rPr lang="en-US" dirty="0"/>
              <a:t> DATA PREPROCESSING</a:t>
            </a:r>
          </a:p>
          <a:p>
            <a:pPr marL="800100" lvl="1" indent="-342900">
              <a:buFont typeface="Arial" panose="020B0604020202020204" pitchFamily="34" charset="0"/>
              <a:buChar char="•"/>
            </a:pPr>
            <a:r>
              <a:rPr lang="en-US" dirty="0"/>
              <a:t>TOKENISATION</a:t>
            </a:r>
          </a:p>
          <a:p>
            <a:pPr marL="800100" lvl="1" indent="-342900">
              <a:buFont typeface="Arial" panose="020B0604020202020204" pitchFamily="34" charset="0"/>
              <a:buChar char="•"/>
            </a:pPr>
            <a:r>
              <a:rPr lang="en-US" dirty="0"/>
              <a:t>STOPWORD REMOVAL</a:t>
            </a:r>
          </a:p>
          <a:p>
            <a:pPr marL="800100" lvl="1" indent="-342900">
              <a:buFont typeface="Arial" panose="020B0604020202020204" pitchFamily="34" charset="0"/>
              <a:buChar char="•"/>
            </a:pPr>
            <a:r>
              <a:rPr lang="en-US" dirty="0"/>
              <a:t>LEMMATIZATION</a:t>
            </a:r>
          </a:p>
          <a:p>
            <a:pPr marL="800100" lvl="1" indent="-342900">
              <a:buFont typeface="Arial" panose="020B0604020202020204" pitchFamily="34" charset="0"/>
              <a:buChar char="•"/>
            </a:pPr>
            <a:r>
              <a:rPr lang="en-US" dirty="0"/>
              <a:t>VECTORIZATION</a:t>
            </a:r>
          </a:p>
          <a:p>
            <a:pPr marL="342900" indent="-342900">
              <a:buFont typeface="Wingdings" panose="05000000000000000000" pitchFamily="2" charset="2"/>
              <a:buChar char="Ø"/>
            </a:pPr>
            <a:r>
              <a:rPr lang="en-US" dirty="0"/>
              <a:t> CLASSIFICATION ALGORITHM (PASSIVE-AGGRESSIVE OR LOGISTIC REGRESSION)</a:t>
            </a:r>
          </a:p>
          <a:p>
            <a:pPr marL="342900" indent="-342900">
              <a:buFont typeface="Wingdings" panose="05000000000000000000" pitchFamily="2" charset="2"/>
              <a:buChar char="Ø"/>
            </a:pPr>
            <a:r>
              <a:rPr lang="en-US" dirty="0"/>
              <a:t> BUILDING MODEL (USING DEEP LEARNING TECHNIQUE LSTM)</a:t>
            </a:r>
          </a:p>
          <a:p>
            <a:pPr marL="342900" indent="-342900">
              <a:buFont typeface="Wingdings" panose="05000000000000000000" pitchFamily="2" charset="2"/>
              <a:buChar char="Ø"/>
            </a:pPr>
            <a:r>
              <a:rPr lang="en-US" dirty="0"/>
              <a:t> RESULT ANALYSIS</a:t>
            </a:r>
          </a:p>
          <a:p>
            <a:endParaRPr lang="en-IN" dirty="0"/>
          </a:p>
          <a:p>
            <a:pPr marL="342900" indent="-342900">
              <a:buFont typeface="Wingdings" panose="05000000000000000000" pitchFamily="2" charset="2"/>
              <a:buChar char="Ø"/>
            </a:pPr>
            <a:endParaRPr lang="en-US" dirty="0"/>
          </a:p>
        </p:txBody>
      </p:sp>
    </p:spTree>
    <p:extLst>
      <p:ext uri="{BB962C8B-B14F-4D97-AF65-F5344CB8AC3E}">
        <p14:creationId xmlns:p14="http://schemas.microsoft.com/office/powerpoint/2010/main" val="3689542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C2AB1C-BADE-CA93-C7F1-11E36836940F}"/>
              </a:ext>
            </a:extLst>
          </p:cNvPr>
          <p:cNvSpPr txBox="1"/>
          <p:nvPr/>
        </p:nvSpPr>
        <p:spPr>
          <a:xfrm>
            <a:off x="914400" y="603682"/>
            <a:ext cx="10741980" cy="1200329"/>
          </a:xfrm>
          <a:prstGeom prst="rect">
            <a:avLst/>
          </a:prstGeom>
          <a:noFill/>
        </p:spPr>
        <p:txBody>
          <a:bodyPr wrap="square" rtlCol="0">
            <a:spAutoFit/>
          </a:bodyPr>
          <a:lstStyle/>
          <a:p>
            <a:pPr algn="l"/>
            <a:r>
              <a:rPr lang="en-US" b="0" i="0" dirty="0">
                <a:solidFill>
                  <a:srgbClr val="2E2E2E"/>
                </a:solidFill>
                <a:effectLst/>
                <a:latin typeface="NexusSans"/>
              </a:rPr>
              <a:t>Reference 1 :</a:t>
            </a:r>
          </a:p>
          <a:p>
            <a:pPr algn="l"/>
            <a:r>
              <a:rPr lang="en-US" b="0" i="0" dirty="0">
                <a:solidFill>
                  <a:srgbClr val="2E2E2E"/>
                </a:solidFill>
                <a:effectLst/>
                <a:latin typeface="NexusSans"/>
              </a:rPr>
              <a:t>Ahmed H., Traore I., Saad S.</a:t>
            </a:r>
          </a:p>
          <a:p>
            <a:pPr algn="l"/>
            <a:r>
              <a:rPr lang="en-US" b="0" i="0" dirty="0">
                <a:solidFill>
                  <a:srgbClr val="2E2E2E"/>
                </a:solidFill>
                <a:effectLst/>
                <a:latin typeface="ElsevierGulliver"/>
              </a:rPr>
              <a:t>Detecting opinion spams and fake news using text classification</a:t>
            </a:r>
          </a:p>
          <a:p>
            <a:pPr algn="l"/>
            <a:r>
              <a:rPr lang="en-US" b="0" i="0" dirty="0">
                <a:solidFill>
                  <a:srgbClr val="737373"/>
                </a:solidFill>
                <a:effectLst/>
                <a:latin typeface="NexusSans"/>
              </a:rPr>
              <a:t>Security and Privacy, 1 (2018), p. e9</a:t>
            </a:r>
          </a:p>
        </p:txBody>
      </p:sp>
      <p:sp>
        <p:nvSpPr>
          <p:cNvPr id="6" name="TextBox 5">
            <a:extLst>
              <a:ext uri="{FF2B5EF4-FFF2-40B4-BE49-F238E27FC236}">
                <a16:creationId xmlns:a16="http://schemas.microsoft.com/office/drawing/2014/main" id="{4C5816EC-0FDD-4B1F-7CA4-4164DFD80220}"/>
              </a:ext>
            </a:extLst>
          </p:cNvPr>
          <p:cNvSpPr txBox="1"/>
          <p:nvPr/>
        </p:nvSpPr>
        <p:spPr>
          <a:xfrm>
            <a:off x="964706" y="2090113"/>
            <a:ext cx="10262587" cy="1477328"/>
          </a:xfrm>
          <a:prstGeom prst="rect">
            <a:avLst/>
          </a:prstGeom>
          <a:noFill/>
        </p:spPr>
        <p:txBody>
          <a:bodyPr wrap="square" rtlCol="0">
            <a:spAutoFit/>
          </a:bodyPr>
          <a:lstStyle/>
          <a:p>
            <a:r>
              <a:rPr lang="en-US" dirty="0"/>
              <a:t>Reference 2:</a:t>
            </a:r>
          </a:p>
          <a:p>
            <a:pPr algn="l"/>
            <a:r>
              <a:rPr lang="en-US" b="0" i="0" dirty="0" err="1">
                <a:solidFill>
                  <a:srgbClr val="2E2E2E"/>
                </a:solidFill>
                <a:effectLst/>
                <a:latin typeface="NexusSans"/>
              </a:rPr>
              <a:t>Allcott</a:t>
            </a:r>
            <a:r>
              <a:rPr lang="en-US" b="0" i="0" dirty="0">
                <a:solidFill>
                  <a:srgbClr val="2E2E2E"/>
                </a:solidFill>
                <a:effectLst/>
                <a:latin typeface="NexusSans"/>
              </a:rPr>
              <a:t> H., Gentzkow M.</a:t>
            </a:r>
          </a:p>
          <a:p>
            <a:pPr algn="l"/>
            <a:r>
              <a:rPr lang="en-US" b="0" i="0" dirty="0">
                <a:solidFill>
                  <a:srgbClr val="2E2E2E"/>
                </a:solidFill>
                <a:effectLst/>
                <a:latin typeface="ElsevierGulliver"/>
              </a:rPr>
              <a:t>Social media and fake news in the 2016 election</a:t>
            </a:r>
          </a:p>
          <a:p>
            <a:pPr algn="l"/>
            <a:r>
              <a:rPr lang="en-US" b="0" i="0" dirty="0">
                <a:solidFill>
                  <a:srgbClr val="737373"/>
                </a:solidFill>
                <a:effectLst/>
                <a:latin typeface="NexusSans"/>
              </a:rPr>
              <a:t>Journal of economic perspectives, 31 (2017), pp. 211-236</a:t>
            </a:r>
          </a:p>
          <a:p>
            <a:endParaRPr lang="en-IN" dirty="0"/>
          </a:p>
        </p:txBody>
      </p:sp>
      <p:sp>
        <p:nvSpPr>
          <p:cNvPr id="2" name="TextBox 1">
            <a:extLst>
              <a:ext uri="{FF2B5EF4-FFF2-40B4-BE49-F238E27FC236}">
                <a16:creationId xmlns:a16="http://schemas.microsoft.com/office/drawing/2014/main" id="{7886D77C-96A9-2607-4C30-2C74B6C0CF65}"/>
              </a:ext>
            </a:extLst>
          </p:cNvPr>
          <p:cNvSpPr txBox="1"/>
          <p:nvPr/>
        </p:nvSpPr>
        <p:spPr>
          <a:xfrm>
            <a:off x="964706" y="3853543"/>
            <a:ext cx="8416212" cy="923330"/>
          </a:xfrm>
          <a:prstGeom prst="rect">
            <a:avLst/>
          </a:prstGeom>
          <a:noFill/>
        </p:spPr>
        <p:txBody>
          <a:bodyPr wrap="square" rtlCol="0">
            <a:spAutoFit/>
          </a:bodyPr>
          <a:lstStyle/>
          <a:p>
            <a:r>
              <a:rPr lang="en-IN" dirty="0"/>
              <a:t>Reference 3:</a:t>
            </a:r>
          </a:p>
          <a:p>
            <a:r>
              <a:rPr lang="en-US" dirty="0"/>
              <a:t>Fake News Detection Using Machine Learning Approaches </a:t>
            </a:r>
          </a:p>
          <a:p>
            <a:r>
              <a:rPr lang="en-US" dirty="0"/>
              <a:t>To cite this </a:t>
            </a:r>
            <a:r>
              <a:rPr lang="en-US" dirty="0" err="1"/>
              <a:t>artZ</a:t>
            </a:r>
            <a:r>
              <a:rPr lang="en-US" dirty="0"/>
              <a:t> Khanam et al 2021 IOP Conf. Ser.: Mater. Sci. Eng. 1099 012040</a:t>
            </a:r>
            <a:endParaRPr lang="en-IN" dirty="0"/>
          </a:p>
        </p:txBody>
      </p:sp>
    </p:spTree>
    <p:extLst>
      <p:ext uri="{BB962C8B-B14F-4D97-AF65-F5344CB8AC3E}">
        <p14:creationId xmlns:p14="http://schemas.microsoft.com/office/powerpoint/2010/main" val="1415062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43659-3772-02CD-FFDB-22337CE3B974}"/>
              </a:ext>
            </a:extLst>
          </p:cNvPr>
          <p:cNvSpPr>
            <a:spLocks noGrp="1"/>
          </p:cNvSpPr>
          <p:nvPr>
            <p:ph type="title"/>
          </p:nvPr>
        </p:nvSpPr>
        <p:spPr>
          <a:xfrm>
            <a:off x="328474" y="786384"/>
            <a:ext cx="3832559" cy="4921958"/>
          </a:xfrm>
        </p:spPr>
        <p:txBody>
          <a:bodyPr/>
          <a:lstStyle/>
          <a:p>
            <a:r>
              <a:rPr lang="en-US" dirty="0"/>
              <a:t>S20210010174</a:t>
            </a:r>
            <a:br>
              <a:rPr lang="en-US" dirty="0"/>
            </a:br>
            <a:br>
              <a:rPr lang="en-US" dirty="0"/>
            </a:br>
            <a:r>
              <a:rPr lang="en-US" dirty="0"/>
              <a:t>SATHWIK</a:t>
            </a:r>
            <a:br>
              <a:rPr lang="en-US" dirty="0"/>
            </a:br>
            <a:br>
              <a:rPr lang="en-US" dirty="0"/>
            </a:br>
            <a:r>
              <a:rPr lang="en-US" dirty="0"/>
              <a:t>S20210010051</a:t>
            </a:r>
            <a:br>
              <a:rPr lang="en-US" dirty="0"/>
            </a:br>
            <a:br>
              <a:rPr lang="en-US" dirty="0"/>
            </a:br>
            <a:r>
              <a:rPr lang="en-US" dirty="0"/>
              <a:t>NISHITHA</a:t>
            </a:r>
            <a:endParaRPr lang="en-IN" dirty="0"/>
          </a:p>
        </p:txBody>
      </p:sp>
      <p:pic>
        <p:nvPicPr>
          <p:cNvPr id="6" name="Content Placeholder 5">
            <a:extLst>
              <a:ext uri="{FF2B5EF4-FFF2-40B4-BE49-F238E27FC236}">
                <a16:creationId xmlns:a16="http://schemas.microsoft.com/office/drawing/2014/main" id="{998C1618-69D8-4539-F3D2-857E710A869F}"/>
              </a:ext>
            </a:extLst>
          </p:cNvPr>
          <p:cNvPicPr>
            <a:picLocks noGrp="1" noChangeAspect="1"/>
          </p:cNvPicPr>
          <p:nvPr>
            <p:ph idx="1"/>
          </p:nvPr>
        </p:nvPicPr>
        <p:blipFill>
          <a:blip r:embed="rId2"/>
          <a:stretch>
            <a:fillRect/>
          </a:stretch>
        </p:blipFill>
        <p:spPr>
          <a:xfrm>
            <a:off x="4953000" y="1889677"/>
            <a:ext cx="6434138" cy="3140558"/>
          </a:xfrm>
        </p:spPr>
      </p:pic>
    </p:spTree>
    <p:extLst>
      <p:ext uri="{BB962C8B-B14F-4D97-AF65-F5344CB8AC3E}">
        <p14:creationId xmlns:p14="http://schemas.microsoft.com/office/powerpoint/2010/main" val="2912751239"/>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{F79F4AB0-FA4C-4465-BB20-3007D1C2D34C}tf56160789_win32</Template>
  <TotalTime>609</TotalTime>
  <Words>832</Words>
  <Application>Microsoft Office PowerPoint</Application>
  <PresentationFormat>Widescreen</PresentationFormat>
  <Paragraphs>72</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Bookman Old Style</vt:lpstr>
      <vt:lpstr>Calibri</vt:lpstr>
      <vt:lpstr>Comic Sans MS</vt:lpstr>
      <vt:lpstr>ElsevierGulliver</vt:lpstr>
      <vt:lpstr>Franklin Gothic Book</vt:lpstr>
      <vt:lpstr>NexusSans</vt:lpstr>
      <vt:lpstr>Wingdings</vt:lpstr>
      <vt:lpstr>Custom</vt:lpstr>
      <vt:lpstr>NEWS CLASSIFICATION</vt:lpstr>
      <vt:lpstr>OBJECTIVE</vt:lpstr>
      <vt:lpstr>Motivation</vt:lpstr>
      <vt:lpstr>PowerPoint Presentation</vt:lpstr>
      <vt:lpstr>PowerPoint Presentation</vt:lpstr>
      <vt:lpstr>PowerPoint Presentation</vt:lpstr>
      <vt:lpstr>PowerPoint Presentation</vt:lpstr>
      <vt:lpstr>PowerPoint Presentation</vt:lpstr>
      <vt:lpstr>S20210010174  SATHWIK  S20210010051  NISHITHA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CLASSIFICATION</dc:title>
  <dc:creator>sathwikpendem23@gmail.com</dc:creator>
  <cp:lastModifiedBy>Lakshmi Nishitha Charugundla</cp:lastModifiedBy>
  <cp:revision>2</cp:revision>
  <dcterms:created xsi:type="dcterms:W3CDTF">2023-08-29T08:26:45Z</dcterms:created>
  <dcterms:modified xsi:type="dcterms:W3CDTF">2023-08-29T18:41:24Z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