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2"/>
  </p:notesMasterIdLst>
  <p:sldIdLst>
    <p:sldId id="257" r:id="rId5"/>
    <p:sldId id="267" r:id="rId6"/>
    <p:sldId id="270" r:id="rId7"/>
    <p:sldId id="271" r:id="rId8"/>
    <p:sldId id="272" r:id="rId9"/>
    <p:sldId id="27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F08C6-F210-4A07-9395-F3CAE4334967}"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E044D-0869-493B-8DBF-681B654B29AC}" type="slidenum">
              <a:rPr lang="en-IN" smtClean="0"/>
              <a:t>‹#›</a:t>
            </a:fld>
            <a:endParaRPr lang="en-IN"/>
          </a:p>
        </p:txBody>
      </p:sp>
    </p:spTree>
    <p:extLst>
      <p:ext uri="{BB962C8B-B14F-4D97-AF65-F5344CB8AC3E}">
        <p14:creationId xmlns:p14="http://schemas.microsoft.com/office/powerpoint/2010/main" val="398892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br>
              <a:rPr lang="en-US" sz="5400" dirty="0"/>
            </a:br>
            <a:r>
              <a:rPr lang="en-US" sz="5400" dirty="0"/>
              <a:t>Mid-Review</a:t>
            </a:r>
            <a:br>
              <a:rPr lang="en-US" sz="5400" dirty="0"/>
            </a:br>
            <a:r>
              <a:rPr lang="en-US" sz="5400" dirty="0"/>
              <a:t>NEWS</a:t>
            </a:r>
            <a:br>
              <a:rPr lang="en-US" sz="5400" dirty="0"/>
            </a:br>
            <a:r>
              <a:rPr lang="en-US" sz="5400" dirty="0"/>
              <a:t>CLASSIFICATION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Genuine news Detection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330" y="9332"/>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963E1A-4FA2-3342-F490-7DF3EAC8A02A}"/>
              </a:ext>
            </a:extLst>
          </p:cNvPr>
          <p:cNvSpPr txBox="1"/>
          <p:nvPr/>
        </p:nvSpPr>
        <p:spPr>
          <a:xfrm>
            <a:off x="745724" y="1633491"/>
            <a:ext cx="10875146" cy="2308324"/>
          </a:xfrm>
          <a:prstGeom prst="rect">
            <a:avLst/>
          </a:prstGeom>
          <a:noFill/>
        </p:spPr>
        <p:txBody>
          <a:bodyPr wrap="square" rtlCol="0">
            <a:spAutoFit/>
          </a:bodyPr>
          <a:lstStyle/>
          <a:p>
            <a:pPr marL="342900" indent="-342900">
              <a:buFont typeface="Wingdings" panose="05000000000000000000" pitchFamily="2" charset="2"/>
              <a:buChar char="Ø"/>
            </a:pPr>
            <a:r>
              <a:rPr lang="en-US" dirty="0"/>
              <a:t> DATA COLLECTION (USING OPENSOURCE DATASETS)</a:t>
            </a:r>
          </a:p>
          <a:p>
            <a:pPr marL="342900" indent="-342900">
              <a:buFont typeface="Wingdings" panose="05000000000000000000" pitchFamily="2" charset="2"/>
              <a:buChar char="Ø"/>
            </a:pPr>
            <a:r>
              <a:rPr lang="en-US" dirty="0"/>
              <a:t>DATA CLEANING </a:t>
            </a:r>
          </a:p>
          <a:p>
            <a:pPr marL="342900" indent="-342900">
              <a:buFont typeface="Wingdings" panose="05000000000000000000" pitchFamily="2" charset="2"/>
              <a:buChar char="Ø"/>
            </a:pPr>
            <a:r>
              <a:rPr lang="en-US" dirty="0"/>
              <a:t> DATA PREPROCESSING</a:t>
            </a:r>
          </a:p>
          <a:p>
            <a:pPr marL="800100" lvl="1" indent="-342900">
              <a:buFont typeface="Arial" panose="020B0604020202020204" pitchFamily="34" charset="0"/>
              <a:buChar char="•"/>
            </a:pPr>
            <a:r>
              <a:rPr lang="en-US" dirty="0"/>
              <a:t>TOKENISATION</a:t>
            </a:r>
          </a:p>
          <a:p>
            <a:pPr marL="800100" lvl="1" indent="-342900">
              <a:buFont typeface="Arial" panose="020B0604020202020204" pitchFamily="34" charset="0"/>
              <a:buChar char="•"/>
            </a:pPr>
            <a:r>
              <a:rPr lang="en-US" dirty="0"/>
              <a:t>LEMMATIZATION</a:t>
            </a:r>
          </a:p>
          <a:p>
            <a:pPr marL="800100" lvl="1" indent="-342900">
              <a:buFont typeface="Arial" panose="020B0604020202020204" pitchFamily="34" charset="0"/>
              <a:buChar char="•"/>
            </a:pPr>
            <a:r>
              <a:rPr lang="en-US" dirty="0"/>
              <a:t>STOPWORD REMOVAL</a:t>
            </a:r>
          </a:p>
          <a:p>
            <a:endParaRPr lang="en-IN" dirty="0"/>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68954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D773-C7EB-4EFC-FAD5-E0AD087E03A6}"/>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02FD224C-8315-EAB3-6F0D-51426EFA5C77}"/>
              </a:ext>
            </a:extLst>
          </p:cNvPr>
          <p:cNvSpPr>
            <a:spLocks noGrp="1"/>
          </p:cNvSpPr>
          <p:nvPr>
            <p:ph sz="half" idx="1"/>
          </p:nvPr>
        </p:nvSpPr>
        <p:spPr/>
        <p:txBody>
          <a:bodyPr/>
          <a:lstStyle/>
          <a:p>
            <a:r>
              <a:rPr lang="en-IN" dirty="0"/>
              <a:t>PENDEM SATHWIK</a:t>
            </a:r>
          </a:p>
          <a:p>
            <a:pPr>
              <a:buFont typeface="Wingdings" panose="05000000000000000000" pitchFamily="2" charset="2"/>
              <a:buChar char="Ø"/>
            </a:pPr>
            <a:r>
              <a:rPr lang="en-IN" dirty="0"/>
              <a:t> Data importing</a:t>
            </a:r>
          </a:p>
          <a:p>
            <a:pPr>
              <a:buFont typeface="Wingdings" panose="05000000000000000000" pitchFamily="2" charset="2"/>
              <a:buChar char="Ø"/>
            </a:pPr>
            <a:r>
              <a:rPr lang="en-IN" dirty="0"/>
              <a:t>Mapping values and merging</a:t>
            </a:r>
          </a:p>
          <a:p>
            <a:pPr>
              <a:buFont typeface="Wingdings" panose="05000000000000000000" pitchFamily="2" charset="2"/>
              <a:buChar char="Ø"/>
            </a:pPr>
            <a:r>
              <a:rPr lang="en-IN" dirty="0"/>
              <a:t>DATA CLEANING </a:t>
            </a:r>
          </a:p>
          <a:p>
            <a:pPr>
              <a:buFont typeface="Wingdings" panose="05000000000000000000" pitchFamily="2" charset="2"/>
              <a:buChar char="Ø"/>
            </a:pPr>
            <a:r>
              <a:rPr lang="en-IN" dirty="0"/>
              <a:t>LEMMATIZATION AND STEMMING</a:t>
            </a:r>
          </a:p>
        </p:txBody>
      </p:sp>
      <p:sp>
        <p:nvSpPr>
          <p:cNvPr id="4" name="Content Placeholder 3">
            <a:extLst>
              <a:ext uri="{FF2B5EF4-FFF2-40B4-BE49-F238E27FC236}">
                <a16:creationId xmlns:a16="http://schemas.microsoft.com/office/drawing/2014/main" id="{E23DCB7B-599D-3D8F-CDE1-5DD220C5AB8F}"/>
              </a:ext>
            </a:extLst>
          </p:cNvPr>
          <p:cNvSpPr>
            <a:spLocks noGrp="1"/>
          </p:cNvSpPr>
          <p:nvPr>
            <p:ph sz="half" idx="2"/>
          </p:nvPr>
        </p:nvSpPr>
        <p:spPr/>
        <p:txBody>
          <a:bodyPr/>
          <a:lstStyle/>
          <a:p>
            <a:r>
              <a:rPr lang="en-IN" dirty="0"/>
              <a:t>CH.LAKSHMI NISHITHA</a:t>
            </a:r>
          </a:p>
          <a:p>
            <a:pPr>
              <a:buFont typeface="Wingdings" panose="05000000000000000000" pitchFamily="2" charset="2"/>
              <a:buChar char="Ø"/>
            </a:pPr>
            <a:r>
              <a:rPr lang="en-IN" dirty="0"/>
              <a:t>Data Cleaning (remove unnecessary prefix of text)</a:t>
            </a:r>
          </a:p>
          <a:p>
            <a:pPr>
              <a:buFont typeface="Wingdings" panose="05000000000000000000" pitchFamily="2" charset="2"/>
              <a:buChar char="Ø"/>
            </a:pPr>
            <a:r>
              <a:rPr lang="en-IN" dirty="0"/>
              <a:t>TOKENISATION</a:t>
            </a:r>
          </a:p>
          <a:p>
            <a:pPr>
              <a:buFont typeface="Wingdings" panose="05000000000000000000" pitchFamily="2" charset="2"/>
              <a:buChar char="Ø"/>
            </a:pPr>
            <a:r>
              <a:rPr lang="en-IN" dirty="0"/>
              <a:t>STOPWORD REMOVAL</a:t>
            </a:r>
          </a:p>
        </p:txBody>
      </p:sp>
    </p:spTree>
    <p:extLst>
      <p:ext uri="{BB962C8B-B14F-4D97-AF65-F5344CB8AC3E}">
        <p14:creationId xmlns:p14="http://schemas.microsoft.com/office/powerpoint/2010/main" val="315039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A5CA4-76DE-2064-14E0-65A1ED82D746}"/>
              </a:ext>
            </a:extLst>
          </p:cNvPr>
          <p:cNvSpPr txBox="1"/>
          <p:nvPr/>
        </p:nvSpPr>
        <p:spPr>
          <a:xfrm>
            <a:off x="665825" y="381740"/>
            <a:ext cx="10351363" cy="584775"/>
          </a:xfrm>
          <a:prstGeom prst="rect">
            <a:avLst/>
          </a:prstGeom>
          <a:noFill/>
        </p:spPr>
        <p:txBody>
          <a:bodyPr wrap="square" rtlCol="0">
            <a:spAutoFit/>
          </a:bodyPr>
          <a:lstStyle/>
          <a:p>
            <a:r>
              <a:rPr lang="en-IN" sz="3200" dirty="0"/>
              <a:t>STEPS INVOLVED </a:t>
            </a:r>
          </a:p>
        </p:txBody>
      </p:sp>
      <p:sp>
        <p:nvSpPr>
          <p:cNvPr id="4" name="TextBox 3">
            <a:extLst>
              <a:ext uri="{FF2B5EF4-FFF2-40B4-BE49-F238E27FC236}">
                <a16:creationId xmlns:a16="http://schemas.microsoft.com/office/drawing/2014/main" id="{B3399C41-AB16-E9E1-17DB-FE630732F661}"/>
              </a:ext>
            </a:extLst>
          </p:cNvPr>
          <p:cNvSpPr txBox="1"/>
          <p:nvPr/>
        </p:nvSpPr>
        <p:spPr>
          <a:xfrm>
            <a:off x="665825" y="1323925"/>
            <a:ext cx="10999433" cy="4801314"/>
          </a:xfrm>
          <a:prstGeom prst="rect">
            <a:avLst/>
          </a:prstGeom>
          <a:noFill/>
        </p:spPr>
        <p:txBody>
          <a:bodyPr wrap="square" rtlCol="0">
            <a:spAutoFit/>
          </a:bodyPr>
          <a:lstStyle/>
          <a:p>
            <a:r>
              <a:rPr lang="en-IN" dirty="0"/>
              <a:t> </a:t>
            </a:r>
            <a:r>
              <a:rPr lang="en-IN" dirty="0">
                <a:sym typeface="Wingdings" panose="05000000000000000000" pitchFamily="2" charset="2"/>
              </a:rPr>
              <a:t> Collected to datasets from Kaggle</a:t>
            </a:r>
          </a:p>
          <a:p>
            <a:r>
              <a:rPr lang="en-IN" dirty="0">
                <a:sym typeface="Wingdings" panose="05000000000000000000" pitchFamily="2" charset="2"/>
              </a:rPr>
              <a:t>          Namely true.csv containing all the genuine news</a:t>
            </a:r>
          </a:p>
          <a:p>
            <a:r>
              <a:rPr lang="en-IN" dirty="0">
                <a:sym typeface="Wingdings" panose="05000000000000000000" pitchFamily="2" charset="2"/>
              </a:rPr>
              <a:t>           False.csv containing all the fake news</a:t>
            </a:r>
          </a:p>
          <a:p>
            <a:r>
              <a:rPr lang="en-IN" dirty="0">
                <a:sym typeface="Wingdings" panose="05000000000000000000" pitchFamily="2" charset="2"/>
              </a:rPr>
              <a:t>  Cleaned the data by removing </a:t>
            </a:r>
            <a:r>
              <a:rPr lang="en-IN" dirty="0" err="1">
                <a:sym typeface="Wingdings" panose="05000000000000000000" pitchFamily="2" charset="2"/>
              </a:rPr>
              <a:t>unessecary</a:t>
            </a:r>
            <a:r>
              <a:rPr lang="en-IN" dirty="0">
                <a:sym typeface="Wingdings" panose="05000000000000000000" pitchFamily="2" charset="2"/>
              </a:rPr>
              <a:t> special characters in the tuples of dataset which includes </a:t>
            </a:r>
            <a:r>
              <a:rPr lang="en-IN" b="0" i="0" dirty="0">
                <a:effectLst/>
                <a:latin typeface="Söhne Mono"/>
              </a:rPr>
              <a:t>â€šÃº¹¬ </a:t>
            </a:r>
          </a:p>
          <a:p>
            <a:r>
              <a:rPr lang="en-IN" dirty="0">
                <a:latin typeface="Söhne Mono"/>
              </a:rPr>
              <a:t> </a:t>
            </a:r>
            <a:r>
              <a:rPr lang="en-IN" dirty="0">
                <a:latin typeface="Söhne Mono"/>
                <a:sym typeface="Wingdings" panose="05000000000000000000" pitchFamily="2" charset="2"/>
              </a:rPr>
              <a:t> Now our true.csv containing some redundant data in the tuple which is source name of the text. So, we cleaned the data by removing all the source names of the data.</a:t>
            </a:r>
          </a:p>
          <a:p>
            <a:r>
              <a:rPr lang="en-IN" dirty="0">
                <a:latin typeface="Söhne Mono"/>
                <a:sym typeface="Wingdings" panose="05000000000000000000" pitchFamily="2" charset="2"/>
              </a:rPr>
              <a:t> </a:t>
            </a:r>
            <a:r>
              <a:rPr lang="en-IN" b="0" i="0" dirty="0">
                <a:effectLst/>
                <a:latin typeface="Söhne Mono"/>
              </a:rPr>
              <a:t> Now our duty is to merge the data sets. So how? We need to identify the data which is true or which is fake after merging the data.</a:t>
            </a:r>
          </a:p>
          <a:p>
            <a:r>
              <a:rPr lang="en-IN" dirty="0">
                <a:latin typeface="Söhne Mono"/>
              </a:rPr>
              <a:t> </a:t>
            </a:r>
            <a:r>
              <a:rPr lang="en-IN" dirty="0">
                <a:latin typeface="Söhne Mono"/>
                <a:sym typeface="Wingdings" panose="05000000000000000000" pitchFamily="2" charset="2"/>
              </a:rPr>
              <a:t> For this analysation I’ve observed 2 methods personally, one is </a:t>
            </a:r>
            <a:r>
              <a:rPr lang="en-IN" dirty="0" err="1">
                <a:latin typeface="Söhne Mono"/>
                <a:sym typeface="Wingdings" panose="05000000000000000000" pitchFamily="2" charset="2"/>
              </a:rPr>
              <a:t>oberserving</a:t>
            </a:r>
            <a:r>
              <a:rPr lang="en-IN" dirty="0">
                <a:latin typeface="Söhne Mono"/>
                <a:sym typeface="Wingdings" panose="05000000000000000000" pitchFamily="2" charset="2"/>
              </a:rPr>
              <a:t> all the subjects</a:t>
            </a:r>
          </a:p>
          <a:p>
            <a:r>
              <a:rPr lang="en-IN" b="0" i="0" dirty="0">
                <a:effectLst/>
                <a:latin typeface="Söhne Mono"/>
                <a:sym typeface="Wingdings" panose="05000000000000000000" pitchFamily="2" charset="2"/>
              </a:rPr>
              <a:t>                              Fake news have subjects:</a:t>
            </a:r>
          </a:p>
          <a:p>
            <a:r>
              <a:rPr lang="en-IN" dirty="0">
                <a:latin typeface="Söhne Mono"/>
                <a:sym typeface="Wingdings" panose="05000000000000000000" pitchFamily="2" charset="2"/>
              </a:rPr>
              <a:t>                                   * News</a:t>
            </a:r>
          </a:p>
          <a:p>
            <a:r>
              <a:rPr lang="en-IN" b="0" i="0" dirty="0">
                <a:effectLst/>
                <a:latin typeface="Söhne Mono"/>
              </a:rPr>
              <a:t>                                   * Politics</a:t>
            </a:r>
          </a:p>
          <a:p>
            <a:r>
              <a:rPr lang="en-IN" dirty="0">
                <a:latin typeface="Söhne Mono"/>
              </a:rPr>
              <a:t>                                   * Left-news</a:t>
            </a:r>
          </a:p>
          <a:p>
            <a:r>
              <a:rPr lang="en-IN" b="0" i="0" dirty="0">
                <a:effectLst/>
                <a:latin typeface="Söhne Mono"/>
              </a:rPr>
              <a:t>                                   * Government News</a:t>
            </a:r>
          </a:p>
          <a:p>
            <a:r>
              <a:rPr lang="en-IN" dirty="0">
                <a:latin typeface="Söhne Mono"/>
              </a:rPr>
              <a:t>                                   * </a:t>
            </a:r>
            <a:r>
              <a:rPr lang="en-IN" dirty="0" err="1">
                <a:latin typeface="Söhne Mono"/>
              </a:rPr>
              <a:t>US_News</a:t>
            </a:r>
            <a:endParaRPr lang="en-IN" dirty="0">
              <a:latin typeface="Söhne Mono"/>
            </a:endParaRPr>
          </a:p>
          <a:p>
            <a:r>
              <a:rPr lang="en-IN" b="0" i="0" dirty="0">
                <a:effectLst/>
                <a:latin typeface="Söhne Mono"/>
              </a:rPr>
              <a:t>                                   * Middle-east news</a:t>
            </a:r>
          </a:p>
          <a:p>
            <a:endParaRPr lang="en-IN" b="0" i="0" dirty="0">
              <a:effectLst/>
              <a:latin typeface="Söhne Mono"/>
            </a:endParaRPr>
          </a:p>
        </p:txBody>
      </p:sp>
      <p:sp>
        <p:nvSpPr>
          <p:cNvPr id="7" name="Rectangle 3">
            <a:extLst>
              <a:ext uri="{FF2B5EF4-FFF2-40B4-BE49-F238E27FC236}">
                <a16:creationId xmlns:a16="http://schemas.microsoft.com/office/drawing/2014/main" id="{EDEB7749-DAA4-1769-AFC0-2198089D7F0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71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E7A06-37D4-563A-E165-F227FCAA0781}"/>
              </a:ext>
            </a:extLst>
          </p:cNvPr>
          <p:cNvSpPr txBox="1"/>
          <p:nvPr/>
        </p:nvSpPr>
        <p:spPr>
          <a:xfrm>
            <a:off x="719092" y="363985"/>
            <a:ext cx="9712171" cy="584775"/>
          </a:xfrm>
          <a:prstGeom prst="rect">
            <a:avLst/>
          </a:prstGeom>
          <a:noFill/>
        </p:spPr>
        <p:txBody>
          <a:bodyPr wrap="square" rtlCol="0">
            <a:spAutoFit/>
          </a:bodyPr>
          <a:lstStyle/>
          <a:p>
            <a:r>
              <a:rPr lang="en-IN" sz="3200" dirty="0"/>
              <a:t>STEPS INVOLVED</a:t>
            </a:r>
          </a:p>
        </p:txBody>
      </p:sp>
      <p:sp>
        <p:nvSpPr>
          <p:cNvPr id="3" name="TextBox 2">
            <a:extLst>
              <a:ext uri="{FF2B5EF4-FFF2-40B4-BE49-F238E27FC236}">
                <a16:creationId xmlns:a16="http://schemas.microsoft.com/office/drawing/2014/main" id="{249EBC91-F77A-2E16-31B1-C35741A31BED}"/>
              </a:ext>
            </a:extLst>
          </p:cNvPr>
          <p:cNvSpPr txBox="1"/>
          <p:nvPr/>
        </p:nvSpPr>
        <p:spPr>
          <a:xfrm>
            <a:off x="923278" y="1207363"/>
            <a:ext cx="10910656" cy="369332"/>
          </a:xfrm>
          <a:prstGeom prst="rect">
            <a:avLst/>
          </a:prstGeom>
          <a:noFill/>
        </p:spPr>
        <p:txBody>
          <a:bodyPr wrap="square" rtlCol="0">
            <a:spAutoFit/>
          </a:bodyPr>
          <a:lstStyle/>
          <a:p>
            <a:r>
              <a:rPr lang="en-IN" dirty="0"/>
              <a:t>                             </a:t>
            </a:r>
          </a:p>
        </p:txBody>
      </p:sp>
      <p:sp>
        <p:nvSpPr>
          <p:cNvPr id="4" name="TextBox 3">
            <a:extLst>
              <a:ext uri="{FF2B5EF4-FFF2-40B4-BE49-F238E27FC236}">
                <a16:creationId xmlns:a16="http://schemas.microsoft.com/office/drawing/2014/main" id="{DF420547-FA61-4B36-37B6-6436AF674633}"/>
              </a:ext>
            </a:extLst>
          </p:cNvPr>
          <p:cNvSpPr txBox="1"/>
          <p:nvPr/>
        </p:nvSpPr>
        <p:spPr>
          <a:xfrm>
            <a:off x="719092" y="1207363"/>
            <a:ext cx="10910656" cy="4524315"/>
          </a:xfrm>
          <a:prstGeom prst="rect">
            <a:avLst/>
          </a:prstGeom>
          <a:noFill/>
        </p:spPr>
        <p:txBody>
          <a:bodyPr wrap="square" rtlCol="0">
            <a:spAutoFit/>
          </a:bodyPr>
          <a:lstStyle/>
          <a:p>
            <a:r>
              <a:rPr lang="en-IN" dirty="0"/>
              <a:t>                                                     True news has subjects:</a:t>
            </a:r>
          </a:p>
          <a:p>
            <a:r>
              <a:rPr lang="en-IN" dirty="0"/>
              <a:t>                                                         * Politics News</a:t>
            </a:r>
          </a:p>
          <a:p>
            <a:r>
              <a:rPr lang="en-IN" dirty="0"/>
              <a:t>                                                         * World News</a:t>
            </a:r>
          </a:p>
          <a:p>
            <a:r>
              <a:rPr lang="en-IN" dirty="0"/>
              <a:t>  </a:t>
            </a:r>
            <a:r>
              <a:rPr lang="en-IN" dirty="0">
                <a:sym typeface="Wingdings" panose="05000000000000000000" pitchFamily="2" charset="2"/>
              </a:rPr>
              <a:t> Based on the subject I can identify whether it is fake or genuine but I think maintaining the subject column is redundant and it has 6 different values which may hard for compare.</a:t>
            </a:r>
          </a:p>
          <a:p>
            <a:r>
              <a:rPr lang="en-IN" dirty="0">
                <a:sym typeface="Wingdings" panose="05000000000000000000" pitchFamily="2" charset="2"/>
              </a:rPr>
              <a:t>  Our alternative approach is to add a new column to both fake and true csv files and for fake I’ll set them to 0 and whereas for genuine or true news I’ll set them to 1.</a:t>
            </a:r>
          </a:p>
          <a:p>
            <a:r>
              <a:rPr lang="en-IN" dirty="0">
                <a:sym typeface="Wingdings" panose="05000000000000000000" pitchFamily="2" charset="2"/>
              </a:rPr>
              <a:t>  This is effective than comparing with subjects we need shorter memory and we have only 2 values to compare either 0 means fake 1 means true.</a:t>
            </a:r>
          </a:p>
          <a:p>
            <a:r>
              <a:rPr lang="en-IN" dirty="0">
                <a:sym typeface="Wingdings" panose="05000000000000000000" pitchFamily="2" charset="2"/>
              </a:rPr>
              <a:t>  Now we dropped redundant columns such as title, subject and date. </a:t>
            </a:r>
          </a:p>
          <a:p>
            <a:endParaRPr lang="en-IN" dirty="0">
              <a:sym typeface="Wingdings" panose="05000000000000000000" pitchFamily="2" charset="2"/>
            </a:endParaRPr>
          </a:p>
          <a:p>
            <a:r>
              <a:rPr lang="en-IN" dirty="0">
                <a:sym typeface="Wingdings" panose="05000000000000000000" pitchFamily="2" charset="2"/>
              </a:rPr>
              <a:t>### We performed tokenisation to the data.</a:t>
            </a:r>
          </a:p>
          <a:p>
            <a:endParaRPr lang="en-IN" dirty="0">
              <a:sym typeface="Wingdings" panose="05000000000000000000" pitchFamily="2" charset="2"/>
            </a:endParaRPr>
          </a:p>
          <a:p>
            <a:r>
              <a:rPr lang="en-IN" dirty="0">
                <a:sym typeface="Wingdings" panose="05000000000000000000" pitchFamily="2" charset="2"/>
              </a:rPr>
              <a:t>### Then we performed lemmatisation and stemming to the data</a:t>
            </a:r>
          </a:p>
          <a:p>
            <a:r>
              <a:rPr lang="en-IN" dirty="0">
                <a:sym typeface="Wingdings" panose="05000000000000000000" pitchFamily="2" charset="2"/>
              </a:rPr>
              <a:t>               For lemmatisation we defined our own set of rules.</a:t>
            </a:r>
          </a:p>
          <a:p>
            <a:r>
              <a:rPr lang="en-IN" dirty="0">
                <a:sym typeface="Wingdings" panose="05000000000000000000" pitchFamily="2" charset="2"/>
              </a:rPr>
              <a:t>               If the lemmatisation rules are absent then it’ll go for stemming(say alternatively)</a:t>
            </a:r>
          </a:p>
        </p:txBody>
      </p:sp>
    </p:spTree>
    <p:extLst>
      <p:ext uri="{BB962C8B-B14F-4D97-AF65-F5344CB8AC3E}">
        <p14:creationId xmlns:p14="http://schemas.microsoft.com/office/powerpoint/2010/main" val="338476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0F77F6-48E0-BD27-D828-529847897F70}"/>
              </a:ext>
            </a:extLst>
          </p:cNvPr>
          <p:cNvSpPr txBox="1"/>
          <p:nvPr/>
        </p:nvSpPr>
        <p:spPr>
          <a:xfrm>
            <a:off x="1038687" y="630315"/>
            <a:ext cx="9046346" cy="584775"/>
          </a:xfrm>
          <a:prstGeom prst="rect">
            <a:avLst/>
          </a:prstGeom>
          <a:noFill/>
        </p:spPr>
        <p:txBody>
          <a:bodyPr wrap="square" rtlCol="0">
            <a:spAutoFit/>
          </a:bodyPr>
          <a:lstStyle/>
          <a:p>
            <a:r>
              <a:rPr lang="en-IN" sz="3200" dirty="0"/>
              <a:t>STEPS INVOLVED</a:t>
            </a:r>
          </a:p>
        </p:txBody>
      </p:sp>
      <p:sp>
        <p:nvSpPr>
          <p:cNvPr id="3" name="TextBox 2">
            <a:extLst>
              <a:ext uri="{FF2B5EF4-FFF2-40B4-BE49-F238E27FC236}">
                <a16:creationId xmlns:a16="http://schemas.microsoft.com/office/drawing/2014/main" id="{E677903E-D1FA-5384-93CA-D2EC4B7B16F2}"/>
              </a:ext>
            </a:extLst>
          </p:cNvPr>
          <p:cNvSpPr txBox="1"/>
          <p:nvPr/>
        </p:nvSpPr>
        <p:spPr>
          <a:xfrm>
            <a:off x="1038687" y="1597981"/>
            <a:ext cx="9152878" cy="4524315"/>
          </a:xfrm>
          <a:prstGeom prst="rect">
            <a:avLst/>
          </a:prstGeom>
          <a:noFill/>
        </p:spPr>
        <p:txBody>
          <a:bodyPr wrap="square" rtlCol="0">
            <a:spAutoFit/>
          </a:bodyPr>
          <a:lstStyle/>
          <a:p>
            <a:r>
              <a:rPr lang="en-IN" dirty="0"/>
              <a:t>  ### </a:t>
            </a:r>
            <a:r>
              <a:rPr lang="en-IN" dirty="0" err="1"/>
              <a:t>Stopword</a:t>
            </a:r>
            <a:r>
              <a:rPr lang="en-IN" dirty="0"/>
              <a:t> removal</a:t>
            </a:r>
          </a:p>
          <a:p>
            <a:endParaRPr lang="en-IN" dirty="0"/>
          </a:p>
          <a:p>
            <a:r>
              <a:rPr lang="en-IN" dirty="0"/>
              <a:t>       ## For </a:t>
            </a:r>
            <a:r>
              <a:rPr lang="en-IN" dirty="0" err="1"/>
              <a:t>stopword</a:t>
            </a:r>
            <a:r>
              <a:rPr lang="en-IN" dirty="0"/>
              <a:t> removal we’re using 2 techniques </a:t>
            </a:r>
          </a:p>
          <a:p>
            <a:endParaRPr lang="en-IN" dirty="0"/>
          </a:p>
          <a:p>
            <a:r>
              <a:rPr lang="en-IN" dirty="0"/>
              <a:t>  ### First approach is to list down the most frequent repeating words and which have less preferences and then we written a function if the word is from the defined set we’re going to skip it.</a:t>
            </a:r>
          </a:p>
          <a:p>
            <a:endParaRPr lang="en-IN" dirty="0"/>
          </a:p>
          <a:p>
            <a:r>
              <a:rPr lang="en-IN" dirty="0"/>
              <a:t>  ### We kind of thought that this may not remove all the </a:t>
            </a:r>
            <a:r>
              <a:rPr lang="en-IN" dirty="0" err="1"/>
              <a:t>stopwords</a:t>
            </a:r>
            <a:r>
              <a:rPr lang="en-IN" dirty="0"/>
              <a:t> </a:t>
            </a:r>
            <a:r>
              <a:rPr lang="en-IN" dirty="0" err="1"/>
              <a:t>beacuase</a:t>
            </a:r>
            <a:r>
              <a:rPr lang="en-IN" dirty="0"/>
              <a:t> we may miss some crucial </a:t>
            </a:r>
            <a:r>
              <a:rPr lang="en-IN" dirty="0" err="1"/>
              <a:t>stopwords</a:t>
            </a:r>
            <a:r>
              <a:rPr lang="en-IN" dirty="0"/>
              <a:t> in our defined set of </a:t>
            </a:r>
            <a:r>
              <a:rPr lang="en-IN" dirty="0" err="1"/>
              <a:t>stopwords</a:t>
            </a:r>
            <a:r>
              <a:rPr lang="en-IN" dirty="0"/>
              <a:t>.</a:t>
            </a:r>
          </a:p>
          <a:p>
            <a:endParaRPr lang="en-IN" dirty="0"/>
          </a:p>
          <a:p>
            <a:r>
              <a:rPr lang="en-IN" dirty="0"/>
              <a:t>  ### So to cleanup our data more precisely we observed on pattern that </a:t>
            </a:r>
            <a:r>
              <a:rPr lang="en-IN" dirty="0" err="1"/>
              <a:t>stopwords</a:t>
            </a:r>
            <a:r>
              <a:rPr lang="en-IN" dirty="0"/>
              <a:t> are strings have length less than 3 or 2. Hence we decided to skip all the words having length 2 or below. We have not </a:t>
            </a:r>
            <a:r>
              <a:rPr lang="en-IN" dirty="0" err="1"/>
              <a:t>choosen</a:t>
            </a:r>
            <a:r>
              <a:rPr lang="en-IN" dirty="0"/>
              <a:t> 3 because me may miss crucial words like cat, dog ,car- - - etc</a:t>
            </a:r>
          </a:p>
          <a:p>
            <a:endParaRPr lang="en-IN" dirty="0"/>
          </a:p>
          <a:p>
            <a:endParaRPr lang="en-IN" dirty="0"/>
          </a:p>
        </p:txBody>
      </p:sp>
    </p:spTree>
    <p:extLst>
      <p:ext uri="{BB962C8B-B14F-4D97-AF65-F5344CB8AC3E}">
        <p14:creationId xmlns:p14="http://schemas.microsoft.com/office/powerpoint/2010/main" val="17299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3659-3772-02CD-FFDB-22337CE3B974}"/>
              </a:ext>
            </a:extLst>
          </p:cNvPr>
          <p:cNvSpPr>
            <a:spLocks noGrp="1"/>
          </p:cNvSpPr>
          <p:nvPr>
            <p:ph type="title"/>
          </p:nvPr>
        </p:nvSpPr>
        <p:spPr>
          <a:xfrm>
            <a:off x="328474" y="786384"/>
            <a:ext cx="3832559" cy="4921958"/>
          </a:xfrm>
        </p:spPr>
        <p:txBody>
          <a:bodyPr/>
          <a:lstStyle/>
          <a:p>
            <a:r>
              <a:rPr lang="en-US" dirty="0"/>
              <a:t>S20210010174</a:t>
            </a:r>
            <a:br>
              <a:rPr lang="en-US" dirty="0"/>
            </a:br>
            <a:br>
              <a:rPr lang="en-US" dirty="0"/>
            </a:br>
            <a:r>
              <a:rPr lang="en-US" dirty="0"/>
              <a:t>SATHWIK</a:t>
            </a:r>
            <a:br>
              <a:rPr lang="en-US" dirty="0"/>
            </a:br>
            <a:br>
              <a:rPr lang="en-US" dirty="0"/>
            </a:br>
            <a:r>
              <a:rPr lang="en-US" dirty="0"/>
              <a:t>S20210010051</a:t>
            </a:r>
            <a:br>
              <a:rPr lang="en-US" dirty="0"/>
            </a:br>
            <a:br>
              <a:rPr lang="en-US" dirty="0"/>
            </a:br>
            <a:r>
              <a:rPr lang="en-US" dirty="0"/>
              <a:t>NISHITHA</a:t>
            </a:r>
            <a:endParaRPr lang="en-IN" dirty="0"/>
          </a:p>
        </p:txBody>
      </p:sp>
      <p:pic>
        <p:nvPicPr>
          <p:cNvPr id="6" name="Content Placeholder 5">
            <a:extLst>
              <a:ext uri="{FF2B5EF4-FFF2-40B4-BE49-F238E27FC236}">
                <a16:creationId xmlns:a16="http://schemas.microsoft.com/office/drawing/2014/main" id="{998C1618-69D8-4539-F3D2-857E710A869F}"/>
              </a:ext>
            </a:extLst>
          </p:cNvPr>
          <p:cNvPicPr>
            <a:picLocks noGrp="1" noChangeAspect="1"/>
          </p:cNvPicPr>
          <p:nvPr>
            <p:ph idx="1"/>
          </p:nvPr>
        </p:nvPicPr>
        <p:blipFill>
          <a:blip r:embed="rId2"/>
          <a:stretch>
            <a:fillRect/>
          </a:stretch>
        </p:blipFill>
        <p:spPr>
          <a:xfrm>
            <a:off x="4953000" y="1889677"/>
            <a:ext cx="6434138" cy="3140558"/>
          </a:xfrm>
        </p:spPr>
      </p:pic>
    </p:spTree>
    <p:extLst>
      <p:ext uri="{BB962C8B-B14F-4D97-AF65-F5344CB8AC3E}">
        <p14:creationId xmlns:p14="http://schemas.microsoft.com/office/powerpoint/2010/main" val="291275123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{F79F4AB0-FA4C-4465-BB20-3007D1C2D34C}tf56160789_win32</Template>
  <TotalTime>5205</TotalTime>
  <Words>557</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Franklin Gothic Book</vt:lpstr>
      <vt:lpstr>Söhne Mono</vt:lpstr>
      <vt:lpstr>Wingdings</vt:lpstr>
      <vt:lpstr>Custom</vt:lpstr>
      <vt:lpstr> Mid-Review NEWS CLASSIFICATION</vt:lpstr>
      <vt:lpstr>PowerPoint Presentation</vt:lpstr>
      <vt:lpstr>Contribution</vt:lpstr>
      <vt:lpstr>PowerPoint Presentation</vt:lpstr>
      <vt:lpstr>PowerPoint Presentation</vt:lpstr>
      <vt:lpstr>PowerPoint Presentation</vt:lpstr>
      <vt:lpstr>S20210010174  SATHWIK  S20210010051  NISHITHA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dc:creator>sathwikpendem23@gmail.com</dc:creator>
  <cp:lastModifiedBy>sathwik pendem</cp:lastModifiedBy>
  <cp:revision>6</cp:revision>
  <dcterms:created xsi:type="dcterms:W3CDTF">2023-08-29T08:26:45Z</dcterms:created>
  <dcterms:modified xsi:type="dcterms:W3CDTF">2023-10-05T14:19:30Z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