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57" r:id="rId3"/>
    <p:sldId id="258" r:id="rId4"/>
    <p:sldId id="261" r:id="rId5"/>
    <p:sldId id="263" r:id="rId6"/>
    <p:sldId id="264" r:id="rId7"/>
    <p:sldId id="266" r:id="rId8"/>
    <p:sldId id="270" r:id="rId9"/>
    <p:sldId id="271" r:id="rId10"/>
    <p:sldId id="272" r:id="rId11"/>
    <p:sldId id="273" r:id="rId12"/>
    <p:sldId id="278" r:id="rId13"/>
    <p:sldId id="268" r:id="rId14"/>
    <p:sldId id="276" r:id="rId15"/>
    <p:sldId id="274" r:id="rId16"/>
    <p:sldId id="275"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01FF"/>
    <a:srgbClr val="6C1A00"/>
    <a:srgbClr val="C79E37"/>
    <a:srgbClr val="202E54"/>
    <a:srgbClr val="FF2549"/>
    <a:srgbClr val="1D3A00"/>
    <a:srgbClr val="007033"/>
    <a:srgbClr val="5EEC3C"/>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694B5-3E76-4E00-A9A6-055BA81508E4}" v="3" dt="2023-04-26T08:45:07.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92" d="100"/>
          <a:sy n="92" d="100"/>
        </p:scale>
        <p:origin x="331" y="53"/>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2818181"/>
            <a:ext cx="10994760" cy="1832460"/>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4650640"/>
            <a:ext cx="10975163" cy="1018033"/>
          </a:xfrm>
        </p:spPr>
        <p:txBody>
          <a:bodyPr>
            <a:normAutofit/>
          </a:bodyPr>
          <a:lstStyle>
            <a:lvl1pPr marL="0" indent="0" algn="r">
              <a:buNone/>
              <a:defRPr sz="3733" b="0" i="0">
                <a:solidFill>
                  <a:srgbClr val="E701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189327"/>
            <a:ext cx="10994760" cy="1018035"/>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98621" y="2207361"/>
            <a:ext cx="10994760" cy="4275737"/>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38294" y="374901"/>
            <a:ext cx="8551479" cy="967132"/>
          </a:xfrm>
        </p:spPr>
        <p:txBody>
          <a:bodyPr>
            <a:normAutofit/>
          </a:bodyPr>
          <a:lstStyle>
            <a:lvl1pPr algn="l">
              <a:defRPr sz="48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838294" y="1596541"/>
            <a:ext cx="8551479"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424" y="1189328"/>
            <a:ext cx="10791153" cy="1018033"/>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715839" y="2207359"/>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715839" y="2837221"/>
            <a:ext cx="5386917"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1" y="2207359"/>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096001" y="2837221"/>
            <a:ext cx="5389033"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4/26/2023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s.ed.ac.uk/covid19perspectives/2020/06/03/what-the-spanish-flu-can-teach-us-about-making-face-masks-compulsory-writes-samuel-cohn/" TargetMode="Externa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www.pngall.com/n95-mask-png/download/44159" TargetMode="External"/><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hyperlink" Target="https://creativecommons.org/licenses/by-nc/3.0/"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gadgetsin.com/envo-n95-face-mask-with-replaceable-air-filters.htm" TargetMode="External"/><Relationship Id="rId7" Type="http://schemas.openxmlformats.org/officeDocument/2006/relationships/image" Target="../media/image20.png"/><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creativecommons.org/licenses/by-nc-sa/3.0/" TargetMode="External"/><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hyperlink" Target="https://gadgetsin.com/envo-n95-face-mask-with-replaceable-air-filters.htm" TargetMode="External"/><Relationship Id="rId2" Type="http://schemas.openxmlformats.org/officeDocument/2006/relationships/image" Target="../media/image17.jpeg"/><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foto.wuestenigel.com/smiley-face-from-pills-on-a-medical-mask-top-view/" TargetMode="External"/><Relationship Id="rId2" Type="http://schemas.openxmlformats.org/officeDocument/2006/relationships/image" Target="../media/image23.jpe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creativecommons.org/licenses/by/3.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adgetsin.com/uvmask-reusable-face-mask-with-uv-c-light-air-purification.htm" TargetMode="External"/><Relationship Id="rId2" Type="http://schemas.openxmlformats.org/officeDocument/2006/relationships/image" Target="../media/image26.jpeg"/><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adgetsin.com/respo-reusable-face-mask-certified-to-en1827-n95-n99.htm" TargetMode="External"/><Relationship Id="rId2" Type="http://schemas.openxmlformats.org/officeDocument/2006/relationships/image" Target="../media/image27.jpeg"/><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adgetsin.com/purme-modular-gas-face-mask-with-interchangeable-p100-and-n95-filters.htm"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oto.wuestenigel.com/covid-19-antigen-tests-on-blue-background/" TargetMode="External"/><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adgetsin.com/lmp-reusable-face-mask-with-n99-ffp3-protection.htm" TargetMode="External"/><Relationship Id="rId2" Type="http://schemas.openxmlformats.org/officeDocument/2006/relationships/image" Target="../media/image8.jpeg"/><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jpralves.net/post/2021/07/15/face-mask-detection-system-using-ai-and-nvidia-jetson-board.html" TargetMode="External"/><Relationship Id="rId2" Type="http://schemas.openxmlformats.org/officeDocument/2006/relationships/image" Target="../media/image9.jpeg"/><Relationship Id="rId1" Type="http://schemas.openxmlformats.org/officeDocument/2006/relationships/slideLayout" Target="../slideLayouts/slideLayout8.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dgetsin.com/uvmask-reusable-face-mask-with-uv-c-light-air-purification.htm" TargetMode="External"/><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adgetsin.com/breeze-cooling-face-mask-with-24k-gold-silver-plated-bactericide-filters.htm" TargetMode="External"/><Relationship Id="rId2" Type="http://schemas.openxmlformats.org/officeDocument/2006/relationships/image" Target="../media/image11.jpeg"/><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adgetsin.com/respo-reusable-face-mask-certified-to-en1827-n95-n99.htm" TargetMode="External"/><Relationship Id="rId2" Type="http://schemas.openxmlformats.org/officeDocument/2006/relationships/image" Target="../media/image12.jpeg"/><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6">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2" name="Title 1"/>
          <p:cNvSpPr>
            <a:spLocks noGrp="1"/>
          </p:cNvSpPr>
          <p:nvPr>
            <p:ph type="ctrTitle"/>
          </p:nvPr>
        </p:nvSpPr>
        <p:spPr>
          <a:xfrm>
            <a:off x="6004217" y="650330"/>
            <a:ext cx="5334929" cy="3004145"/>
          </a:xfrm>
        </p:spPr>
        <p:txBody>
          <a:bodyPr>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5867" dirty="0">
                <a:solidFill>
                  <a:schemeClr val="bg1">
                    <a:lumMod val="50000"/>
                  </a:schemeClr>
                </a:solidFill>
                <a:cs typeface="Calibri"/>
              </a:rPr>
              <a:t>FACE MASK DETECTION</a:t>
            </a:r>
          </a:p>
        </p:txBody>
      </p:sp>
      <p:sp>
        <p:nvSpPr>
          <p:cNvPr id="3" name="Subtitle 2"/>
          <p:cNvSpPr>
            <a:spLocks noGrp="1"/>
          </p:cNvSpPr>
          <p:nvPr>
            <p:ph type="subTitle" idx="1"/>
          </p:nvPr>
        </p:nvSpPr>
        <p:spPr>
          <a:xfrm>
            <a:off x="5813715" y="3847402"/>
            <a:ext cx="5334931" cy="2189215"/>
          </a:xfrm>
        </p:spPr>
        <p:txBody>
          <a:bodyPr vert="horz" lIns="121920" tIns="60960" rIns="121920" bIns="60960" rtlCol="0" anchor="t">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dirty="0">
                <a:solidFill>
                  <a:schemeClr val="tx1">
                    <a:lumMod val="65000"/>
                    <a:lumOff val="35000"/>
                  </a:schemeClr>
                </a:solidFill>
              </a:rPr>
              <a:t>TEAM-5</a:t>
            </a:r>
          </a:p>
        </p:txBody>
      </p:sp>
      <p:sp>
        <p:nvSpPr>
          <p:cNvPr id="49" name="Freeform: Shape 48">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3"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51" name="Freeform: Shape 50">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0"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3200"/>
          </a:p>
        </p:txBody>
      </p:sp>
      <p:sp>
        <p:nvSpPr>
          <p:cNvPr id="53" name="Freeform: Shape 52">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916245"/>
            <a:ext cx="159740"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55" name="Freeform: Shape 54">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835648"/>
            <a:ext cx="1548180" cy="1022352"/>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3200"/>
          </a:p>
        </p:txBody>
      </p:sp>
      <p:sp>
        <p:nvSpPr>
          <p:cNvPr id="57" name="Freeform: Shape 56">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3200"/>
          </a:p>
        </p:txBody>
      </p:sp>
      <p:pic>
        <p:nvPicPr>
          <p:cNvPr id="6" name="Picture 6">
            <a:extLst>
              <a:ext uri="{FF2B5EF4-FFF2-40B4-BE49-F238E27FC236}">
                <a16:creationId xmlns:a16="http://schemas.microsoft.com/office/drawing/2014/main" id="{788F35E8-4C59-E8D2-9AEF-6322E3A7EF7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8375" r="24877" b="2"/>
          <a:stretch/>
        </p:blipFill>
        <p:spPr>
          <a:xfrm>
            <a:off x="631840" y="598720"/>
            <a:ext cx="5178248" cy="5178248"/>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59" name="Freeform: Shape 58">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7"/>
            <a:ext cx="1565940" cy="599244"/>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dirty="0"/>
          </a:p>
        </p:txBody>
      </p:sp>
      <p:sp>
        <p:nvSpPr>
          <p:cNvPr id="7" name="TextBox 6">
            <a:extLst>
              <a:ext uri="{FF2B5EF4-FFF2-40B4-BE49-F238E27FC236}">
                <a16:creationId xmlns:a16="http://schemas.microsoft.com/office/drawing/2014/main" id="{49DDCF21-F1CB-B1EC-06D2-0A5274450D2B}"/>
              </a:ext>
            </a:extLst>
          </p:cNvPr>
          <p:cNvSpPr txBox="1"/>
          <p:nvPr/>
        </p:nvSpPr>
        <p:spPr>
          <a:xfrm>
            <a:off x="9257008" y="6591261"/>
            <a:ext cx="2934992" cy="235898"/>
          </a:xfrm>
          <a:prstGeom prst="rect">
            <a:avLst/>
          </a:prstGeom>
          <a:solidFill>
            <a:srgbClr val="000000"/>
          </a:solidFill>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a:spcAft>
                <a:spcPts val="800"/>
              </a:spcAft>
            </a:pPr>
            <a:r>
              <a:rPr lang="en-US" sz="933">
                <a:solidFill>
                  <a:srgbClr val="FFFFFF"/>
                </a:solidFill>
                <a:hlinkClick r:id="rId3">
                  <a:extLst>
                    <a:ext uri="{A12FA001-AC4F-418D-AE19-62706E023703}">
                      <ahyp:hlinkClr xmlns:ahyp="http://schemas.microsoft.com/office/drawing/2018/hyperlinkcolor" val="tx"/>
                    </a:ext>
                  </a:extLst>
                </a:hlinkClick>
              </a:rPr>
              <a:t>This Photo</a:t>
            </a:r>
            <a:r>
              <a:rPr lang="en-US" sz="933">
                <a:solidFill>
                  <a:srgbClr val="FFFFFF"/>
                </a:solidFill>
              </a:rPr>
              <a:t> by Unknown author is licensed under </a:t>
            </a:r>
            <a:r>
              <a:rPr lang="en-US" sz="933">
                <a:solidFill>
                  <a:srgbClr val="FFFFFF"/>
                </a:solidFill>
                <a:hlinkClick r:id="rId4">
                  <a:extLst>
                    <a:ext uri="{A12FA001-AC4F-418D-AE19-62706E023703}">
                      <ahyp:hlinkClr xmlns:ahyp="http://schemas.microsoft.com/office/drawing/2018/hyperlinkcolor" val="tx"/>
                    </a:ext>
                  </a:extLst>
                </a:hlinkClick>
              </a:rPr>
              <a:t>CC BY</a:t>
            </a:r>
            <a:r>
              <a:rPr lang="en-US" sz="933">
                <a:solidFill>
                  <a:srgbClr val="FFFFFF"/>
                </a:solidFill>
              </a:rPr>
              <a:t>.</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78">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3" name="TextBox 2">
            <a:extLst>
              <a:ext uri="{FF2B5EF4-FFF2-40B4-BE49-F238E27FC236}">
                <a16:creationId xmlns:a16="http://schemas.microsoft.com/office/drawing/2014/main" id="{77F956FA-9C3C-B474-D5FD-C0EAF81AE006}"/>
              </a:ext>
            </a:extLst>
          </p:cNvPr>
          <p:cNvSpPr txBox="1"/>
          <p:nvPr/>
        </p:nvSpPr>
        <p:spPr>
          <a:xfrm>
            <a:off x="838200" y="365125"/>
            <a:ext cx="10515600" cy="1325564"/>
          </a:xfrm>
          <a:prstGeom prst="rect">
            <a:avLst/>
          </a:prstGeom>
        </p:spPr>
        <p:txBody>
          <a:bodyPr vert="horz" lIns="121920" tIns="60960" rIns="121920" bIns="60960" rtlCol="0" anchor="ctr">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nSpc>
                <a:spcPct val="90000"/>
              </a:lnSpc>
              <a:spcBef>
                <a:spcPct val="0"/>
              </a:spcBef>
              <a:spcAft>
                <a:spcPts val="800"/>
              </a:spcAft>
            </a:pPr>
            <a:r>
              <a:rPr lang="en-US" sz="5867">
                <a:latin typeface="+mj-lt"/>
                <a:ea typeface="+mj-ea"/>
                <a:cs typeface="+mj-cs"/>
              </a:rPr>
              <a:t>SUPPORT VECTOR MACHINE</a:t>
            </a:r>
          </a:p>
        </p:txBody>
      </p:sp>
      <p:sp>
        <p:nvSpPr>
          <p:cNvPr id="5" name="TextBox 4">
            <a:extLst>
              <a:ext uri="{FF2B5EF4-FFF2-40B4-BE49-F238E27FC236}">
                <a16:creationId xmlns:a16="http://schemas.microsoft.com/office/drawing/2014/main" id="{505ED537-E5BF-1140-FED2-B069B532D7C1}"/>
              </a:ext>
            </a:extLst>
          </p:cNvPr>
          <p:cNvSpPr txBox="1"/>
          <p:nvPr/>
        </p:nvSpPr>
        <p:spPr>
          <a:xfrm>
            <a:off x="838200" y="2013625"/>
            <a:ext cx="4614760" cy="4163337"/>
          </a:xfrm>
          <a:prstGeom prst="rect">
            <a:avLst/>
          </a:prstGeom>
        </p:spPr>
        <p:txBody>
          <a:bodyPr vert="horz" lIns="121920" tIns="60960" rIns="121920" bIns="60960" rtlCol="0" anchor="t">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indent="-304792">
              <a:lnSpc>
                <a:spcPct val="90000"/>
              </a:lnSpc>
              <a:spcAft>
                <a:spcPts val="800"/>
              </a:spcAft>
              <a:buFont typeface="Arial" panose="020B0604020202020204" pitchFamily="34" charset="0"/>
              <a:buChar char="•"/>
            </a:pPr>
            <a:r>
              <a:rPr lang="en-US" sz="1600" dirty="0">
                <a:solidFill>
                  <a:schemeClr val="tx1">
                    <a:lumMod val="85000"/>
                    <a:lumOff val="15000"/>
                  </a:schemeClr>
                </a:solidFill>
                <a:ea typeface="+mn-lt"/>
                <a:cs typeface="+mn-lt"/>
              </a:rPr>
              <a:t>SVM </a:t>
            </a:r>
            <a:r>
              <a:rPr lang="en-US" sz="1600" b="0" i="0" dirty="0">
                <a:solidFill>
                  <a:schemeClr val="tx1">
                    <a:lumMod val="85000"/>
                    <a:lumOff val="15000"/>
                  </a:schemeClr>
                </a:solidFill>
                <a:effectLst/>
                <a:ea typeface="+mn-lt"/>
                <a:cs typeface="+mn-lt"/>
              </a:rPr>
              <a:t>is a </a:t>
            </a:r>
            <a:r>
              <a:rPr lang="en-US" sz="1600" dirty="0">
                <a:solidFill>
                  <a:schemeClr val="tx1">
                    <a:lumMod val="85000"/>
                    <a:lumOff val="15000"/>
                  </a:schemeClr>
                </a:solidFill>
                <a:ea typeface="+mn-lt"/>
                <a:cs typeface="+mn-lt"/>
              </a:rPr>
              <a:t>supervised </a:t>
            </a:r>
            <a:r>
              <a:rPr lang="en-US" sz="1600" b="0" i="0" dirty="0">
                <a:solidFill>
                  <a:schemeClr val="tx1">
                    <a:lumMod val="85000"/>
                    <a:lumOff val="15000"/>
                  </a:schemeClr>
                </a:solidFill>
                <a:effectLst/>
                <a:ea typeface="+mn-lt"/>
                <a:cs typeface="+mn-lt"/>
              </a:rPr>
              <a:t>learning algorithm </a:t>
            </a:r>
            <a:r>
              <a:rPr lang="en-US" sz="1600" dirty="0">
                <a:solidFill>
                  <a:schemeClr val="tx1">
                    <a:lumMod val="85000"/>
                    <a:lumOff val="15000"/>
                  </a:schemeClr>
                </a:solidFill>
                <a:ea typeface="+mn-lt"/>
                <a:cs typeface="+mn-lt"/>
              </a:rPr>
              <a:t>for classification and regression. It finds the hyperplane that best separates classes</a:t>
            </a:r>
            <a:r>
              <a:rPr lang="en-US" sz="1600" b="0" i="0" dirty="0">
                <a:solidFill>
                  <a:schemeClr val="tx1">
                    <a:lumMod val="85000"/>
                    <a:lumOff val="15000"/>
                  </a:schemeClr>
                </a:solidFill>
                <a:effectLst/>
                <a:ea typeface="+mn-lt"/>
                <a:cs typeface="+mn-lt"/>
              </a:rPr>
              <a:t>, </a:t>
            </a:r>
            <a:r>
              <a:rPr lang="en-US" sz="1600" dirty="0">
                <a:solidFill>
                  <a:schemeClr val="tx1">
                    <a:lumMod val="85000"/>
                    <a:lumOff val="15000"/>
                  </a:schemeClr>
                </a:solidFill>
                <a:ea typeface="+mn-lt"/>
                <a:cs typeface="+mn-lt"/>
              </a:rPr>
              <a:t>maximizing the margin between the closest </a:t>
            </a:r>
            <a:r>
              <a:rPr lang="en-US" sz="1600" b="0" i="0" dirty="0">
                <a:solidFill>
                  <a:schemeClr val="tx1">
                    <a:lumMod val="85000"/>
                    <a:lumOff val="15000"/>
                  </a:schemeClr>
                </a:solidFill>
                <a:effectLst/>
                <a:ea typeface="+mn-lt"/>
                <a:cs typeface="+mn-lt"/>
              </a:rPr>
              <a:t>data </a:t>
            </a:r>
            <a:r>
              <a:rPr lang="en-US" sz="1600" dirty="0">
                <a:solidFill>
                  <a:schemeClr val="tx1">
                    <a:lumMod val="85000"/>
                    <a:lumOff val="15000"/>
                  </a:schemeClr>
                </a:solidFill>
                <a:ea typeface="+mn-lt"/>
                <a:cs typeface="+mn-lt"/>
              </a:rPr>
              <a:t>points </a:t>
            </a:r>
            <a:r>
              <a:rPr lang="en-US" sz="1600" b="0" i="0" dirty="0">
                <a:solidFill>
                  <a:schemeClr val="tx1">
                    <a:lumMod val="85000"/>
                    <a:lumOff val="15000"/>
                  </a:schemeClr>
                </a:solidFill>
                <a:effectLst/>
                <a:ea typeface="+mn-lt"/>
                <a:cs typeface="+mn-lt"/>
              </a:rPr>
              <a:t>of</a:t>
            </a:r>
            <a:r>
              <a:rPr lang="en-US" sz="1600" dirty="0">
                <a:solidFill>
                  <a:schemeClr val="tx1">
                    <a:lumMod val="85000"/>
                    <a:lumOff val="15000"/>
                  </a:schemeClr>
                </a:solidFill>
                <a:ea typeface="+mn-lt"/>
                <a:cs typeface="+mn-lt"/>
              </a:rPr>
              <a:t> each class</a:t>
            </a:r>
            <a:r>
              <a:rPr lang="en-US" sz="1600" b="0" i="0" dirty="0">
                <a:solidFill>
                  <a:schemeClr val="tx1">
                    <a:lumMod val="85000"/>
                    <a:lumOff val="15000"/>
                  </a:schemeClr>
                </a:solidFill>
                <a:effectLst/>
                <a:ea typeface="+mn-lt"/>
                <a:cs typeface="+mn-lt"/>
              </a:rPr>
              <a:t>, </a:t>
            </a:r>
            <a:r>
              <a:rPr lang="en-US" sz="1600" dirty="0">
                <a:solidFill>
                  <a:schemeClr val="tx1">
                    <a:lumMod val="85000"/>
                    <a:lumOff val="15000"/>
                  </a:schemeClr>
                </a:solidFill>
                <a:ea typeface="+mn-lt"/>
                <a:cs typeface="+mn-lt"/>
              </a:rPr>
              <a:t>called support vectors. SVM uses different kernel functions </a:t>
            </a:r>
            <a:r>
              <a:rPr lang="en-US" sz="1600" b="0" i="0" dirty="0">
                <a:solidFill>
                  <a:schemeClr val="tx1">
                    <a:lumMod val="85000"/>
                    <a:lumOff val="15000"/>
                  </a:schemeClr>
                </a:solidFill>
                <a:effectLst/>
                <a:ea typeface="+mn-lt"/>
                <a:cs typeface="+mn-lt"/>
              </a:rPr>
              <a:t>to </a:t>
            </a:r>
            <a:r>
              <a:rPr lang="en-US" sz="1600" dirty="0">
                <a:solidFill>
                  <a:schemeClr val="tx1">
                    <a:lumMod val="85000"/>
                    <a:lumOff val="15000"/>
                  </a:schemeClr>
                </a:solidFill>
                <a:ea typeface="+mn-lt"/>
                <a:cs typeface="+mn-lt"/>
              </a:rPr>
              <a:t>map data </a:t>
            </a:r>
            <a:r>
              <a:rPr lang="en-US" sz="1600" b="0" i="0" dirty="0">
                <a:solidFill>
                  <a:schemeClr val="tx1">
                    <a:lumMod val="85000"/>
                    <a:lumOff val="15000"/>
                  </a:schemeClr>
                </a:solidFill>
                <a:effectLst/>
                <a:ea typeface="+mn-lt"/>
                <a:cs typeface="+mn-lt"/>
              </a:rPr>
              <a:t>to </a:t>
            </a:r>
            <a:r>
              <a:rPr lang="en-US" sz="1600" dirty="0">
                <a:solidFill>
                  <a:schemeClr val="tx1">
                    <a:lumMod val="85000"/>
                    <a:lumOff val="15000"/>
                  </a:schemeClr>
                </a:solidFill>
                <a:ea typeface="+mn-lt"/>
                <a:cs typeface="+mn-lt"/>
              </a:rPr>
              <a:t>a higher-dimensional space, allowing easier class separation. SVM handles high-dimensional data and overfitting</a:t>
            </a:r>
            <a:r>
              <a:rPr lang="en-US" sz="1600" b="0" i="0" dirty="0">
                <a:solidFill>
                  <a:schemeClr val="tx1">
                    <a:lumMod val="85000"/>
                    <a:lumOff val="15000"/>
                  </a:schemeClr>
                </a:solidFill>
                <a:effectLst/>
                <a:ea typeface="+mn-lt"/>
                <a:cs typeface="+mn-lt"/>
              </a:rPr>
              <a:t>, </a:t>
            </a:r>
            <a:r>
              <a:rPr lang="en-US" sz="1600" dirty="0">
                <a:solidFill>
                  <a:schemeClr val="tx1">
                    <a:lumMod val="85000"/>
                    <a:lumOff val="15000"/>
                  </a:schemeClr>
                </a:solidFill>
                <a:ea typeface="+mn-lt"/>
                <a:cs typeface="+mn-lt"/>
              </a:rPr>
              <a:t>but it can be computationally expensive and sensitive to hyperparameters</a:t>
            </a:r>
            <a:r>
              <a:rPr lang="en-US" sz="1600" b="0" i="0" dirty="0">
                <a:solidFill>
                  <a:schemeClr val="tx1">
                    <a:lumMod val="85000"/>
                    <a:lumOff val="15000"/>
                  </a:schemeClr>
                </a:solidFill>
                <a:effectLst/>
                <a:ea typeface="+mn-lt"/>
                <a:cs typeface="+mn-lt"/>
              </a:rPr>
              <a:t>. </a:t>
            </a:r>
            <a:r>
              <a:rPr lang="en-US" sz="1600" dirty="0">
                <a:solidFill>
                  <a:schemeClr val="tx1">
                    <a:lumMod val="85000"/>
                    <a:lumOff val="15000"/>
                  </a:schemeClr>
                </a:solidFill>
                <a:ea typeface="+mn-lt"/>
                <a:cs typeface="+mn-lt"/>
              </a:rPr>
              <a:t>SVM </a:t>
            </a:r>
            <a:r>
              <a:rPr lang="en-US" sz="1600" b="0" i="0" dirty="0">
                <a:solidFill>
                  <a:schemeClr val="tx1">
                    <a:lumMod val="85000"/>
                    <a:lumOff val="15000"/>
                  </a:schemeClr>
                </a:solidFill>
                <a:effectLst/>
                <a:ea typeface="+mn-lt"/>
                <a:cs typeface="+mn-lt"/>
              </a:rPr>
              <a:t>is </a:t>
            </a:r>
            <a:r>
              <a:rPr lang="en-US" sz="1600" dirty="0">
                <a:solidFill>
                  <a:schemeClr val="tx1">
                    <a:lumMod val="85000"/>
                    <a:lumOff val="15000"/>
                  </a:schemeClr>
                </a:solidFill>
                <a:ea typeface="+mn-lt"/>
                <a:cs typeface="+mn-lt"/>
              </a:rPr>
              <a:t>popular in image recognition, text classification, and bioinformatics due </a:t>
            </a:r>
            <a:r>
              <a:rPr lang="en-US" sz="1600" b="0" i="0" dirty="0">
                <a:solidFill>
                  <a:schemeClr val="tx1">
                    <a:lumMod val="85000"/>
                    <a:lumOff val="15000"/>
                  </a:schemeClr>
                </a:solidFill>
                <a:effectLst/>
                <a:ea typeface="+mn-lt"/>
                <a:cs typeface="+mn-lt"/>
              </a:rPr>
              <a:t>to </a:t>
            </a:r>
            <a:r>
              <a:rPr lang="en-US" sz="1600" dirty="0">
                <a:solidFill>
                  <a:schemeClr val="tx1">
                    <a:lumMod val="85000"/>
                    <a:lumOff val="15000"/>
                  </a:schemeClr>
                </a:solidFill>
                <a:ea typeface="+mn-lt"/>
                <a:cs typeface="+mn-lt"/>
              </a:rPr>
              <a:t>its accuracy and versatility.</a:t>
            </a:r>
          </a:p>
          <a:p>
            <a:pPr indent="-304792">
              <a:lnSpc>
                <a:spcPct val="90000"/>
              </a:lnSpc>
              <a:spcAft>
                <a:spcPts val="800"/>
              </a:spcAft>
              <a:buFont typeface="Arial" panose="020B0604020202020204" pitchFamily="34" charset="0"/>
              <a:buChar char="•"/>
            </a:pPr>
            <a:endParaRPr lang="en-US" sz="1733" b="0" i="0">
              <a:effectLst/>
            </a:endParaRPr>
          </a:p>
        </p:txBody>
      </p:sp>
      <p:pic>
        <p:nvPicPr>
          <p:cNvPr id="6" name="Picture 6" descr="Mother Putting a Face Mask on her Son · Free Stock Photo">
            <a:extLst>
              <a:ext uri="{FF2B5EF4-FFF2-40B4-BE49-F238E27FC236}">
                <a16:creationId xmlns:a16="http://schemas.microsoft.com/office/drawing/2014/main" id="{96A69F88-3A94-16A0-CC52-202F0BCBA532}"/>
              </a:ext>
            </a:extLst>
          </p:cNvPr>
          <p:cNvPicPr>
            <a:picLocks noChangeAspect="1"/>
          </p:cNvPicPr>
          <p:nvPr/>
        </p:nvPicPr>
        <p:blipFill rotWithShape="1">
          <a:blip r:embed="rId2"/>
          <a:srcRect r="16232" b="-1"/>
          <a:stretch/>
        </p:blipFill>
        <p:spPr>
          <a:xfrm>
            <a:off x="6101337" y="2015169"/>
            <a:ext cx="5283867" cy="4210441"/>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325804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956FA-9C3C-B474-D5FD-C0EAF81AE006}"/>
              </a:ext>
            </a:extLst>
          </p:cNvPr>
          <p:cNvSpPr txBox="1"/>
          <p:nvPr/>
        </p:nvSpPr>
        <p:spPr>
          <a:xfrm>
            <a:off x="6417733" y="490537"/>
            <a:ext cx="5291663" cy="1628775"/>
          </a:xfrm>
          <a:prstGeom prst="rect">
            <a:avLst/>
          </a:prstGeom>
        </p:spPr>
        <p:txBody>
          <a:bodyPr vert="horz" lIns="91440" tIns="45720" rIns="91440" bIns="45720" rtlCol="0" anchor="b">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914400">
              <a:lnSpc>
                <a:spcPct val="90000"/>
              </a:lnSpc>
              <a:spcBef>
                <a:spcPct val="0"/>
              </a:spcBef>
              <a:spcAft>
                <a:spcPts val="800"/>
              </a:spcAft>
            </a:pPr>
            <a:r>
              <a:rPr lang="en-US" sz="4000">
                <a:latin typeface="+mj-lt"/>
                <a:ea typeface="+mj-ea"/>
                <a:cs typeface="+mj-cs"/>
              </a:rPr>
              <a:t>K-NEAREST NEIGHBORS</a:t>
            </a:r>
          </a:p>
        </p:txBody>
      </p:sp>
      <p:pic>
        <p:nvPicPr>
          <p:cNvPr id="6" name="Picture 6" descr="Woman Wearing a Face Mask · Free Stock Photo">
            <a:extLst>
              <a:ext uri="{FF2B5EF4-FFF2-40B4-BE49-F238E27FC236}">
                <a16:creationId xmlns:a16="http://schemas.microsoft.com/office/drawing/2014/main" id="{6BFA6EC9-AF34-9327-25DA-7917D0E2C4CD}"/>
              </a:ext>
            </a:extLst>
          </p:cNvPr>
          <p:cNvPicPr>
            <a:picLocks noChangeAspect="1"/>
          </p:cNvPicPr>
          <p:nvPr/>
        </p:nvPicPr>
        <p:blipFill rotWithShape="1">
          <a:blip r:embed="rId2"/>
          <a:srcRect l="33919" r="19626" b="1"/>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5" name="TextBox 4">
            <a:extLst>
              <a:ext uri="{FF2B5EF4-FFF2-40B4-BE49-F238E27FC236}">
                <a16:creationId xmlns:a16="http://schemas.microsoft.com/office/drawing/2014/main" id="{505ED537-E5BF-1140-FED2-B069B532D7C1}"/>
              </a:ext>
            </a:extLst>
          </p:cNvPr>
          <p:cNvSpPr txBox="1"/>
          <p:nvPr/>
        </p:nvSpPr>
        <p:spPr>
          <a:xfrm>
            <a:off x="6417734" y="2614612"/>
            <a:ext cx="5291663" cy="3752849"/>
          </a:xfrm>
          <a:prstGeom prst="rect">
            <a:avLst/>
          </a:prstGeom>
        </p:spPr>
        <p:txBody>
          <a:bodyPr vert="horz" lIns="91440" tIns="45720" rIns="91440" bIns="45720" rtlCol="0">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indent="-228600" defTabSz="914400">
              <a:lnSpc>
                <a:spcPct val="90000"/>
              </a:lnSpc>
              <a:spcAft>
                <a:spcPts val="800"/>
              </a:spcAft>
              <a:buFont typeface="Arial" panose="020B0604020202020204" pitchFamily="34" charset="0"/>
              <a:buChar char="•"/>
            </a:pPr>
            <a:r>
              <a:rPr lang="en-US" sz="1800"/>
              <a:t>KNN, or k-nearest neighbors, </a:t>
            </a:r>
            <a:r>
              <a:rPr lang="en-US" sz="1800" b="0" i="0">
                <a:effectLst/>
              </a:rPr>
              <a:t>is a machine learning algorithm </a:t>
            </a:r>
            <a:r>
              <a:rPr lang="en-US" sz="1800"/>
              <a:t>used for classification and regression tasks. It identifies the k nearest neighbors to a given data point based </a:t>
            </a:r>
            <a:r>
              <a:rPr lang="en-US" sz="1800" b="0" i="0">
                <a:effectLst/>
              </a:rPr>
              <a:t>on </a:t>
            </a:r>
            <a:r>
              <a:rPr lang="en-US" sz="1800"/>
              <a:t>distance and uses their labels/values to predict the label/value of the new </a:t>
            </a:r>
            <a:r>
              <a:rPr lang="en-US" sz="1800" b="0" i="0">
                <a:effectLst/>
              </a:rPr>
              <a:t>data</a:t>
            </a:r>
            <a:r>
              <a:rPr lang="en-US" sz="1800"/>
              <a:t> point. KNN is non-parametric</a:t>
            </a:r>
            <a:r>
              <a:rPr lang="en-US" sz="1800" b="0" i="0">
                <a:effectLst/>
              </a:rPr>
              <a:t>, </a:t>
            </a:r>
            <a:r>
              <a:rPr lang="en-US" sz="1800"/>
              <a:t>making no assumptions about the </a:t>
            </a:r>
            <a:r>
              <a:rPr lang="en-US" sz="1800" b="0" i="0">
                <a:effectLst/>
              </a:rPr>
              <a:t>data </a:t>
            </a:r>
            <a:r>
              <a:rPr lang="en-US" sz="1800"/>
              <a:t>distribution</a:t>
            </a:r>
            <a:r>
              <a:rPr lang="en-US" sz="1800" b="0" i="0">
                <a:effectLst/>
              </a:rPr>
              <a:t>. </a:t>
            </a:r>
            <a:r>
              <a:rPr lang="en-US" sz="1800"/>
              <a:t>However</a:t>
            </a:r>
            <a:r>
              <a:rPr lang="en-US" sz="1800" b="0" i="0">
                <a:effectLst/>
              </a:rPr>
              <a:t>, </a:t>
            </a:r>
            <a:r>
              <a:rPr lang="en-US" sz="1800"/>
              <a:t>it </a:t>
            </a:r>
            <a:r>
              <a:rPr lang="en-US" sz="1800" b="0" i="0">
                <a:effectLst/>
              </a:rPr>
              <a:t>can be </a:t>
            </a:r>
            <a:r>
              <a:rPr lang="en-US" sz="1800"/>
              <a:t>sensitive </a:t>
            </a:r>
            <a:r>
              <a:rPr lang="en-US" sz="1800" b="0" i="0">
                <a:effectLst/>
              </a:rPr>
              <a:t>to </a:t>
            </a:r>
            <a:r>
              <a:rPr lang="en-US" sz="1800"/>
              <a:t>the choice of k and computationally expensive </a:t>
            </a:r>
            <a:r>
              <a:rPr lang="en-US" sz="1800" b="0" i="0">
                <a:effectLst/>
              </a:rPr>
              <a:t>for</a:t>
            </a:r>
            <a:r>
              <a:rPr lang="en-US" sz="1800"/>
              <a:t> </a:t>
            </a:r>
            <a:r>
              <a:rPr lang="en-US" sz="1800" b="0" i="0">
                <a:effectLst/>
              </a:rPr>
              <a:t>large </a:t>
            </a:r>
            <a:r>
              <a:rPr lang="en-US" sz="1800"/>
              <a:t>datasets.</a:t>
            </a:r>
          </a:p>
          <a:p>
            <a:pPr indent="-228600" defTabSz="914400">
              <a:lnSpc>
                <a:spcPct val="90000"/>
              </a:lnSpc>
              <a:spcAft>
                <a:spcPts val="800"/>
              </a:spcAft>
              <a:buFont typeface="Arial" panose="020B0604020202020204" pitchFamily="34" charset="0"/>
              <a:buChar char="•"/>
            </a:pPr>
            <a:endParaRPr lang="en-US" sz="1800" b="0" i="0">
              <a:effectLst/>
            </a:endParaRPr>
          </a:p>
        </p:txBody>
      </p:sp>
    </p:spTree>
    <p:extLst>
      <p:ext uri="{BB962C8B-B14F-4D97-AF65-F5344CB8AC3E}">
        <p14:creationId xmlns:p14="http://schemas.microsoft.com/office/powerpoint/2010/main" val="159787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3844EE9-2895-4B7B-A445-00BA9172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77F956FA-9C3C-B474-D5FD-C0EAF81AE006}"/>
              </a:ext>
            </a:extLst>
          </p:cNvPr>
          <p:cNvSpPr txBox="1"/>
          <p:nvPr/>
        </p:nvSpPr>
        <p:spPr>
          <a:xfrm>
            <a:off x="5506019" y="817575"/>
            <a:ext cx="4118161" cy="1046671"/>
          </a:xfrm>
          <a:prstGeom prst="rect">
            <a:avLst/>
          </a:prstGeom>
        </p:spPr>
        <p:txBody>
          <a:bodyPr vert="horz" lIns="91440" tIns="45720" rIns="91440" bIns="45720" rtlCol="0" anchor="ctr">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914400">
              <a:lnSpc>
                <a:spcPct val="90000"/>
              </a:lnSpc>
              <a:spcBef>
                <a:spcPct val="0"/>
              </a:spcBef>
              <a:spcAft>
                <a:spcPts val="800"/>
              </a:spcAft>
            </a:pPr>
            <a:r>
              <a:rPr lang="en-US" sz="4000" kern="1200" dirty="0">
                <a:latin typeface="+mj-lt"/>
                <a:ea typeface="+mj-ea"/>
                <a:cs typeface="+mj-cs"/>
              </a:rPr>
              <a:t>RANDOM FOREST</a:t>
            </a:r>
          </a:p>
        </p:txBody>
      </p:sp>
      <p:sp>
        <p:nvSpPr>
          <p:cNvPr id="28" name="Rectangle 27">
            <a:extLst>
              <a:ext uri="{FF2B5EF4-FFF2-40B4-BE49-F238E27FC236}">
                <a16:creationId xmlns:a16="http://schemas.microsoft.com/office/drawing/2014/main" id="{97B03642-7722-4B15-897F-76918F86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9937"/>
            <a:ext cx="4525605" cy="577812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068EAC2-2623-4156-A990-D776FF9BF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 name="Picture 3" descr="A picture containing text, white&#10;&#10;Description automatically generated">
            <a:extLst>
              <a:ext uri="{FF2B5EF4-FFF2-40B4-BE49-F238E27FC236}">
                <a16:creationId xmlns:a16="http://schemas.microsoft.com/office/drawing/2014/main" id="{9D08B342-B14D-1BE3-4BF8-CBE472CF81A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 b="-1"/>
          <a:stretch/>
        </p:blipFill>
        <p:spPr>
          <a:xfrm>
            <a:off x="317158" y="1483355"/>
            <a:ext cx="3891290" cy="3891290"/>
          </a:xfrm>
          <a:prstGeom prst="rect">
            <a:avLst/>
          </a:prstGeom>
        </p:spPr>
      </p:pic>
      <p:sp>
        <p:nvSpPr>
          <p:cNvPr id="5" name="TextBox 4">
            <a:extLst>
              <a:ext uri="{FF2B5EF4-FFF2-40B4-BE49-F238E27FC236}">
                <a16:creationId xmlns:a16="http://schemas.microsoft.com/office/drawing/2014/main" id="{505ED537-E5BF-1140-FED2-B069B532D7C1}"/>
              </a:ext>
            </a:extLst>
          </p:cNvPr>
          <p:cNvSpPr txBox="1"/>
          <p:nvPr/>
        </p:nvSpPr>
        <p:spPr>
          <a:xfrm>
            <a:off x="5409258" y="2184546"/>
            <a:ext cx="5847780" cy="2501213"/>
          </a:xfrm>
          <a:prstGeom prst="rect">
            <a:avLst/>
          </a:prstGeom>
        </p:spPr>
        <p:txBody>
          <a:bodyPr vert="horz" lIns="91440" tIns="45720" rIns="91440" bIns="45720" rtlCol="0" anchor="ctr">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indent="-228600" defTabSz="914400">
              <a:lnSpc>
                <a:spcPct val="90000"/>
              </a:lnSpc>
              <a:spcAft>
                <a:spcPts val="800"/>
              </a:spcAft>
              <a:buFont typeface="Arial" panose="020B0604020202020204" pitchFamily="34" charset="0"/>
              <a:buChar char="•"/>
            </a:pPr>
            <a:r>
              <a:rPr lang="en-US" sz="1800"/>
              <a:t>Random Forest </a:t>
            </a:r>
            <a:r>
              <a:rPr lang="en-US" sz="1800" b="0" i="0">
                <a:effectLst/>
              </a:rPr>
              <a:t>is a </a:t>
            </a:r>
            <a:r>
              <a:rPr lang="en-US" sz="1800"/>
              <a:t>popular ensemble </a:t>
            </a:r>
            <a:r>
              <a:rPr lang="en-US" sz="1800" b="0" i="0">
                <a:effectLst/>
              </a:rPr>
              <a:t>learning algorithm </a:t>
            </a:r>
            <a:r>
              <a:rPr lang="en-US" sz="1800"/>
              <a:t>used for classification and regression tasks. It combines multiple decision trees, each built using a random subset of features and </a:t>
            </a:r>
            <a:r>
              <a:rPr lang="en-US" sz="1800" b="0" i="0">
                <a:effectLst/>
              </a:rPr>
              <a:t>data, to </a:t>
            </a:r>
            <a:r>
              <a:rPr lang="en-US" sz="1800"/>
              <a:t>create a more accurate and stable model. Prediction is made by averaging or taking the majority vote of the individual tree predictions. Random Forests are flexible and widely used </a:t>
            </a:r>
            <a:r>
              <a:rPr lang="en-US" sz="1800" b="0" i="0">
                <a:effectLst/>
              </a:rPr>
              <a:t>for</a:t>
            </a:r>
            <a:r>
              <a:rPr lang="en-US" sz="1800"/>
              <a:t> tasks like image classification and customer churn prediction.</a:t>
            </a:r>
          </a:p>
          <a:p>
            <a:pPr indent="-228600" defTabSz="914400">
              <a:lnSpc>
                <a:spcPct val="90000"/>
              </a:lnSpc>
              <a:spcAft>
                <a:spcPts val="800"/>
              </a:spcAft>
              <a:buFont typeface="Arial" panose="020B0604020202020204" pitchFamily="34" charset="0"/>
              <a:buChar char="•"/>
            </a:pPr>
            <a:endParaRPr lang="en-US" sz="1800" b="0" i="0">
              <a:effectLst/>
            </a:endParaRPr>
          </a:p>
        </p:txBody>
      </p:sp>
      <p:sp>
        <p:nvSpPr>
          <p:cNvPr id="32" name="Rectangle 31">
            <a:extLst>
              <a:ext uri="{FF2B5EF4-FFF2-40B4-BE49-F238E27FC236}">
                <a16:creationId xmlns:a16="http://schemas.microsoft.com/office/drawing/2014/main" id="{4C707BC9-731A-490A-AF25-6F349FD9B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5405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4" name="Rectangle 33">
            <a:extLst>
              <a:ext uri="{FF2B5EF4-FFF2-40B4-BE49-F238E27FC236}">
                <a16:creationId xmlns:a16="http://schemas.microsoft.com/office/drawing/2014/main" id="{3FD7C480-AC7D-4FEE-BB95-EEE23BB3E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601"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10D6BBC-64C2-0792-D544-835579B342E7}"/>
              </a:ext>
            </a:extLst>
          </p:cNvPr>
          <p:cNvSpPr txBox="1"/>
          <p:nvPr/>
        </p:nvSpPr>
        <p:spPr>
          <a:xfrm>
            <a:off x="1874155" y="5174590"/>
            <a:ext cx="2334293"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37233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shape&#10;&#10;Description automatically generated">
            <a:extLst>
              <a:ext uri="{FF2B5EF4-FFF2-40B4-BE49-F238E27FC236}">
                <a16:creationId xmlns:a16="http://schemas.microsoft.com/office/drawing/2014/main" id="{E6A32A41-D4AB-2397-F2D8-1B7E3B0FE276}"/>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t="15730"/>
          <a:stretch/>
        </p:blipFill>
        <p:spPr>
          <a:xfrm>
            <a:off x="20" y="10"/>
            <a:ext cx="12191980" cy="6857990"/>
          </a:xfrm>
          <a:prstGeom prst="rect">
            <a:avLst/>
          </a:prstGeom>
        </p:spPr>
      </p:pic>
      <p:sp>
        <p:nvSpPr>
          <p:cNvPr id="7" name="TextBox 6">
            <a:extLst>
              <a:ext uri="{FF2B5EF4-FFF2-40B4-BE49-F238E27FC236}">
                <a16:creationId xmlns:a16="http://schemas.microsoft.com/office/drawing/2014/main" id="{9E9276CF-9D60-1881-CC58-8FF76392E80E}"/>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pic>
        <p:nvPicPr>
          <p:cNvPr id="9" name="Picture 9" descr="Chart, treemap chart&#10;&#10;Description automatically generated">
            <a:extLst>
              <a:ext uri="{FF2B5EF4-FFF2-40B4-BE49-F238E27FC236}">
                <a16:creationId xmlns:a16="http://schemas.microsoft.com/office/drawing/2014/main" id="{0A7BF594-E714-6DE1-B43C-1BA47B22D418}"/>
              </a:ext>
            </a:extLst>
          </p:cNvPr>
          <p:cNvPicPr>
            <a:picLocks noChangeAspect="1"/>
          </p:cNvPicPr>
          <p:nvPr/>
        </p:nvPicPr>
        <p:blipFill>
          <a:blip r:embed="rId5"/>
          <a:stretch>
            <a:fillRect/>
          </a:stretch>
        </p:blipFill>
        <p:spPr>
          <a:xfrm>
            <a:off x="737992" y="860578"/>
            <a:ext cx="2728823" cy="2286933"/>
          </a:xfrm>
          <a:prstGeom prst="rect">
            <a:avLst/>
          </a:prstGeom>
        </p:spPr>
      </p:pic>
      <p:sp>
        <p:nvSpPr>
          <p:cNvPr id="10" name="TextBox 9">
            <a:extLst>
              <a:ext uri="{FF2B5EF4-FFF2-40B4-BE49-F238E27FC236}">
                <a16:creationId xmlns:a16="http://schemas.microsoft.com/office/drawing/2014/main" id="{97BE9C33-CE77-7F60-F1D6-CC3E22FAC9EE}"/>
              </a:ext>
            </a:extLst>
          </p:cNvPr>
          <p:cNvSpPr txBox="1"/>
          <p:nvPr/>
        </p:nvSpPr>
        <p:spPr>
          <a:xfrm>
            <a:off x="1535752" y="359833"/>
            <a:ext cx="9893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Logistic</a:t>
            </a:r>
            <a:endParaRPr lang="en-US" dirty="0"/>
          </a:p>
        </p:txBody>
      </p:sp>
      <p:pic>
        <p:nvPicPr>
          <p:cNvPr id="11" name="Picture 12" descr="Chart, treemap chart&#10;&#10;Description automatically generated">
            <a:extLst>
              <a:ext uri="{FF2B5EF4-FFF2-40B4-BE49-F238E27FC236}">
                <a16:creationId xmlns:a16="http://schemas.microsoft.com/office/drawing/2014/main" id="{70202F28-F683-6E08-C490-A9EEE4371CF3}"/>
              </a:ext>
            </a:extLst>
          </p:cNvPr>
          <p:cNvPicPr>
            <a:picLocks noChangeAspect="1"/>
          </p:cNvPicPr>
          <p:nvPr/>
        </p:nvPicPr>
        <p:blipFill>
          <a:blip r:embed="rId6"/>
          <a:stretch>
            <a:fillRect/>
          </a:stretch>
        </p:blipFill>
        <p:spPr>
          <a:xfrm>
            <a:off x="4595689" y="817447"/>
            <a:ext cx="2743201" cy="2301309"/>
          </a:xfrm>
          <a:prstGeom prst="rect">
            <a:avLst/>
          </a:prstGeom>
        </p:spPr>
      </p:pic>
      <p:sp>
        <p:nvSpPr>
          <p:cNvPr id="15" name="TextBox 14">
            <a:extLst>
              <a:ext uri="{FF2B5EF4-FFF2-40B4-BE49-F238E27FC236}">
                <a16:creationId xmlns:a16="http://schemas.microsoft.com/office/drawing/2014/main" id="{E36FA5B3-323A-4284-63C6-45775A64B95E}"/>
              </a:ext>
            </a:extLst>
          </p:cNvPr>
          <p:cNvSpPr txBox="1"/>
          <p:nvPr/>
        </p:nvSpPr>
        <p:spPr>
          <a:xfrm>
            <a:off x="5229477" y="353785"/>
            <a:ext cx="147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Decision Tree</a:t>
            </a:r>
            <a:endParaRPr lang="en-US" dirty="0"/>
          </a:p>
        </p:txBody>
      </p:sp>
      <p:pic>
        <p:nvPicPr>
          <p:cNvPr id="17" name="Picture 17" descr="Chart, treemap chart&#10;&#10;Description automatically generated">
            <a:extLst>
              <a:ext uri="{FF2B5EF4-FFF2-40B4-BE49-F238E27FC236}">
                <a16:creationId xmlns:a16="http://schemas.microsoft.com/office/drawing/2014/main" id="{D62D3558-3B84-FE97-394D-305EE98BD41E}"/>
              </a:ext>
            </a:extLst>
          </p:cNvPr>
          <p:cNvPicPr>
            <a:picLocks noChangeAspect="1"/>
          </p:cNvPicPr>
          <p:nvPr/>
        </p:nvPicPr>
        <p:blipFill>
          <a:blip r:embed="rId7"/>
          <a:stretch>
            <a:fillRect/>
          </a:stretch>
        </p:blipFill>
        <p:spPr>
          <a:xfrm>
            <a:off x="8534400" y="833421"/>
            <a:ext cx="2743200" cy="2315688"/>
          </a:xfrm>
          <a:prstGeom prst="rect">
            <a:avLst/>
          </a:prstGeom>
        </p:spPr>
      </p:pic>
      <p:sp>
        <p:nvSpPr>
          <p:cNvPr id="18" name="TextBox 17">
            <a:extLst>
              <a:ext uri="{FF2B5EF4-FFF2-40B4-BE49-F238E27FC236}">
                <a16:creationId xmlns:a16="http://schemas.microsoft.com/office/drawing/2014/main" id="{80168755-97A4-CA96-6541-B43B47771F81}"/>
              </a:ext>
            </a:extLst>
          </p:cNvPr>
          <p:cNvSpPr txBox="1"/>
          <p:nvPr/>
        </p:nvSpPr>
        <p:spPr>
          <a:xfrm>
            <a:off x="8790166" y="363363"/>
            <a:ext cx="2182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K- Nearest Neighbors</a:t>
            </a:r>
            <a:endParaRPr lang="en-US" dirty="0" err="1"/>
          </a:p>
        </p:txBody>
      </p:sp>
      <p:pic>
        <p:nvPicPr>
          <p:cNvPr id="19" name="Picture 19" descr="Chart, treemap chart&#10;&#10;Description automatically generated">
            <a:extLst>
              <a:ext uri="{FF2B5EF4-FFF2-40B4-BE49-F238E27FC236}">
                <a16:creationId xmlns:a16="http://schemas.microsoft.com/office/drawing/2014/main" id="{5F05CB8D-02F6-A1CA-1D9D-FD6C83917348}"/>
              </a:ext>
            </a:extLst>
          </p:cNvPr>
          <p:cNvPicPr>
            <a:picLocks noChangeAspect="1"/>
          </p:cNvPicPr>
          <p:nvPr/>
        </p:nvPicPr>
        <p:blipFill>
          <a:blip r:embed="rId8"/>
          <a:stretch>
            <a:fillRect/>
          </a:stretch>
        </p:blipFill>
        <p:spPr>
          <a:xfrm>
            <a:off x="2495909" y="4183344"/>
            <a:ext cx="2743200" cy="2315688"/>
          </a:xfrm>
          <a:prstGeom prst="rect">
            <a:avLst/>
          </a:prstGeom>
        </p:spPr>
      </p:pic>
      <p:sp>
        <p:nvSpPr>
          <p:cNvPr id="20" name="TextBox 19">
            <a:extLst>
              <a:ext uri="{FF2B5EF4-FFF2-40B4-BE49-F238E27FC236}">
                <a16:creationId xmlns:a16="http://schemas.microsoft.com/office/drawing/2014/main" id="{CA742A29-8427-CDA1-9CF3-A39F0D3488C5}"/>
              </a:ext>
            </a:extLst>
          </p:cNvPr>
          <p:cNvSpPr txBox="1"/>
          <p:nvPr/>
        </p:nvSpPr>
        <p:spPr>
          <a:xfrm>
            <a:off x="2617936" y="3658451"/>
            <a:ext cx="24987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Support Vector Machine</a:t>
            </a:r>
            <a:endParaRPr lang="en-US" dirty="0"/>
          </a:p>
        </p:txBody>
      </p:sp>
      <p:pic>
        <p:nvPicPr>
          <p:cNvPr id="21" name="Picture 21" descr="Chart, treemap chart&#10;&#10;Description automatically generated">
            <a:extLst>
              <a:ext uri="{FF2B5EF4-FFF2-40B4-BE49-F238E27FC236}">
                <a16:creationId xmlns:a16="http://schemas.microsoft.com/office/drawing/2014/main" id="{EF484A5B-82D4-B9A1-D217-24F7E86D8585}"/>
              </a:ext>
            </a:extLst>
          </p:cNvPr>
          <p:cNvPicPr>
            <a:picLocks noChangeAspect="1"/>
          </p:cNvPicPr>
          <p:nvPr/>
        </p:nvPicPr>
        <p:blipFill>
          <a:blip r:embed="rId9"/>
          <a:stretch>
            <a:fillRect/>
          </a:stretch>
        </p:blipFill>
        <p:spPr>
          <a:xfrm>
            <a:off x="6694098" y="4183345"/>
            <a:ext cx="2743200" cy="2315688"/>
          </a:xfrm>
          <a:prstGeom prst="rect">
            <a:avLst/>
          </a:prstGeom>
        </p:spPr>
      </p:pic>
      <p:sp>
        <p:nvSpPr>
          <p:cNvPr id="22" name="TextBox 21">
            <a:extLst>
              <a:ext uri="{FF2B5EF4-FFF2-40B4-BE49-F238E27FC236}">
                <a16:creationId xmlns:a16="http://schemas.microsoft.com/office/drawing/2014/main" id="{FAE63010-011B-A791-E230-27B185FF8FF3}"/>
              </a:ext>
            </a:extLst>
          </p:cNvPr>
          <p:cNvSpPr txBox="1"/>
          <p:nvPr/>
        </p:nvSpPr>
        <p:spPr>
          <a:xfrm>
            <a:off x="7226378" y="3658452"/>
            <a:ext cx="16792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Random Forest</a:t>
            </a:r>
            <a:endParaRPr lang="en-US" dirty="0"/>
          </a:p>
        </p:txBody>
      </p:sp>
    </p:spTree>
    <p:extLst>
      <p:ext uri="{BB962C8B-B14F-4D97-AF65-F5344CB8AC3E}">
        <p14:creationId xmlns:p14="http://schemas.microsoft.com/office/powerpoint/2010/main" val="388534024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shape&#10;&#10;Description automatically generated">
            <a:extLst>
              <a:ext uri="{FF2B5EF4-FFF2-40B4-BE49-F238E27FC236}">
                <a16:creationId xmlns:a16="http://schemas.microsoft.com/office/drawing/2014/main" id="{E6A32A41-D4AB-2397-F2D8-1B7E3B0FE276}"/>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t="15730"/>
          <a:stretch/>
        </p:blipFill>
        <p:spPr>
          <a:xfrm>
            <a:off x="20" y="10"/>
            <a:ext cx="12191980" cy="6857990"/>
          </a:xfrm>
          <a:prstGeom prst="rect">
            <a:avLst/>
          </a:prstGeom>
        </p:spPr>
      </p:pic>
      <p:sp>
        <p:nvSpPr>
          <p:cNvPr id="7" name="TextBox 6">
            <a:extLst>
              <a:ext uri="{FF2B5EF4-FFF2-40B4-BE49-F238E27FC236}">
                <a16:creationId xmlns:a16="http://schemas.microsoft.com/office/drawing/2014/main" id="{9E9276CF-9D60-1881-CC58-8FF76392E80E}"/>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graphicFrame>
        <p:nvGraphicFramePr>
          <p:cNvPr id="2" name="Table 2">
            <a:extLst>
              <a:ext uri="{FF2B5EF4-FFF2-40B4-BE49-F238E27FC236}">
                <a16:creationId xmlns:a16="http://schemas.microsoft.com/office/drawing/2014/main" id="{D2D044CD-BBA8-F913-616B-66FC2675DB49}"/>
              </a:ext>
            </a:extLst>
          </p:cNvPr>
          <p:cNvGraphicFramePr>
            <a:graphicFrameLocks noGrp="1"/>
          </p:cNvGraphicFramePr>
          <p:nvPr>
            <p:extLst>
              <p:ext uri="{D42A27DB-BD31-4B8C-83A1-F6EECF244321}">
                <p14:modId xmlns:p14="http://schemas.microsoft.com/office/powerpoint/2010/main" val="2552551366"/>
              </p:ext>
            </p:extLst>
          </p:nvPr>
        </p:nvGraphicFramePr>
        <p:xfrm>
          <a:off x="1216526" y="975894"/>
          <a:ext cx="9856594" cy="2558565"/>
        </p:xfrm>
        <a:graphic>
          <a:graphicData uri="http://schemas.openxmlformats.org/drawingml/2006/table">
            <a:tbl>
              <a:tblPr firstRow="1" bandRow="1">
                <a:tableStyleId>{5C22544A-7EE6-4342-B048-85BDC9FD1C3A}</a:tableStyleId>
              </a:tblPr>
              <a:tblGrid>
                <a:gridCol w="1642766">
                  <a:extLst>
                    <a:ext uri="{9D8B030D-6E8A-4147-A177-3AD203B41FA5}">
                      <a16:colId xmlns:a16="http://schemas.microsoft.com/office/drawing/2014/main" val="3373597001"/>
                    </a:ext>
                  </a:extLst>
                </a:gridCol>
                <a:gridCol w="1642766">
                  <a:extLst>
                    <a:ext uri="{9D8B030D-6E8A-4147-A177-3AD203B41FA5}">
                      <a16:colId xmlns:a16="http://schemas.microsoft.com/office/drawing/2014/main" val="2700977645"/>
                    </a:ext>
                  </a:extLst>
                </a:gridCol>
                <a:gridCol w="1642766">
                  <a:extLst>
                    <a:ext uri="{9D8B030D-6E8A-4147-A177-3AD203B41FA5}">
                      <a16:colId xmlns:a16="http://schemas.microsoft.com/office/drawing/2014/main" val="1018726190"/>
                    </a:ext>
                  </a:extLst>
                </a:gridCol>
                <a:gridCol w="1627689">
                  <a:extLst>
                    <a:ext uri="{9D8B030D-6E8A-4147-A177-3AD203B41FA5}">
                      <a16:colId xmlns:a16="http://schemas.microsoft.com/office/drawing/2014/main" val="37961191"/>
                    </a:ext>
                  </a:extLst>
                </a:gridCol>
                <a:gridCol w="1657841">
                  <a:extLst>
                    <a:ext uri="{9D8B030D-6E8A-4147-A177-3AD203B41FA5}">
                      <a16:colId xmlns:a16="http://schemas.microsoft.com/office/drawing/2014/main" val="2421333403"/>
                    </a:ext>
                  </a:extLst>
                </a:gridCol>
                <a:gridCol w="1642766">
                  <a:extLst>
                    <a:ext uri="{9D8B030D-6E8A-4147-A177-3AD203B41FA5}">
                      <a16:colId xmlns:a16="http://schemas.microsoft.com/office/drawing/2014/main" val="3557958705"/>
                    </a:ext>
                  </a:extLst>
                </a:gridCol>
              </a:tblGrid>
              <a:tr h="852855">
                <a:tc>
                  <a:txBody>
                    <a:bodyPr/>
                    <a:lstStyle/>
                    <a:p>
                      <a:endParaRPr lang="en-US"/>
                    </a:p>
                  </a:txBody>
                  <a:tcPr/>
                </a:tc>
                <a:tc>
                  <a:txBody>
                    <a:bodyPr/>
                    <a:lstStyle/>
                    <a:p>
                      <a:r>
                        <a:rPr lang="en-US" dirty="0"/>
                        <a:t>Logistic Regression</a:t>
                      </a:r>
                    </a:p>
                  </a:txBody>
                  <a:tcPr/>
                </a:tc>
                <a:tc>
                  <a:txBody>
                    <a:bodyPr/>
                    <a:lstStyle/>
                    <a:p>
                      <a:r>
                        <a:rPr lang="en-US" dirty="0"/>
                        <a:t> Decision Tree</a:t>
                      </a:r>
                    </a:p>
                  </a:txBody>
                  <a:tcPr/>
                </a:tc>
                <a:tc>
                  <a:txBody>
                    <a:bodyPr/>
                    <a:lstStyle/>
                    <a:p>
                      <a:r>
                        <a:rPr lang="en-US" dirty="0"/>
                        <a:t>K- Nearest Neighbor</a:t>
                      </a:r>
                    </a:p>
                  </a:txBody>
                  <a:tcPr/>
                </a:tc>
                <a:tc>
                  <a:txBody>
                    <a:bodyPr/>
                    <a:lstStyle/>
                    <a:p>
                      <a:r>
                        <a:rPr lang="en-US" dirty="0"/>
                        <a:t>Support Vector Machine</a:t>
                      </a:r>
                    </a:p>
                  </a:txBody>
                  <a:tcPr/>
                </a:tc>
                <a:tc>
                  <a:txBody>
                    <a:bodyPr/>
                    <a:lstStyle/>
                    <a:p>
                      <a:r>
                        <a:rPr lang="en-US" dirty="0"/>
                        <a:t>Random Forest</a:t>
                      </a:r>
                    </a:p>
                  </a:txBody>
                  <a:tcPr/>
                </a:tc>
                <a:extLst>
                  <a:ext uri="{0D108BD9-81ED-4DB2-BD59-A6C34878D82A}">
                    <a16:rowId xmlns:a16="http://schemas.microsoft.com/office/drawing/2014/main" val="3765448293"/>
                  </a:ext>
                </a:extLst>
              </a:tr>
              <a:tr h="852855">
                <a:tc>
                  <a:txBody>
                    <a:bodyPr/>
                    <a:lstStyle/>
                    <a:p>
                      <a:pPr lvl="0" algn="ctr"/>
                      <a:r>
                        <a:rPr lang="en-US" b="1" dirty="0"/>
                        <a:t>Accuracy</a:t>
                      </a:r>
                      <a:endParaRPr lang="en-US"/>
                    </a:p>
                  </a:txBody>
                  <a:tcPr>
                    <a:solidFill>
                      <a:schemeClr val="accent1">
                        <a:lumMod val="60000"/>
                        <a:lumOff val="40000"/>
                      </a:schemeClr>
                    </a:solidFill>
                  </a:tcPr>
                </a:tc>
                <a:tc>
                  <a:txBody>
                    <a:bodyPr/>
                    <a:lstStyle/>
                    <a:p>
                      <a:pPr lvl="0" algn="ctr">
                        <a:buNone/>
                      </a:pPr>
                      <a:r>
                        <a:rPr lang="en-US" sz="1200" b="0" i="0" u="none" strike="noStrike" noProof="0" dirty="0">
                          <a:solidFill>
                            <a:srgbClr val="212121"/>
                          </a:solidFill>
                          <a:latin typeface="Calibri"/>
                        </a:rPr>
                        <a:t>0.9233333333333333</a:t>
                      </a:r>
                      <a:endParaRPr lang="en-US" sz="1200" b="0" i="0" u="none" strike="noStrike" noProof="0" dirty="0">
                        <a:solidFill>
                          <a:srgbClr val="212121"/>
                        </a:solidFill>
                      </a:endParaRPr>
                    </a:p>
                  </a:txBody>
                  <a:tcPr>
                    <a:solidFill>
                      <a:schemeClr val="bg2">
                        <a:lumMod val="40000"/>
                        <a:lumOff val="60000"/>
                      </a:schemeClr>
                    </a:solidFill>
                  </a:tcPr>
                </a:tc>
                <a:tc>
                  <a:txBody>
                    <a:bodyPr/>
                    <a:lstStyle/>
                    <a:p>
                      <a:pPr lvl="0" algn="ctr">
                        <a:buNone/>
                      </a:pPr>
                      <a:r>
                        <a:rPr lang="en-US" sz="1200" b="0" i="0" u="none" strike="noStrike" noProof="0" dirty="0">
                          <a:solidFill>
                            <a:srgbClr val="212121"/>
                          </a:solidFill>
                          <a:latin typeface="Calibri"/>
                        </a:rPr>
                        <a:t>0.8316666666666667</a:t>
                      </a:r>
                      <a:endParaRPr lang="en-US" sz="1200" b="0" i="0" u="none" strike="noStrike" noProof="0" dirty="0">
                        <a:solidFill>
                          <a:srgbClr val="212121"/>
                        </a:solidFill>
                      </a:endParaRPr>
                    </a:p>
                  </a:txBody>
                  <a:tcPr>
                    <a:solidFill>
                      <a:schemeClr val="bg2">
                        <a:lumMod val="40000"/>
                        <a:lumOff val="60000"/>
                      </a:schemeClr>
                    </a:solidFill>
                  </a:tcPr>
                </a:tc>
                <a:tc>
                  <a:txBody>
                    <a:bodyPr/>
                    <a:lstStyle/>
                    <a:p>
                      <a:pPr lvl="0" algn="ctr">
                        <a:buNone/>
                      </a:pPr>
                      <a:r>
                        <a:rPr lang="en-US" sz="1200" b="0" i="0" u="none" strike="noStrike" noProof="0" dirty="0">
                          <a:solidFill>
                            <a:srgbClr val="212121"/>
                          </a:solidFill>
                        </a:rPr>
                        <a:t>0.8583333333333333</a:t>
                      </a:r>
                      <a:endParaRPr lang="en-US" sz="1200" b="0" i="0" u="none" strike="noStrike" noProof="0" dirty="0">
                        <a:solidFill>
                          <a:srgbClr val="212121"/>
                        </a:solidFill>
                        <a:latin typeface="Calibri"/>
                      </a:endParaRPr>
                    </a:p>
                  </a:txBody>
                  <a:tcPr>
                    <a:solidFill>
                      <a:schemeClr val="bg2">
                        <a:lumMod val="40000"/>
                        <a:lumOff val="60000"/>
                      </a:schemeClr>
                    </a:solidFill>
                  </a:tcPr>
                </a:tc>
                <a:tc>
                  <a:txBody>
                    <a:bodyPr/>
                    <a:lstStyle/>
                    <a:p>
                      <a:pPr lvl="0" algn="ctr">
                        <a:buNone/>
                      </a:pPr>
                      <a:r>
                        <a:rPr lang="en-US" sz="1200" b="0" i="0" u="none" strike="noStrike" noProof="0" dirty="0">
                          <a:solidFill>
                            <a:srgbClr val="212121"/>
                          </a:solidFill>
                        </a:rPr>
                        <a:t>0.9566666666666667</a:t>
                      </a:r>
                      <a:endParaRPr lang="en-US" sz="1200" dirty="0"/>
                    </a:p>
                  </a:txBody>
                  <a:tcPr>
                    <a:solidFill>
                      <a:schemeClr val="bg2">
                        <a:lumMod val="40000"/>
                        <a:lumOff val="60000"/>
                      </a:schemeClr>
                    </a:solidFill>
                  </a:tcPr>
                </a:tc>
                <a:tc>
                  <a:txBody>
                    <a:bodyPr/>
                    <a:lstStyle/>
                    <a:p>
                      <a:pPr lvl="0" algn="ctr">
                        <a:buNone/>
                      </a:pPr>
                      <a:r>
                        <a:rPr lang="en-US" sz="1200" b="0" i="0" u="none" strike="noStrike" noProof="0" dirty="0">
                          <a:solidFill>
                            <a:srgbClr val="212121"/>
                          </a:solidFill>
                          <a:latin typeface="Calibri"/>
                        </a:rPr>
                        <a:t>0.935</a:t>
                      </a:r>
                      <a:endParaRPr lang="en-US" sz="1200" dirty="0"/>
                    </a:p>
                  </a:txBody>
                  <a:tcPr>
                    <a:solidFill>
                      <a:schemeClr val="bg2">
                        <a:lumMod val="40000"/>
                        <a:lumOff val="60000"/>
                      </a:schemeClr>
                    </a:solidFill>
                  </a:tcPr>
                </a:tc>
                <a:extLst>
                  <a:ext uri="{0D108BD9-81ED-4DB2-BD59-A6C34878D82A}">
                    <a16:rowId xmlns:a16="http://schemas.microsoft.com/office/drawing/2014/main" val="814674039"/>
                  </a:ext>
                </a:extLst>
              </a:tr>
              <a:tr h="852855">
                <a:tc>
                  <a:txBody>
                    <a:bodyPr/>
                    <a:lstStyle/>
                    <a:p>
                      <a:pPr algn="ctr"/>
                      <a:r>
                        <a:rPr lang="en-US" b="1" dirty="0"/>
                        <a:t>Confusion Matrix</a:t>
                      </a:r>
                    </a:p>
                  </a:txBody>
                  <a:tcPr>
                    <a:solidFill>
                      <a:schemeClr val="accent1">
                        <a:lumMod val="60000"/>
                        <a:lumOff val="40000"/>
                      </a:schemeClr>
                    </a:solidFill>
                  </a:tcPr>
                </a:tc>
                <a:tc>
                  <a:txBody>
                    <a:bodyPr/>
                    <a:lstStyle/>
                    <a:p>
                      <a:pPr lvl="0" algn="l">
                        <a:buNone/>
                      </a:pPr>
                      <a:r>
                        <a:rPr lang="en-US" sz="1400" b="0" i="0" u="none" strike="noStrike" noProof="0" dirty="0">
                          <a:solidFill>
                            <a:srgbClr val="212121"/>
                          </a:solidFill>
                        </a:rPr>
                        <a:t>[[271   38]</a:t>
                      </a:r>
                      <a:endParaRPr lang="en-US" sz="1400" dirty="0"/>
                    </a:p>
                    <a:p>
                      <a:pPr lvl="0" algn="l">
                        <a:buNone/>
                      </a:pPr>
                      <a:r>
                        <a:rPr lang="en-US" sz="1400" b="0" i="0" u="none" strike="noStrike" noProof="0" dirty="0">
                          <a:solidFill>
                            <a:srgbClr val="212121"/>
                          </a:solidFill>
                        </a:rPr>
                        <a:t> [ 8    283]]</a:t>
                      </a:r>
                      <a:endParaRPr lang="en-US" sz="1400" dirty="0"/>
                    </a:p>
                  </a:txBody>
                  <a:tcPr/>
                </a:tc>
                <a:tc>
                  <a:txBody>
                    <a:bodyPr/>
                    <a:lstStyle/>
                    <a:p>
                      <a:pPr lvl="0" algn="l">
                        <a:buNone/>
                      </a:pPr>
                      <a:r>
                        <a:rPr lang="en-US" sz="1400" b="0" i="0" u="none" strike="noStrike" noProof="0" dirty="0">
                          <a:solidFill>
                            <a:srgbClr val="212121"/>
                          </a:solidFill>
                          <a:latin typeface="Calibri"/>
                        </a:rPr>
                        <a:t>[[254   55]</a:t>
                      </a:r>
                      <a:endParaRPr lang="en-US" sz="1400" dirty="0">
                        <a:latin typeface="Calibri"/>
                      </a:endParaRPr>
                    </a:p>
                    <a:p>
                      <a:pPr lvl="0" algn="l">
                        <a:buNone/>
                      </a:pPr>
                      <a:r>
                        <a:rPr lang="en-US" sz="1400" b="0" i="0" u="none" strike="noStrike" noProof="0" dirty="0">
                          <a:solidFill>
                            <a:srgbClr val="212121"/>
                          </a:solidFill>
                          <a:latin typeface="Calibri"/>
                        </a:rPr>
                        <a:t> [ 46  245]]</a:t>
                      </a:r>
                      <a:endParaRPr lang="en-US" sz="1400" dirty="0">
                        <a:latin typeface="Calibri"/>
                      </a:endParaRPr>
                    </a:p>
                  </a:txBody>
                  <a:tcPr/>
                </a:tc>
                <a:tc>
                  <a:txBody>
                    <a:bodyPr/>
                    <a:lstStyle/>
                    <a:p>
                      <a:pPr lvl="0" algn="l">
                        <a:buNone/>
                      </a:pPr>
                      <a:r>
                        <a:rPr lang="en-US" sz="1400" b="0" i="0" u="none" strike="noStrike" noProof="0" dirty="0">
                          <a:solidFill>
                            <a:srgbClr val="212121"/>
                          </a:solidFill>
                        </a:rPr>
                        <a:t>[[243   66]</a:t>
                      </a:r>
                      <a:endParaRPr lang="en-US" sz="1400" dirty="0"/>
                    </a:p>
                    <a:p>
                      <a:pPr lvl="0" algn="l">
                        <a:buNone/>
                      </a:pPr>
                      <a:r>
                        <a:rPr lang="en-US" sz="1400" b="0" i="0" u="none" strike="noStrike" noProof="0" dirty="0">
                          <a:solidFill>
                            <a:srgbClr val="212121"/>
                          </a:solidFill>
                        </a:rPr>
                        <a:t> [ 19  272]]</a:t>
                      </a:r>
                      <a:endParaRPr lang="en-US" sz="1400" dirty="0"/>
                    </a:p>
                  </a:txBody>
                  <a:tcPr/>
                </a:tc>
                <a:tc>
                  <a:txBody>
                    <a:bodyPr/>
                    <a:lstStyle/>
                    <a:p>
                      <a:pPr lvl="0" algn="l">
                        <a:buNone/>
                      </a:pPr>
                      <a:r>
                        <a:rPr lang="en-US" sz="1400" b="0" i="0" u="none" strike="noStrike" noProof="0" dirty="0">
                          <a:solidFill>
                            <a:srgbClr val="212121"/>
                          </a:solidFill>
                          <a:latin typeface="Calibri"/>
                        </a:rPr>
                        <a:t>[[292  17]</a:t>
                      </a:r>
                      <a:endParaRPr lang="en-US" sz="1400" dirty="0"/>
                    </a:p>
                    <a:p>
                      <a:pPr lvl="0" algn="l">
                        <a:buNone/>
                      </a:pPr>
                      <a:r>
                        <a:rPr lang="en-US" sz="1400" b="0" i="0" u="none" strike="noStrike" noProof="0" dirty="0">
                          <a:solidFill>
                            <a:srgbClr val="212121"/>
                          </a:solidFill>
                          <a:latin typeface="Calibri"/>
                        </a:rPr>
                        <a:t> [ 9   282]]</a:t>
                      </a:r>
                      <a:endParaRPr lang="en-US" sz="1400" dirty="0"/>
                    </a:p>
                  </a:txBody>
                  <a:tcPr/>
                </a:tc>
                <a:tc>
                  <a:txBody>
                    <a:bodyPr/>
                    <a:lstStyle/>
                    <a:p>
                      <a:pPr lvl="0" algn="l">
                        <a:buNone/>
                      </a:pPr>
                      <a:r>
                        <a:rPr lang="en-US" sz="1400" b="0" i="0" u="none" strike="noStrike" noProof="0" dirty="0">
                          <a:solidFill>
                            <a:srgbClr val="212121"/>
                          </a:solidFill>
                          <a:latin typeface="Calibri"/>
                        </a:rPr>
                        <a:t>[[285  24] </a:t>
                      </a:r>
                      <a:endParaRPr lang="en-US" sz="1400" dirty="0"/>
                    </a:p>
                    <a:p>
                      <a:pPr lvl="0" algn="l">
                        <a:buNone/>
                      </a:pPr>
                      <a:r>
                        <a:rPr lang="en-US" sz="1400" b="0" i="0" u="none" strike="noStrike" noProof="0" dirty="0">
                          <a:solidFill>
                            <a:srgbClr val="212121"/>
                          </a:solidFill>
                          <a:latin typeface="Calibri"/>
                        </a:rPr>
                        <a:t>[ 15  276]]</a:t>
                      </a:r>
                      <a:endParaRPr lang="en-US" sz="1400"/>
                    </a:p>
                  </a:txBody>
                  <a:tcPr/>
                </a:tc>
                <a:extLst>
                  <a:ext uri="{0D108BD9-81ED-4DB2-BD59-A6C34878D82A}">
                    <a16:rowId xmlns:a16="http://schemas.microsoft.com/office/drawing/2014/main" val="1529557754"/>
                  </a:ext>
                </a:extLst>
              </a:tr>
            </a:tbl>
          </a:graphicData>
        </a:graphic>
      </p:graphicFrame>
    </p:spTree>
    <p:extLst>
      <p:ext uri="{BB962C8B-B14F-4D97-AF65-F5344CB8AC3E}">
        <p14:creationId xmlns:p14="http://schemas.microsoft.com/office/powerpoint/2010/main" val="400736525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scissors, indoor, blue, stationary&#10;&#10;Description automatically generated">
            <a:extLst>
              <a:ext uri="{FF2B5EF4-FFF2-40B4-BE49-F238E27FC236}">
                <a16:creationId xmlns:a16="http://schemas.microsoft.com/office/drawing/2014/main" id="{2DB8D898-82FF-2DA4-29E0-B60BF31A2200}"/>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b="15730"/>
          <a:stretch/>
        </p:blipFill>
        <p:spPr>
          <a:xfrm>
            <a:off x="20" y="10"/>
            <a:ext cx="12191980" cy="6857990"/>
          </a:xfrm>
          <a:prstGeom prst="rect">
            <a:avLst/>
          </a:prstGeom>
        </p:spPr>
      </p:pic>
      <p:sp>
        <p:nvSpPr>
          <p:cNvPr id="7" name="TextBox 6">
            <a:extLst>
              <a:ext uri="{FF2B5EF4-FFF2-40B4-BE49-F238E27FC236}">
                <a16:creationId xmlns:a16="http://schemas.microsoft.com/office/drawing/2014/main" id="{1B2DF10B-EFC9-7445-AA65-55621B3595EE}"/>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pic>
        <p:nvPicPr>
          <p:cNvPr id="9" name="Picture 9" descr="Chart, line chart&#10;&#10;Description automatically generated">
            <a:extLst>
              <a:ext uri="{FF2B5EF4-FFF2-40B4-BE49-F238E27FC236}">
                <a16:creationId xmlns:a16="http://schemas.microsoft.com/office/drawing/2014/main" id="{271BDCBF-CDAE-1B56-75EC-AC9BBA450999}"/>
              </a:ext>
            </a:extLst>
          </p:cNvPr>
          <p:cNvPicPr>
            <a:picLocks noChangeAspect="1"/>
          </p:cNvPicPr>
          <p:nvPr/>
        </p:nvPicPr>
        <p:blipFill>
          <a:blip r:embed="rId5"/>
          <a:stretch>
            <a:fillRect/>
          </a:stretch>
        </p:blipFill>
        <p:spPr>
          <a:xfrm>
            <a:off x="331469" y="347960"/>
            <a:ext cx="5518028" cy="3638458"/>
          </a:xfrm>
          <a:prstGeom prst="rect">
            <a:avLst/>
          </a:prstGeom>
        </p:spPr>
      </p:pic>
      <p:pic>
        <p:nvPicPr>
          <p:cNvPr id="10" name="Picture 10" descr="Chart, line chart&#10;&#10;Description automatically generated">
            <a:extLst>
              <a:ext uri="{FF2B5EF4-FFF2-40B4-BE49-F238E27FC236}">
                <a16:creationId xmlns:a16="http://schemas.microsoft.com/office/drawing/2014/main" id="{F9B5FD06-8A25-96CC-C7F2-B115EB0C6CD1}"/>
              </a:ext>
            </a:extLst>
          </p:cNvPr>
          <p:cNvPicPr>
            <a:picLocks noChangeAspect="1"/>
          </p:cNvPicPr>
          <p:nvPr/>
        </p:nvPicPr>
        <p:blipFill>
          <a:blip r:embed="rId6"/>
          <a:stretch>
            <a:fillRect/>
          </a:stretch>
        </p:blipFill>
        <p:spPr>
          <a:xfrm>
            <a:off x="6334664" y="2860296"/>
            <a:ext cx="5518029" cy="3639068"/>
          </a:xfrm>
          <a:prstGeom prst="rect">
            <a:avLst/>
          </a:prstGeom>
        </p:spPr>
      </p:pic>
      <p:sp>
        <p:nvSpPr>
          <p:cNvPr id="11" name="TextBox 10">
            <a:extLst>
              <a:ext uri="{FF2B5EF4-FFF2-40B4-BE49-F238E27FC236}">
                <a16:creationId xmlns:a16="http://schemas.microsoft.com/office/drawing/2014/main" id="{9982477F-0FD7-4A0C-E3C1-50AD6E08AF11}"/>
              </a:ext>
            </a:extLst>
          </p:cNvPr>
          <p:cNvSpPr txBox="1"/>
          <p:nvPr/>
        </p:nvSpPr>
        <p:spPr>
          <a:xfrm>
            <a:off x="1064795" y="4061215"/>
            <a:ext cx="40533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Receiver Operating Characteristic Curves</a:t>
            </a:r>
            <a:endParaRPr lang="en-US" b="1">
              <a:cs typeface="Calibri"/>
            </a:endParaRPr>
          </a:p>
        </p:txBody>
      </p:sp>
      <p:sp>
        <p:nvSpPr>
          <p:cNvPr id="2" name="TextBox 1">
            <a:extLst>
              <a:ext uri="{FF2B5EF4-FFF2-40B4-BE49-F238E27FC236}">
                <a16:creationId xmlns:a16="http://schemas.microsoft.com/office/drawing/2014/main" id="{B601CC64-FA99-5E77-7B3D-0ED1F346D256}"/>
              </a:ext>
            </a:extLst>
          </p:cNvPr>
          <p:cNvSpPr txBox="1"/>
          <p:nvPr/>
        </p:nvSpPr>
        <p:spPr>
          <a:xfrm>
            <a:off x="7948083" y="2373312"/>
            <a:ext cx="2298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Precision-Recall Curve</a:t>
            </a:r>
            <a:endParaRPr lang="en-US" b="1" dirty="0"/>
          </a:p>
        </p:txBody>
      </p:sp>
    </p:spTree>
    <p:extLst>
      <p:ext uri="{BB962C8B-B14F-4D97-AF65-F5344CB8AC3E}">
        <p14:creationId xmlns:p14="http://schemas.microsoft.com/office/powerpoint/2010/main" val="407125215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dirty="0"/>
          </a:p>
        </p:txBody>
      </p:sp>
      <p:sp>
        <p:nvSpPr>
          <p:cNvPr id="2" name="TextBox 1">
            <a:extLst>
              <a:ext uri="{FF2B5EF4-FFF2-40B4-BE49-F238E27FC236}">
                <a16:creationId xmlns:a16="http://schemas.microsoft.com/office/drawing/2014/main" id="{A3F58D10-A1E5-D2E6-E0BB-38652846FEC4}"/>
              </a:ext>
            </a:extLst>
          </p:cNvPr>
          <p:cNvSpPr txBox="1"/>
          <p:nvPr/>
        </p:nvSpPr>
        <p:spPr>
          <a:xfrm>
            <a:off x="6657716" y="467272"/>
            <a:ext cx="4195673" cy="2052521"/>
          </a:xfrm>
          <a:prstGeom prst="rect">
            <a:avLst/>
          </a:prstGeom>
        </p:spPr>
        <p:txBody>
          <a:bodyPr vert="horz" lIns="121920" tIns="60960" rIns="121920" bIns="60960" rtlCol="0" anchor="b">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nSpc>
                <a:spcPct val="90000"/>
              </a:lnSpc>
              <a:spcBef>
                <a:spcPct val="0"/>
              </a:spcBef>
              <a:spcAft>
                <a:spcPts val="800"/>
              </a:spcAft>
            </a:pPr>
            <a:r>
              <a:rPr lang="en-US" sz="5600">
                <a:latin typeface="+mj-lt"/>
                <a:ea typeface="+mj-ea"/>
                <a:cs typeface="+mj-cs"/>
              </a:rPr>
              <a:t>CONCLUSION</a:t>
            </a:r>
          </a:p>
        </p:txBody>
      </p:sp>
      <p:sp>
        <p:nvSpPr>
          <p:cNvPr id="79" name="Oval 7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4" y="554153"/>
            <a:ext cx="5742189" cy="5742188"/>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pic>
        <p:nvPicPr>
          <p:cNvPr id="3" name="Picture 4" descr="A picture containing person, clothing, person, close&#10;&#10;Description automatically generated">
            <a:extLst>
              <a:ext uri="{FF2B5EF4-FFF2-40B4-BE49-F238E27FC236}">
                <a16:creationId xmlns:a16="http://schemas.microsoft.com/office/drawing/2014/main" id="{5609FD61-4076-633E-E680-FBDECEC4BB3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4934" r="8317"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81"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3200"/>
          </a:p>
        </p:txBody>
      </p:sp>
      <p:sp>
        <p:nvSpPr>
          <p:cNvPr id="83"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4"/>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3200"/>
          </a:p>
        </p:txBody>
      </p:sp>
      <p:sp>
        <p:nvSpPr>
          <p:cNvPr id="4" name="TextBox 3">
            <a:extLst>
              <a:ext uri="{FF2B5EF4-FFF2-40B4-BE49-F238E27FC236}">
                <a16:creationId xmlns:a16="http://schemas.microsoft.com/office/drawing/2014/main" id="{64324A55-2D5D-1C17-4D47-2912BECE72A1}"/>
              </a:ext>
            </a:extLst>
          </p:cNvPr>
          <p:cNvSpPr txBox="1"/>
          <p:nvPr/>
        </p:nvSpPr>
        <p:spPr>
          <a:xfrm>
            <a:off x="6814598" y="2979612"/>
            <a:ext cx="4195673" cy="2084637"/>
          </a:xfrm>
          <a:prstGeom prst="rect">
            <a:avLst/>
          </a:prstGeom>
        </p:spPr>
        <p:txBody>
          <a:bodyPr vert="horz" lIns="121920" tIns="60960" rIns="121920" bIns="60960" rtlCol="0" anchor="t">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indent="-304792">
              <a:lnSpc>
                <a:spcPct val="90000"/>
              </a:lnSpc>
              <a:spcAft>
                <a:spcPts val="800"/>
              </a:spcAft>
              <a:buFont typeface="Arial" panose="020B0604020202020204" pitchFamily="34" charset="0"/>
              <a:buChar char="•"/>
            </a:pPr>
            <a:r>
              <a:rPr lang="en-US" sz="2000">
                <a:solidFill>
                  <a:schemeClr val="tx1">
                    <a:alpha val="80000"/>
                  </a:schemeClr>
                </a:solidFill>
              </a:rPr>
              <a:t>This project is a remarkable illustration of how AI and ML can address practical issues. Given the current situation, the capability to identify individuals wearing masks in real-time has become a crucial element of public safety.</a:t>
            </a:r>
          </a:p>
        </p:txBody>
      </p:sp>
      <p:sp>
        <p:nvSpPr>
          <p:cNvPr id="85"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8" y="5775081"/>
            <a:ext cx="112427" cy="112427"/>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sz="3200"/>
          </a:p>
        </p:txBody>
      </p:sp>
      <p:cxnSp>
        <p:nvCxnSpPr>
          <p:cNvPr id="87"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1"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9B211AD-8C00-3BC9-165C-BE8425344C83}"/>
              </a:ext>
            </a:extLst>
          </p:cNvPr>
          <p:cNvSpPr txBox="1"/>
          <p:nvPr/>
        </p:nvSpPr>
        <p:spPr>
          <a:xfrm>
            <a:off x="8919309" y="6591261"/>
            <a:ext cx="3272691" cy="235898"/>
          </a:xfrm>
          <a:prstGeom prst="rect">
            <a:avLst/>
          </a:prstGeom>
          <a:solidFill>
            <a:srgbClr val="000000"/>
          </a:solidFill>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a:spcAft>
                <a:spcPts val="800"/>
              </a:spcAft>
            </a:pPr>
            <a:r>
              <a:rPr lang="en-US" sz="933">
                <a:solidFill>
                  <a:srgbClr val="FFFFFF"/>
                </a:solidFill>
                <a:hlinkClick r:id="rId3">
                  <a:extLst>
                    <a:ext uri="{A12FA001-AC4F-418D-AE19-62706E023703}">
                      <ahyp:hlinkClr xmlns:ahyp="http://schemas.microsoft.com/office/drawing/2018/hyperlinkcolor" val="tx"/>
                    </a:ext>
                  </a:extLst>
                </a:hlinkClick>
              </a:rPr>
              <a:t>This Photo</a:t>
            </a:r>
            <a:r>
              <a:rPr lang="en-US" sz="933">
                <a:solidFill>
                  <a:srgbClr val="FFFFFF"/>
                </a:solidFill>
              </a:rPr>
              <a:t> by Unknown author is licensed under </a:t>
            </a:r>
            <a:r>
              <a:rPr lang="en-US" sz="933">
                <a:solidFill>
                  <a:srgbClr val="FFFFFF"/>
                </a:solidFill>
                <a:hlinkClick r:id="rId4">
                  <a:extLst>
                    <a:ext uri="{A12FA001-AC4F-418D-AE19-62706E023703}">
                      <ahyp:hlinkClr xmlns:ahyp="http://schemas.microsoft.com/office/drawing/2018/hyperlinkcolor" val="tx"/>
                    </a:ext>
                  </a:extLst>
                </a:hlinkClick>
              </a:rPr>
              <a:t>CC BY-SA-NC</a:t>
            </a:r>
            <a:r>
              <a:rPr lang="en-US" sz="933">
                <a:solidFill>
                  <a:srgbClr val="FFFFFF"/>
                </a:solidFill>
              </a:rPr>
              <a:t>.</a:t>
            </a:r>
          </a:p>
        </p:txBody>
      </p:sp>
    </p:spTree>
    <p:extLst>
      <p:ext uri="{BB962C8B-B14F-4D97-AF65-F5344CB8AC3E}">
        <p14:creationId xmlns:p14="http://schemas.microsoft.com/office/powerpoint/2010/main" val="122174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pic>
        <p:nvPicPr>
          <p:cNvPr id="7" name="Picture 10">
            <a:extLst>
              <a:ext uri="{FF2B5EF4-FFF2-40B4-BE49-F238E27FC236}">
                <a16:creationId xmlns:a16="http://schemas.microsoft.com/office/drawing/2014/main" id="{5040921E-8C59-5506-E4D1-F2910AAD34B9}"/>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t="1123" b="14608"/>
          <a:stretch/>
        </p:blipFill>
        <p:spPr>
          <a:xfrm>
            <a:off x="27" y="13"/>
            <a:ext cx="12191973" cy="6857987"/>
          </a:xfrm>
          <a:prstGeom prst="rect">
            <a:avLst/>
          </a:prstGeom>
        </p:spPr>
      </p:pic>
      <p:sp>
        <p:nvSpPr>
          <p:cNvPr id="3" name="TextBox 2">
            <a:extLst>
              <a:ext uri="{FF2B5EF4-FFF2-40B4-BE49-F238E27FC236}">
                <a16:creationId xmlns:a16="http://schemas.microsoft.com/office/drawing/2014/main" id="{B82EE553-0BCB-CE58-E433-E906F7F86311}"/>
              </a:ext>
            </a:extLst>
          </p:cNvPr>
          <p:cNvSpPr txBox="1"/>
          <p:nvPr/>
        </p:nvSpPr>
        <p:spPr>
          <a:xfrm>
            <a:off x="1524000" y="2668773"/>
            <a:ext cx="9144000" cy="1354108"/>
          </a:xfrm>
          <a:prstGeom prst="rect">
            <a:avLst/>
          </a:prstGeom>
        </p:spPr>
        <p:txBody>
          <a:bodyPr vert="horz" lIns="121920" tIns="60960" rIns="121920" bIns="60960" rtlCol="0" anchor="b">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lnSpc>
                <a:spcPct val="90000"/>
              </a:lnSpc>
              <a:spcBef>
                <a:spcPct val="0"/>
              </a:spcBef>
              <a:spcAft>
                <a:spcPts val="800"/>
              </a:spcAft>
            </a:pPr>
            <a:r>
              <a:rPr lang="en-US" sz="8000" b="1" i="1" dirty="0">
                <a:solidFill>
                  <a:srgbClr val="FFFFFF"/>
                </a:solidFill>
                <a:latin typeface="+mj-lt"/>
                <a:ea typeface="+mj-ea"/>
                <a:cs typeface="+mj-cs"/>
              </a:rPr>
              <a:t>Thank you</a:t>
            </a:r>
            <a:endParaRPr lang="en-US" sz="8000" b="1" i="1">
              <a:solidFill>
                <a:srgbClr val="FFFFFF"/>
              </a:solidFill>
              <a:latin typeface="+mj-lt"/>
              <a:ea typeface="+mj-ea"/>
              <a:cs typeface="Calibri"/>
            </a:endParaRPr>
          </a:p>
        </p:txBody>
      </p:sp>
      <p:sp>
        <p:nvSpPr>
          <p:cNvPr id="11" name="TextBox 10">
            <a:extLst>
              <a:ext uri="{FF2B5EF4-FFF2-40B4-BE49-F238E27FC236}">
                <a16:creationId xmlns:a16="http://schemas.microsoft.com/office/drawing/2014/main" id="{19D37A03-9BD1-D9AD-C2C5-2EC315ACCACE}"/>
              </a:ext>
            </a:extLst>
          </p:cNvPr>
          <p:cNvSpPr txBox="1"/>
          <p:nvPr/>
        </p:nvSpPr>
        <p:spPr>
          <a:xfrm>
            <a:off x="8919309" y="6591261"/>
            <a:ext cx="3272691" cy="235898"/>
          </a:xfrm>
          <a:prstGeom prst="rect">
            <a:avLst/>
          </a:prstGeom>
          <a:solidFill>
            <a:srgbClr val="000000"/>
          </a:solidFill>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a:spcAft>
                <a:spcPts val="800"/>
              </a:spcAft>
            </a:pPr>
            <a:r>
              <a:rPr lang="en-US" sz="933">
                <a:solidFill>
                  <a:srgbClr val="FFFFFF"/>
                </a:solidFill>
                <a:hlinkClick r:id="rId3">
                  <a:extLst>
                    <a:ext uri="{A12FA001-AC4F-418D-AE19-62706E023703}">
                      <ahyp:hlinkClr xmlns:ahyp="http://schemas.microsoft.com/office/drawing/2018/hyperlinkcolor" val="tx"/>
                    </a:ext>
                  </a:extLst>
                </a:hlinkClick>
              </a:rPr>
              <a:t>This Photo</a:t>
            </a:r>
            <a:r>
              <a:rPr lang="en-US" sz="933">
                <a:solidFill>
                  <a:srgbClr val="FFFFFF"/>
                </a:solidFill>
              </a:rPr>
              <a:t> by Unknown author is licensed under </a:t>
            </a:r>
            <a:r>
              <a:rPr lang="en-US" sz="933">
                <a:solidFill>
                  <a:srgbClr val="FFFFFF"/>
                </a:solidFill>
                <a:hlinkClick r:id="rId4">
                  <a:extLst>
                    <a:ext uri="{A12FA001-AC4F-418D-AE19-62706E023703}">
                      <ahyp:hlinkClr xmlns:ahyp="http://schemas.microsoft.com/office/drawing/2018/hyperlinkcolor" val="tx"/>
                    </a:ext>
                  </a:extLst>
                </a:hlinkClick>
              </a:rPr>
              <a:t>CC BY-SA-NC</a:t>
            </a:r>
            <a:r>
              <a:rPr lang="en-US" sz="933">
                <a:solidFill>
                  <a:srgbClr val="FFFFFF"/>
                </a:solidFill>
              </a:rPr>
              <a:t>.</a:t>
            </a:r>
          </a:p>
        </p:txBody>
      </p:sp>
    </p:spTree>
    <p:extLst>
      <p:ext uri="{BB962C8B-B14F-4D97-AF65-F5344CB8AC3E}">
        <p14:creationId xmlns:p14="http://schemas.microsoft.com/office/powerpoint/2010/main" val="7513654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pic>
        <p:nvPicPr>
          <p:cNvPr id="2" name="Picture 3" descr="A picture containing text, person, close&#10;&#10;Description automatically generated">
            <a:extLst>
              <a:ext uri="{FF2B5EF4-FFF2-40B4-BE49-F238E27FC236}">
                <a16:creationId xmlns:a16="http://schemas.microsoft.com/office/drawing/2014/main" id="{DD8B9DD4-7E28-3BC4-7B6A-CE47BBABFFA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7485" b="-1"/>
          <a:stretch/>
        </p:blipFill>
        <p:spPr>
          <a:xfrm>
            <a:off x="603672" y="13"/>
            <a:ext cx="11588329" cy="6857984"/>
          </a:xfrm>
          <a:prstGeom prst="rect">
            <a:avLst/>
          </a:prstGeom>
        </p:spPr>
      </p:pic>
      <p:sp>
        <p:nvSpPr>
          <p:cNvPr id="11" name="Rectangle 1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19899"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13" name="Rectangle 1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6971"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grpSp>
        <p:nvGrpSpPr>
          <p:cNvPr id="15" name="Group 14">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1" y="73153"/>
            <a:ext cx="1178964" cy="232961"/>
            <a:chOff x="1188720" y="73152"/>
            <a:chExt cx="1178966" cy="232963"/>
          </a:xfrm>
        </p:grpSpPr>
        <p:sp>
          <p:nvSpPr>
            <p:cNvPr id="16"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17"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18"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19"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20"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21"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22"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23"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24"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25"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26"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27"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28"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29"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30"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31"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32"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33"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34"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35"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grpSp>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5"/>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3" name="Content Placeholder 2"/>
          <p:cNvSpPr>
            <a:spLocks noGrp="1"/>
          </p:cNvSpPr>
          <p:nvPr>
            <p:ph idx="1"/>
          </p:nvPr>
        </p:nvSpPr>
        <p:spPr>
          <a:xfrm>
            <a:off x="605870" y="3223840"/>
            <a:ext cx="5487749" cy="3156671"/>
          </a:xfrm>
        </p:spPr>
        <p:txBody>
          <a:bodyPr anchor="ctr">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2100" dirty="0">
                <a:solidFill>
                  <a:schemeClr val="bg1"/>
                </a:solidFill>
                <a:latin typeface="Bahnschrift"/>
              </a:rPr>
              <a:t>"</a:t>
            </a:r>
            <a:r>
              <a:rPr lang="en-US" sz="2100" b="0" i="0" dirty="0">
                <a:solidFill>
                  <a:schemeClr val="bg1"/>
                </a:solidFill>
                <a:effectLst/>
                <a:latin typeface="Bahnschrift"/>
              </a:rPr>
              <a:t>AI is not a replacement for humans. It's here to augment human capability, to augment what we do, and ultimately allow us to do more</a:t>
            </a:r>
            <a:r>
              <a:rPr lang="en-US" sz="2100" dirty="0">
                <a:solidFill>
                  <a:schemeClr val="bg1"/>
                </a:solidFill>
                <a:latin typeface="Bahnschrift"/>
              </a:rPr>
              <a:t>."</a:t>
            </a:r>
            <a:r>
              <a:rPr lang="en-US" sz="1850" dirty="0">
                <a:solidFill>
                  <a:schemeClr val="bg1"/>
                </a:solidFill>
                <a:latin typeface="Bahnschrift"/>
              </a:rPr>
              <a:t> </a:t>
            </a:r>
            <a:endParaRPr lang="en-US" sz="1850" b="0" i="0">
              <a:solidFill>
                <a:schemeClr val="bg1"/>
              </a:solidFill>
              <a:effectLst/>
              <a:latin typeface="Bahnschrift" panose="020B0502040204020203" pitchFamily="34" charset="0"/>
            </a:endParaRPr>
          </a:p>
          <a:p>
            <a:pPr marL="0" indent="0">
              <a:buNone/>
            </a:pPr>
            <a:r>
              <a:rPr lang="en-US" sz="1850" dirty="0">
                <a:solidFill>
                  <a:schemeClr val="bg1"/>
                </a:solidFill>
                <a:latin typeface="Bahnschrift"/>
              </a:rPr>
              <a:t>                                                              </a:t>
            </a:r>
            <a:r>
              <a:rPr lang="en-US" sz="1850" b="0" i="0" dirty="0">
                <a:solidFill>
                  <a:schemeClr val="bg1"/>
                </a:solidFill>
                <a:effectLst/>
                <a:latin typeface="Bahnschrift"/>
              </a:rPr>
              <a:t> - Fei-Fei Li</a:t>
            </a:r>
            <a:endParaRPr lang="en-US" sz="1850" dirty="0">
              <a:solidFill>
                <a:schemeClr val="bg1"/>
              </a:solidFill>
              <a:latin typeface="Bahnschrift"/>
            </a:endParaRPr>
          </a:p>
          <a:p>
            <a:endParaRPr lang="en-US" sz="1867">
              <a:latin typeface="Bahnschrift" panose="020B0502040204020203" pitchFamily="34" charset="0"/>
            </a:endParaRPr>
          </a:p>
          <a:p>
            <a:endParaRPr lang="en-US" sz="1867"/>
          </a:p>
        </p:txBody>
      </p:sp>
      <p:sp>
        <p:nvSpPr>
          <p:cNvPr id="4" name="TextBox 3">
            <a:extLst>
              <a:ext uri="{FF2B5EF4-FFF2-40B4-BE49-F238E27FC236}">
                <a16:creationId xmlns:a16="http://schemas.microsoft.com/office/drawing/2014/main" id="{D5544D83-D60D-6625-B849-5F6142BCFD28}"/>
              </a:ext>
            </a:extLst>
          </p:cNvPr>
          <p:cNvSpPr txBox="1"/>
          <p:nvPr/>
        </p:nvSpPr>
        <p:spPr>
          <a:xfrm>
            <a:off x="8919309" y="6591258"/>
            <a:ext cx="3272691" cy="235898"/>
          </a:xfrm>
          <a:prstGeom prst="rect">
            <a:avLst/>
          </a:prstGeom>
          <a:solidFill>
            <a:srgbClr val="000000"/>
          </a:solidFill>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a:spcAft>
                <a:spcPts val="800"/>
              </a:spcAft>
            </a:pPr>
            <a:r>
              <a:rPr lang="en-US" sz="933">
                <a:solidFill>
                  <a:srgbClr val="FFFFFF"/>
                </a:solidFill>
                <a:hlinkClick r:id="rId3">
                  <a:extLst>
                    <a:ext uri="{A12FA001-AC4F-418D-AE19-62706E023703}">
                      <ahyp:hlinkClr xmlns:ahyp="http://schemas.microsoft.com/office/drawing/2018/hyperlinkcolor" val="tx"/>
                    </a:ext>
                  </a:extLst>
                </a:hlinkClick>
              </a:rPr>
              <a:t>This Photo</a:t>
            </a:r>
            <a:r>
              <a:rPr lang="en-US" sz="933">
                <a:solidFill>
                  <a:srgbClr val="FFFFFF"/>
                </a:solidFill>
              </a:rPr>
              <a:t> by Unknown author is licensed under </a:t>
            </a:r>
            <a:r>
              <a:rPr lang="en-US" sz="933">
                <a:solidFill>
                  <a:srgbClr val="FFFFFF"/>
                </a:solidFill>
                <a:hlinkClick r:id="rId4">
                  <a:extLst>
                    <a:ext uri="{A12FA001-AC4F-418D-AE19-62706E023703}">
                      <ahyp:hlinkClr xmlns:ahyp="http://schemas.microsoft.com/office/drawing/2018/hyperlinkcolor" val="tx"/>
                    </a:ext>
                  </a:extLst>
                </a:hlinkClick>
              </a:rPr>
              <a:t>CC BY-SA-NC</a:t>
            </a:r>
            <a:r>
              <a:rPr lang="en-US" sz="933">
                <a:solidFill>
                  <a:srgbClr val="FFFFFF"/>
                </a:solidFill>
              </a:rPr>
              <a:t>.</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6A81E7-2A43-4366-8431-1FA7A780A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pic>
        <p:nvPicPr>
          <p:cNvPr id="7" name="Picture 7" descr="A picture containing text&#10;&#10;Description automatically generated">
            <a:extLst>
              <a:ext uri="{FF2B5EF4-FFF2-40B4-BE49-F238E27FC236}">
                <a16:creationId xmlns:a16="http://schemas.microsoft.com/office/drawing/2014/main" id="{4FDE5BB6-4C9E-48BF-652C-ABB0F61F749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4781" r="32564"/>
          <a:stretch/>
        </p:blipFill>
        <p:spPr>
          <a:xfrm>
            <a:off x="28" y="13"/>
            <a:ext cx="5409889" cy="6857987"/>
          </a:xfrm>
          <a:prstGeom prst="rect">
            <a:avLst/>
          </a:prstGeom>
        </p:spPr>
      </p:pic>
      <p:sp>
        <p:nvSpPr>
          <p:cNvPr id="34" name="Rectangle 33">
            <a:extLst>
              <a:ext uri="{FF2B5EF4-FFF2-40B4-BE49-F238E27FC236}">
                <a16:creationId xmlns:a16="http://schemas.microsoft.com/office/drawing/2014/main" id="{D09B7001-6C15-47E8-8C3B-A6EB53C98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36" name="Rectangle 35">
            <a:extLst>
              <a:ext uri="{FF2B5EF4-FFF2-40B4-BE49-F238E27FC236}">
                <a16:creationId xmlns:a16="http://schemas.microsoft.com/office/drawing/2014/main" id="{7D3D7337-C310-4B2B-BE2D-98E9D6EC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565" y="685800"/>
            <a:ext cx="5409636"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4" name="Title 3"/>
          <p:cNvSpPr>
            <a:spLocks noGrp="1"/>
          </p:cNvSpPr>
          <p:nvPr>
            <p:ph type="title"/>
          </p:nvPr>
        </p:nvSpPr>
        <p:spPr>
          <a:xfrm>
            <a:off x="7844469" y="1569942"/>
            <a:ext cx="2081495" cy="719172"/>
          </a:xfrm>
        </p:spPr>
        <p:txBody>
          <a:bodyPr vert="horz" lIns="121920" tIns="60960" rIns="121920" bIns="60960" rtlCol="0" anchor="b">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lnSpc>
                <a:spcPct val="90000"/>
              </a:lnSpc>
            </a:pPr>
            <a:r>
              <a:rPr lang="en-US" sz="3200" dirty="0">
                <a:solidFill>
                  <a:schemeClr val="tx1">
                    <a:lumMod val="65000"/>
                    <a:lumOff val="35000"/>
                  </a:schemeClr>
                </a:solidFill>
                <a:cs typeface="Calibri"/>
              </a:rPr>
              <a:t>OUR TEAM</a:t>
            </a:r>
          </a:p>
        </p:txBody>
      </p:sp>
      <p:sp>
        <p:nvSpPr>
          <p:cNvPr id="3" name="TextBox 2">
            <a:extLst>
              <a:ext uri="{FF2B5EF4-FFF2-40B4-BE49-F238E27FC236}">
                <a16:creationId xmlns:a16="http://schemas.microsoft.com/office/drawing/2014/main" id="{202665F9-5C32-22B4-14A8-75CA1E2C175C}"/>
              </a:ext>
            </a:extLst>
          </p:cNvPr>
          <p:cNvSpPr txBox="1"/>
          <p:nvPr/>
        </p:nvSpPr>
        <p:spPr>
          <a:xfrm>
            <a:off x="6181924" y="2626328"/>
            <a:ext cx="5406587" cy="3075480"/>
          </a:xfrm>
          <a:prstGeom prst="rect">
            <a:avLst/>
          </a:prstGeom>
        </p:spPr>
        <p:txBody>
          <a:bodyPr vert="horz" lIns="121920" tIns="60960" rIns="121920" bIns="60960" rtlCol="0" anchor="t">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indent="-304792">
              <a:lnSpc>
                <a:spcPct val="90000"/>
              </a:lnSpc>
              <a:spcAft>
                <a:spcPts val="800"/>
              </a:spcAft>
              <a:buFont typeface="Arial" panose="020B0604020202020204" pitchFamily="34" charset="0"/>
              <a:buChar char="•"/>
            </a:pPr>
            <a:r>
              <a:rPr lang="en-US" sz="2000" dirty="0">
                <a:solidFill>
                  <a:schemeClr val="tx1">
                    <a:lumMod val="65000"/>
                    <a:lumOff val="35000"/>
                  </a:schemeClr>
                </a:solidFill>
              </a:rPr>
              <a:t>2103A52041         -          A Yashaswini Gayathry</a:t>
            </a:r>
          </a:p>
          <a:p>
            <a:pPr indent="-304792">
              <a:lnSpc>
                <a:spcPct val="90000"/>
              </a:lnSpc>
              <a:spcAft>
                <a:spcPts val="800"/>
              </a:spcAft>
              <a:buFont typeface="Arial" panose="020B0604020202020204" pitchFamily="34" charset="0"/>
              <a:buChar char="•"/>
            </a:pPr>
            <a:r>
              <a:rPr lang="en-US" sz="2000" dirty="0">
                <a:solidFill>
                  <a:schemeClr val="tx1">
                    <a:lumMod val="65000"/>
                    <a:lumOff val="35000"/>
                  </a:schemeClr>
                </a:solidFill>
              </a:rPr>
              <a:t>2103A52045         -          B Abhinav Reddy</a:t>
            </a:r>
          </a:p>
          <a:p>
            <a:pPr indent="-304792">
              <a:lnSpc>
                <a:spcPct val="90000"/>
              </a:lnSpc>
              <a:spcAft>
                <a:spcPts val="800"/>
              </a:spcAft>
              <a:buFont typeface="Arial" panose="020B0604020202020204" pitchFamily="34" charset="0"/>
              <a:buChar char="•"/>
            </a:pPr>
            <a:r>
              <a:rPr lang="en-US" sz="2000">
                <a:solidFill>
                  <a:schemeClr val="tx1">
                    <a:lumMod val="65000"/>
                    <a:lumOff val="35000"/>
                  </a:schemeClr>
                </a:solidFill>
              </a:rPr>
              <a:t>2103A52067         -          S Sathwik Teja</a:t>
            </a:r>
          </a:p>
        </p:txBody>
      </p:sp>
      <p:sp>
        <p:nvSpPr>
          <p:cNvPr id="8" name="TextBox 7">
            <a:extLst>
              <a:ext uri="{FF2B5EF4-FFF2-40B4-BE49-F238E27FC236}">
                <a16:creationId xmlns:a16="http://schemas.microsoft.com/office/drawing/2014/main" id="{0E8EBE6E-1F4D-B9CC-025C-45D19B2697DC}"/>
              </a:ext>
            </a:extLst>
          </p:cNvPr>
          <p:cNvSpPr txBox="1"/>
          <p:nvPr/>
        </p:nvSpPr>
        <p:spPr>
          <a:xfrm>
            <a:off x="2474924" y="6591261"/>
            <a:ext cx="2934992" cy="235898"/>
          </a:xfrm>
          <a:prstGeom prst="rect">
            <a:avLst/>
          </a:prstGeom>
          <a:solidFill>
            <a:srgbClr val="000000"/>
          </a:solidFill>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a:spcAft>
                <a:spcPts val="800"/>
              </a:spcAft>
            </a:pPr>
            <a:r>
              <a:rPr lang="en-US" sz="933">
                <a:solidFill>
                  <a:srgbClr val="FFFFFF"/>
                </a:solidFill>
                <a:hlinkClick r:id="rId3">
                  <a:extLst>
                    <a:ext uri="{A12FA001-AC4F-418D-AE19-62706E023703}">
                      <ahyp:hlinkClr xmlns:ahyp="http://schemas.microsoft.com/office/drawing/2018/hyperlinkcolor" val="tx"/>
                    </a:ext>
                  </a:extLst>
                </a:hlinkClick>
              </a:rPr>
              <a:t>This Photo</a:t>
            </a:r>
            <a:r>
              <a:rPr lang="en-US" sz="933">
                <a:solidFill>
                  <a:srgbClr val="FFFFFF"/>
                </a:solidFill>
              </a:rPr>
              <a:t> by Unknown author is licensed under </a:t>
            </a:r>
            <a:r>
              <a:rPr lang="en-US" sz="933">
                <a:solidFill>
                  <a:srgbClr val="FFFFFF"/>
                </a:solidFill>
                <a:hlinkClick r:id="rId4">
                  <a:extLst>
                    <a:ext uri="{A12FA001-AC4F-418D-AE19-62706E023703}">
                      <ahyp:hlinkClr xmlns:ahyp="http://schemas.microsoft.com/office/drawing/2018/hyperlinkcolor" val="tx"/>
                    </a:ext>
                  </a:extLst>
                </a:hlinkClick>
              </a:rPr>
              <a:t>CC BY</a:t>
            </a:r>
            <a:r>
              <a:rPr lang="en-US" sz="933">
                <a:solidFill>
                  <a:srgbClr val="FFFFFF"/>
                </a:solidFill>
              </a:rPr>
              <a:t>.</a:t>
            </a:r>
          </a:p>
        </p:txBody>
      </p:sp>
    </p:spTree>
    <p:extLst>
      <p:ext uri="{BB962C8B-B14F-4D97-AF65-F5344CB8AC3E}">
        <p14:creationId xmlns:p14="http://schemas.microsoft.com/office/powerpoint/2010/main" val="417078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62">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pic>
        <p:nvPicPr>
          <p:cNvPr id="4" name="Picture 4" descr="Diagram&#10;&#10;Description automatically generated">
            <a:extLst>
              <a:ext uri="{FF2B5EF4-FFF2-40B4-BE49-F238E27FC236}">
                <a16:creationId xmlns:a16="http://schemas.microsoft.com/office/drawing/2014/main" id="{632D82DD-B324-C346-6ABF-151392E38A7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7352" t="9091" r="8819"/>
          <a:stretch/>
        </p:blipFill>
        <p:spPr>
          <a:xfrm>
            <a:off x="27" y="13"/>
            <a:ext cx="8668485" cy="6857987"/>
          </a:xfrm>
          <a:prstGeom prst="rect">
            <a:avLst/>
          </a:prstGeom>
        </p:spPr>
      </p:pic>
      <p:sp>
        <p:nvSpPr>
          <p:cNvPr id="75" name="Rectangle 64">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400"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dirty="0"/>
          </a:p>
        </p:txBody>
      </p:sp>
      <p:sp>
        <p:nvSpPr>
          <p:cNvPr id="2" name="TextBox 1">
            <a:extLst>
              <a:ext uri="{FF2B5EF4-FFF2-40B4-BE49-F238E27FC236}">
                <a16:creationId xmlns:a16="http://schemas.microsoft.com/office/drawing/2014/main" id="{555B70C8-A283-8336-CF83-9A9B4DEE9165}"/>
              </a:ext>
            </a:extLst>
          </p:cNvPr>
          <p:cNvSpPr txBox="1"/>
          <p:nvPr/>
        </p:nvSpPr>
        <p:spPr>
          <a:xfrm>
            <a:off x="8370470" y="1822435"/>
            <a:ext cx="2306351" cy="463565"/>
          </a:xfrm>
          <a:prstGeom prst="rect">
            <a:avLst/>
          </a:prstGeom>
        </p:spPr>
        <p:txBody>
          <a:bodyPr vert="horz" lIns="121920" tIns="60960" rIns="121920" bIns="60960" rtlCol="0" anchor="b">
            <a:normAutofit fontScale="85000" lnSpcReduction="10000"/>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nSpc>
                <a:spcPct val="90000"/>
              </a:lnSpc>
              <a:spcBef>
                <a:spcPct val="0"/>
              </a:spcBef>
              <a:spcAft>
                <a:spcPts val="800"/>
              </a:spcAft>
            </a:pPr>
            <a:r>
              <a:rPr lang="en-US" sz="2800" b="1" dirty="0">
                <a:latin typeface="+mj-lt"/>
                <a:ea typeface="+mj-ea"/>
                <a:cs typeface="+mj-cs"/>
              </a:rPr>
              <a:t>INTRODUCTION</a:t>
            </a:r>
            <a:endParaRPr lang="en-US" sz="2800" b="1" dirty="0">
              <a:latin typeface="+mj-lt"/>
              <a:ea typeface="+mj-ea"/>
              <a:cs typeface="Calibri"/>
            </a:endParaRPr>
          </a:p>
        </p:txBody>
      </p:sp>
      <p:sp>
        <p:nvSpPr>
          <p:cNvPr id="76" name="Rectangle 6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1"/>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solidFill>
                <a:prstClr val="white"/>
              </a:solidFill>
              <a:latin typeface="Calibri" panose="020F0502020204030204"/>
            </a:endParaRPr>
          </a:p>
        </p:txBody>
      </p:sp>
      <p:sp>
        <p:nvSpPr>
          <p:cNvPr id="77" name="Rectangle 6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7"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6422ABD-FDA0-FD97-4868-4669AD69A3C6}"/>
              </a:ext>
            </a:extLst>
          </p:cNvPr>
          <p:cNvSpPr txBox="1"/>
          <p:nvPr/>
        </p:nvSpPr>
        <p:spPr>
          <a:xfrm>
            <a:off x="8370469" y="2718053"/>
            <a:ext cx="3438907" cy="2974264"/>
          </a:xfrm>
          <a:prstGeom prst="rect">
            <a:avLst/>
          </a:prstGeom>
        </p:spPr>
        <p:txBody>
          <a:bodyPr vert="horz" lIns="121920" tIns="60960" rIns="121920" bIns="60960" rtlCol="0" anchor="t">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indent="-304792">
              <a:lnSpc>
                <a:spcPct val="90000"/>
              </a:lnSpc>
              <a:spcAft>
                <a:spcPts val="800"/>
              </a:spcAft>
              <a:buFont typeface="Arial" panose="020B0604020202020204" pitchFamily="34" charset="0"/>
              <a:buChar char="•"/>
            </a:pPr>
            <a:r>
              <a:rPr lang="en-US" sz="1867" dirty="0">
                <a:ea typeface="+mn-lt"/>
                <a:cs typeface="+mn-lt"/>
              </a:rPr>
              <a:t>An AI-powered face mask detection</a:t>
            </a:r>
            <a:r>
              <a:rPr lang="en-US" sz="1867" b="0" i="0" dirty="0">
                <a:effectLst/>
                <a:ea typeface="+mn-lt"/>
                <a:cs typeface="+mn-lt"/>
              </a:rPr>
              <a:t> system is a computer vision technology that </a:t>
            </a:r>
            <a:r>
              <a:rPr lang="en-US" sz="1867" dirty="0">
                <a:ea typeface="+mn-lt"/>
                <a:cs typeface="+mn-lt"/>
              </a:rPr>
              <a:t>employs algorithms based on </a:t>
            </a:r>
            <a:r>
              <a:rPr lang="en-US" sz="1867" b="0" i="0" dirty="0">
                <a:effectLst/>
                <a:ea typeface="+mn-lt"/>
                <a:cs typeface="+mn-lt"/>
              </a:rPr>
              <a:t>artificial intelligence to </a:t>
            </a:r>
            <a:r>
              <a:rPr lang="en-US" sz="1867" dirty="0">
                <a:ea typeface="+mn-lt"/>
                <a:cs typeface="+mn-lt"/>
              </a:rPr>
              <a:t>identify </a:t>
            </a:r>
            <a:r>
              <a:rPr lang="en-US" sz="1867" b="0" i="0" dirty="0">
                <a:effectLst/>
                <a:ea typeface="+mn-lt"/>
                <a:cs typeface="+mn-lt"/>
              </a:rPr>
              <a:t>and </a:t>
            </a:r>
            <a:r>
              <a:rPr lang="en-US" sz="1867" dirty="0">
                <a:ea typeface="+mn-lt"/>
                <a:cs typeface="+mn-lt"/>
              </a:rPr>
              <a:t>classify individuals wearing masks </a:t>
            </a:r>
            <a:r>
              <a:rPr lang="en-US" sz="1867" b="0" i="0" dirty="0">
                <a:effectLst/>
                <a:ea typeface="+mn-lt"/>
                <a:cs typeface="+mn-lt"/>
              </a:rPr>
              <a:t>in real-time video streams or images. </a:t>
            </a:r>
            <a:r>
              <a:rPr lang="en-US" sz="1867" dirty="0">
                <a:ea typeface="+mn-lt"/>
                <a:cs typeface="+mn-lt"/>
              </a:rPr>
              <a:t>This technology </a:t>
            </a:r>
            <a:r>
              <a:rPr lang="en-US" sz="1867" b="0" i="0" dirty="0">
                <a:effectLst/>
                <a:ea typeface="+mn-lt"/>
                <a:cs typeface="+mn-lt"/>
              </a:rPr>
              <a:t>is </a:t>
            </a:r>
            <a:r>
              <a:rPr lang="en-US" sz="1867" dirty="0">
                <a:ea typeface="+mn-lt"/>
                <a:cs typeface="+mn-lt"/>
              </a:rPr>
              <a:t>frequently implemented </a:t>
            </a:r>
            <a:r>
              <a:rPr lang="en-US" sz="1867" b="0" i="0" dirty="0">
                <a:effectLst/>
                <a:ea typeface="+mn-lt"/>
                <a:cs typeface="+mn-lt"/>
              </a:rPr>
              <a:t>in </a:t>
            </a:r>
            <a:r>
              <a:rPr lang="en-US" sz="1867" dirty="0">
                <a:ea typeface="+mn-lt"/>
                <a:cs typeface="+mn-lt"/>
              </a:rPr>
              <a:t>public spaces to enhance safety measures</a:t>
            </a:r>
            <a:r>
              <a:rPr lang="en-US" sz="1867" b="0" i="0" dirty="0">
                <a:effectLst/>
                <a:ea typeface="+mn-lt"/>
                <a:cs typeface="+mn-lt"/>
              </a:rPr>
              <a:t>.</a:t>
            </a:r>
            <a:endParaRPr lang="en-US" sz="1867" dirty="0">
              <a:ea typeface="+mn-lt"/>
              <a:cs typeface="+mn-lt"/>
            </a:endParaRPr>
          </a:p>
        </p:txBody>
      </p:sp>
      <p:sp>
        <p:nvSpPr>
          <p:cNvPr id="5" name="TextBox 4">
            <a:extLst>
              <a:ext uri="{FF2B5EF4-FFF2-40B4-BE49-F238E27FC236}">
                <a16:creationId xmlns:a16="http://schemas.microsoft.com/office/drawing/2014/main" id="{AE63EF9D-4A17-955F-2432-0C4E36D7AF01}"/>
              </a:ext>
            </a:extLst>
          </p:cNvPr>
          <p:cNvSpPr txBox="1"/>
          <p:nvPr/>
        </p:nvSpPr>
        <p:spPr>
          <a:xfrm>
            <a:off x="5395821" y="6591261"/>
            <a:ext cx="3272691" cy="235898"/>
          </a:xfrm>
          <a:prstGeom prst="rect">
            <a:avLst/>
          </a:prstGeom>
          <a:solidFill>
            <a:srgbClr val="000000"/>
          </a:solidFill>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a:spcAft>
                <a:spcPts val="800"/>
              </a:spcAft>
            </a:pPr>
            <a:r>
              <a:rPr lang="en-US" sz="933">
                <a:solidFill>
                  <a:srgbClr val="FFFFFF"/>
                </a:solidFill>
                <a:hlinkClick r:id="rId3">
                  <a:extLst>
                    <a:ext uri="{A12FA001-AC4F-418D-AE19-62706E023703}">
                      <ahyp:hlinkClr xmlns:ahyp="http://schemas.microsoft.com/office/drawing/2018/hyperlinkcolor" val="tx"/>
                    </a:ext>
                  </a:extLst>
                </a:hlinkClick>
              </a:rPr>
              <a:t>This Photo</a:t>
            </a:r>
            <a:r>
              <a:rPr lang="en-US" sz="933">
                <a:solidFill>
                  <a:srgbClr val="FFFFFF"/>
                </a:solidFill>
              </a:rPr>
              <a:t> by Unknown author is licensed under </a:t>
            </a:r>
            <a:r>
              <a:rPr lang="en-US" sz="933">
                <a:solidFill>
                  <a:srgbClr val="FFFFFF"/>
                </a:solidFill>
                <a:hlinkClick r:id="rId4">
                  <a:extLst>
                    <a:ext uri="{A12FA001-AC4F-418D-AE19-62706E023703}">
                      <ahyp:hlinkClr xmlns:ahyp="http://schemas.microsoft.com/office/drawing/2018/hyperlinkcolor" val="tx"/>
                    </a:ext>
                  </a:extLst>
                </a:hlinkClick>
              </a:rPr>
              <a:t>CC BY-SA-NC</a:t>
            </a:r>
            <a:r>
              <a:rPr lang="en-US" sz="933">
                <a:solidFill>
                  <a:srgbClr val="FFFFFF"/>
                </a:solidFill>
              </a:rPr>
              <a:t>.</a:t>
            </a:r>
          </a:p>
        </p:txBody>
      </p:sp>
    </p:spTree>
    <p:extLst>
      <p:ext uri="{BB962C8B-B14F-4D97-AF65-F5344CB8AC3E}">
        <p14:creationId xmlns:p14="http://schemas.microsoft.com/office/powerpoint/2010/main" val="329878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pic>
        <p:nvPicPr>
          <p:cNvPr id="2" name="Picture 3" descr="Graphical user interface, website&#10;&#10;Description automatically generated">
            <a:extLst>
              <a:ext uri="{FF2B5EF4-FFF2-40B4-BE49-F238E27FC236}">
                <a16:creationId xmlns:a16="http://schemas.microsoft.com/office/drawing/2014/main" id="{BA36D0D3-5256-9AF3-7DDB-D6184D75BEED}"/>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3846"/>
          <a:stretch/>
        </p:blipFill>
        <p:spPr>
          <a:xfrm>
            <a:off x="27" y="13"/>
            <a:ext cx="12191973" cy="6857987"/>
          </a:xfrm>
          <a:prstGeom prst="rect">
            <a:avLst/>
          </a:prstGeom>
        </p:spPr>
      </p:pic>
      <p:sp>
        <p:nvSpPr>
          <p:cNvPr id="3" name="TextBox 2">
            <a:extLst>
              <a:ext uri="{FF2B5EF4-FFF2-40B4-BE49-F238E27FC236}">
                <a16:creationId xmlns:a16="http://schemas.microsoft.com/office/drawing/2014/main" id="{56FCB83B-A49E-D271-81D9-968F64ED0862}"/>
              </a:ext>
            </a:extLst>
          </p:cNvPr>
          <p:cNvSpPr txBox="1"/>
          <p:nvPr/>
        </p:nvSpPr>
        <p:spPr>
          <a:xfrm>
            <a:off x="841248" y="941832"/>
            <a:ext cx="10506456" cy="2057400"/>
          </a:xfrm>
          <a:prstGeom prst="rect">
            <a:avLst/>
          </a:prstGeom>
        </p:spPr>
        <p:txBody>
          <a:bodyPr vert="horz" lIns="121920" tIns="60960" rIns="121920" bIns="60960" rtlCol="0" anchor="b">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nSpc>
                <a:spcPct val="90000"/>
              </a:lnSpc>
              <a:spcBef>
                <a:spcPct val="0"/>
              </a:spcBef>
              <a:spcAft>
                <a:spcPts val="800"/>
              </a:spcAft>
            </a:pPr>
            <a:r>
              <a:rPr lang="en-US" sz="5067">
                <a:latin typeface="+mj-lt"/>
                <a:ea typeface="+mj-ea"/>
                <a:cs typeface="+mj-cs"/>
              </a:rPr>
              <a:t>Data Conversion</a:t>
            </a:r>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solidFill>
                <a:prstClr val="white"/>
              </a:solidFill>
              <a:latin typeface="Calibri" panose="020F0502020204030204"/>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1"/>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B092BD1-FD46-6D83-8F04-5EDD83D86C03}"/>
              </a:ext>
            </a:extLst>
          </p:cNvPr>
          <p:cNvSpPr txBox="1"/>
          <p:nvPr/>
        </p:nvSpPr>
        <p:spPr>
          <a:xfrm>
            <a:off x="841248" y="3502152"/>
            <a:ext cx="10506456" cy="2961400"/>
          </a:xfrm>
          <a:prstGeom prst="rect">
            <a:avLst/>
          </a:prstGeom>
        </p:spPr>
        <p:txBody>
          <a:bodyPr vert="horz" lIns="121920" tIns="60960" rIns="121920" bIns="60960" rtlCol="0" anchor="t">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indent="-304165">
              <a:lnSpc>
                <a:spcPct val="90000"/>
              </a:lnSpc>
              <a:spcAft>
                <a:spcPts val="800"/>
              </a:spcAft>
              <a:buFont typeface="Arial" panose="020B0604020202020204" pitchFamily="34" charset="0"/>
              <a:buChar char="•"/>
            </a:pPr>
            <a:r>
              <a:rPr lang="en-US" sz="2000" b="0" i="0" dirty="0">
                <a:effectLst/>
              </a:rPr>
              <a:t>Data conversion from image data to an array is an important preprocessing step in many machine learning and computer vision applications. When working with images, we typically represent them as matrices of pixel values. However, machine learning algorithms require numerical data in the form of arrays or tensors to be able to process the data effectively. One common method of converting image data to an array is by using OpenCV, an open-source computer vision library. OpenCV provides a range of functions to load, process, and manipulate image data in a variety of formats. To convert an image to an array using OpenCV, we first load the image using the </a:t>
            </a:r>
            <a:r>
              <a:rPr lang="en-US" sz="2000" b="0" i="0" dirty="0" err="1">
                <a:effectLst/>
              </a:rPr>
              <a:t>imread</a:t>
            </a:r>
            <a:r>
              <a:rPr lang="en-US" sz="2000" b="0" i="0" dirty="0">
                <a:effectLst/>
              </a:rPr>
              <a:t>() function. This function reads the image and returns a </a:t>
            </a:r>
            <a:r>
              <a:rPr lang="en-US" sz="2000" b="0" i="0" dirty="0" err="1">
                <a:effectLst/>
              </a:rPr>
              <a:t>numpy</a:t>
            </a:r>
            <a:r>
              <a:rPr lang="en-US" sz="2000" b="0" i="0" dirty="0">
                <a:effectLst/>
              </a:rPr>
              <a:t> array representation of the image in BGR format.</a:t>
            </a:r>
            <a:r>
              <a:rPr lang="en-US" sz="2000" dirty="0"/>
              <a:t> </a:t>
            </a:r>
            <a:endParaRPr lang="en-US" sz="2000">
              <a:cs typeface="Calibri"/>
            </a:endParaRPr>
          </a:p>
        </p:txBody>
      </p:sp>
      <p:sp>
        <p:nvSpPr>
          <p:cNvPr id="4" name="TextBox 3">
            <a:extLst>
              <a:ext uri="{FF2B5EF4-FFF2-40B4-BE49-F238E27FC236}">
                <a16:creationId xmlns:a16="http://schemas.microsoft.com/office/drawing/2014/main" id="{3A67115A-CCEF-FFF6-1456-A2642EA7BE46}"/>
              </a:ext>
            </a:extLst>
          </p:cNvPr>
          <p:cNvSpPr txBox="1"/>
          <p:nvPr/>
        </p:nvSpPr>
        <p:spPr>
          <a:xfrm>
            <a:off x="8893661" y="6591261"/>
            <a:ext cx="3298339" cy="235898"/>
          </a:xfrm>
          <a:prstGeom prst="rect">
            <a:avLst/>
          </a:prstGeom>
          <a:solidFill>
            <a:srgbClr val="000000"/>
          </a:solidFill>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a:spcAft>
                <a:spcPts val="800"/>
              </a:spcAft>
            </a:pPr>
            <a:r>
              <a:rPr lang="en-US" sz="933">
                <a:solidFill>
                  <a:srgbClr val="FFFFFF"/>
                </a:solidFill>
                <a:hlinkClick r:id="rId3">
                  <a:extLst>
                    <a:ext uri="{A12FA001-AC4F-418D-AE19-62706E023703}">
                      <ahyp:hlinkClr xmlns:ahyp="http://schemas.microsoft.com/office/drawing/2018/hyperlinkcolor" val="tx"/>
                    </a:ext>
                  </a:extLst>
                </a:hlinkClick>
              </a:rPr>
              <a:t>This Photo</a:t>
            </a:r>
            <a:r>
              <a:rPr lang="en-US" sz="933">
                <a:solidFill>
                  <a:srgbClr val="FFFFFF"/>
                </a:solidFill>
              </a:rPr>
              <a:t> by Unknown author is licensed under </a:t>
            </a:r>
            <a:r>
              <a:rPr lang="en-US" sz="933">
                <a:solidFill>
                  <a:srgbClr val="FFFFFF"/>
                </a:solidFill>
                <a:hlinkClick r:id="rId4">
                  <a:extLst>
                    <a:ext uri="{A12FA001-AC4F-418D-AE19-62706E023703}">
                      <ahyp:hlinkClr xmlns:ahyp="http://schemas.microsoft.com/office/drawing/2018/hyperlinkcolor" val="tx"/>
                    </a:ext>
                  </a:extLst>
                </a:hlinkClick>
              </a:rPr>
              <a:t>CC BY-NC-ND</a:t>
            </a:r>
            <a:r>
              <a:rPr lang="en-US" sz="933">
                <a:solidFill>
                  <a:srgbClr val="FFFFFF"/>
                </a:solidFill>
              </a:rPr>
              <a:t>.</a:t>
            </a:r>
          </a:p>
        </p:txBody>
      </p:sp>
    </p:spTree>
    <p:extLst>
      <p:ext uri="{BB962C8B-B14F-4D97-AF65-F5344CB8AC3E}">
        <p14:creationId xmlns:p14="http://schemas.microsoft.com/office/powerpoint/2010/main" val="214604368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43">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62" name="Rectangle 45">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2" name="TextBox 1">
            <a:extLst>
              <a:ext uri="{FF2B5EF4-FFF2-40B4-BE49-F238E27FC236}">
                <a16:creationId xmlns:a16="http://schemas.microsoft.com/office/drawing/2014/main" id="{BFC392B1-5200-4DEE-CAE9-389777C896DB}"/>
              </a:ext>
            </a:extLst>
          </p:cNvPr>
          <p:cNvSpPr txBox="1"/>
          <p:nvPr/>
        </p:nvSpPr>
        <p:spPr>
          <a:xfrm>
            <a:off x="8454622" y="201644"/>
            <a:ext cx="1383663" cy="688593"/>
          </a:xfrm>
          <a:prstGeom prst="rect">
            <a:avLst/>
          </a:prstGeom>
        </p:spPr>
        <p:txBody>
          <a:bodyPr vert="horz" lIns="121920" tIns="60960" rIns="121920" bIns="60960" rtlCol="0" anchor="b">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lnSpc>
                <a:spcPct val="90000"/>
              </a:lnSpc>
              <a:spcBef>
                <a:spcPct val="0"/>
              </a:spcBef>
              <a:spcAft>
                <a:spcPts val="800"/>
              </a:spcAft>
            </a:pPr>
            <a:r>
              <a:rPr lang="en-US" sz="3600" b="1" dirty="0">
                <a:solidFill>
                  <a:schemeClr val="tx1">
                    <a:lumMod val="85000"/>
                    <a:lumOff val="15000"/>
                  </a:schemeClr>
                </a:solidFill>
                <a:latin typeface="+mj-lt"/>
                <a:ea typeface="+mj-ea"/>
                <a:cs typeface="+mj-cs"/>
              </a:rPr>
              <a:t>CODE</a:t>
            </a:r>
            <a:endParaRPr lang="en-US" sz="3600" b="1" dirty="0">
              <a:solidFill>
                <a:schemeClr val="tx1">
                  <a:lumMod val="85000"/>
                  <a:lumOff val="15000"/>
                </a:schemeClr>
              </a:solidFill>
              <a:latin typeface="+mj-lt"/>
              <a:ea typeface="+mj-ea"/>
              <a:cs typeface="Calibri"/>
            </a:endParaRPr>
          </a:p>
        </p:txBody>
      </p:sp>
      <p:pic>
        <p:nvPicPr>
          <p:cNvPr id="38" name="Picture 38" descr="A picture containing indoor, black, lined&#10;&#10;Description automatically generated">
            <a:extLst>
              <a:ext uri="{FF2B5EF4-FFF2-40B4-BE49-F238E27FC236}">
                <a16:creationId xmlns:a16="http://schemas.microsoft.com/office/drawing/2014/main" id="{42D67841-B013-C98B-2C4D-E11D362A258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5390"/>
          <a:stretch/>
        </p:blipFill>
        <p:spPr>
          <a:xfrm>
            <a:off x="27" y="13"/>
            <a:ext cx="6152772" cy="6857987"/>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
        <p:nvSpPr>
          <p:cNvPr id="39" name="TextBox 38">
            <a:extLst>
              <a:ext uri="{FF2B5EF4-FFF2-40B4-BE49-F238E27FC236}">
                <a16:creationId xmlns:a16="http://schemas.microsoft.com/office/drawing/2014/main" id="{6ED1C5AE-91DF-0092-2515-21820D5DB77B}"/>
              </a:ext>
            </a:extLst>
          </p:cNvPr>
          <p:cNvSpPr txBox="1"/>
          <p:nvPr/>
        </p:nvSpPr>
        <p:spPr>
          <a:xfrm>
            <a:off x="8919309" y="6591261"/>
            <a:ext cx="3272691" cy="235898"/>
          </a:xfrm>
          <a:prstGeom prst="rect">
            <a:avLst/>
          </a:prstGeom>
          <a:solidFill>
            <a:srgbClr val="000000"/>
          </a:solidFill>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a:spcAft>
                <a:spcPts val="800"/>
              </a:spcAft>
            </a:pPr>
            <a:r>
              <a:rPr lang="en-US" sz="933">
                <a:solidFill>
                  <a:srgbClr val="FFFFFF"/>
                </a:solidFill>
                <a:hlinkClick r:id="rId3">
                  <a:extLst>
                    <a:ext uri="{A12FA001-AC4F-418D-AE19-62706E023703}">
                      <ahyp:hlinkClr xmlns:ahyp="http://schemas.microsoft.com/office/drawing/2018/hyperlinkcolor" val="tx"/>
                    </a:ext>
                  </a:extLst>
                </a:hlinkClick>
              </a:rPr>
              <a:t>This Photo</a:t>
            </a:r>
            <a:r>
              <a:rPr lang="en-US" sz="933">
                <a:solidFill>
                  <a:srgbClr val="FFFFFF"/>
                </a:solidFill>
              </a:rPr>
              <a:t> by Unknown author is licensed under </a:t>
            </a:r>
            <a:r>
              <a:rPr lang="en-US" sz="933">
                <a:solidFill>
                  <a:srgbClr val="FFFFFF"/>
                </a:solidFill>
                <a:hlinkClick r:id="rId4">
                  <a:extLst>
                    <a:ext uri="{A12FA001-AC4F-418D-AE19-62706E023703}">
                      <ahyp:hlinkClr xmlns:ahyp="http://schemas.microsoft.com/office/drawing/2018/hyperlinkcolor" val="tx"/>
                    </a:ext>
                  </a:extLst>
                </a:hlinkClick>
              </a:rPr>
              <a:t>CC BY-SA-NC</a:t>
            </a:r>
            <a:r>
              <a:rPr lang="en-US" sz="933">
                <a:solidFill>
                  <a:srgbClr val="FFFFFF"/>
                </a:solidFill>
              </a:rPr>
              <a:t>.</a:t>
            </a:r>
          </a:p>
        </p:txBody>
      </p:sp>
      <p:sp>
        <p:nvSpPr>
          <p:cNvPr id="41" name="TextBox 40">
            <a:extLst>
              <a:ext uri="{FF2B5EF4-FFF2-40B4-BE49-F238E27FC236}">
                <a16:creationId xmlns:a16="http://schemas.microsoft.com/office/drawing/2014/main" id="{DA63F3D4-811C-59AE-BCD7-71C9C2767A94}"/>
              </a:ext>
            </a:extLst>
          </p:cNvPr>
          <p:cNvSpPr txBox="1"/>
          <p:nvPr/>
        </p:nvSpPr>
        <p:spPr>
          <a:xfrm>
            <a:off x="6210370" y="1250390"/>
            <a:ext cx="5876363" cy="435503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1200" dirty="0">
                <a:solidFill>
                  <a:srgbClr val="AF00DB"/>
                </a:solidFill>
                <a:ea typeface="+mn-lt"/>
                <a:cs typeface="+mn-lt"/>
              </a:rPr>
              <a:t>from</a:t>
            </a:r>
            <a:r>
              <a:rPr lang="en-US" sz="1200" dirty="0">
                <a:solidFill>
                  <a:srgbClr val="000000"/>
                </a:solidFill>
                <a:ea typeface="+mn-lt"/>
                <a:cs typeface="+mn-lt"/>
              </a:rPr>
              <a:t> </a:t>
            </a:r>
            <a:r>
              <a:rPr lang="en-US" sz="1200" dirty="0" err="1">
                <a:solidFill>
                  <a:srgbClr val="000000"/>
                </a:solidFill>
                <a:ea typeface="+mn-lt"/>
                <a:cs typeface="+mn-lt"/>
              </a:rPr>
              <a:t>google.colab</a:t>
            </a:r>
            <a:r>
              <a:rPr lang="en-US" sz="1200" dirty="0">
                <a:solidFill>
                  <a:srgbClr val="000000"/>
                </a:solidFill>
                <a:ea typeface="+mn-lt"/>
                <a:cs typeface="+mn-lt"/>
              </a:rPr>
              <a:t> </a:t>
            </a:r>
            <a:r>
              <a:rPr lang="en-US" sz="1200" dirty="0">
                <a:solidFill>
                  <a:srgbClr val="AF00DB"/>
                </a:solidFill>
                <a:ea typeface="+mn-lt"/>
                <a:cs typeface="+mn-lt"/>
              </a:rPr>
              <a:t>import</a:t>
            </a:r>
            <a:r>
              <a:rPr lang="en-US" sz="1200" dirty="0">
                <a:solidFill>
                  <a:srgbClr val="000000"/>
                </a:solidFill>
                <a:ea typeface="+mn-lt"/>
                <a:cs typeface="+mn-lt"/>
              </a:rPr>
              <a:t> drive</a:t>
            </a:r>
            <a:endParaRPr lang="en-US" sz="1200">
              <a:cs typeface="Calibri"/>
            </a:endParaRPr>
          </a:p>
          <a:p>
            <a:r>
              <a:rPr lang="en-US" sz="1200" dirty="0" err="1">
                <a:solidFill>
                  <a:srgbClr val="000000"/>
                </a:solidFill>
                <a:ea typeface="+mn-lt"/>
                <a:cs typeface="+mn-lt"/>
              </a:rPr>
              <a:t>drive.mount</a:t>
            </a:r>
            <a:r>
              <a:rPr lang="en-US" sz="1200" dirty="0">
                <a:solidFill>
                  <a:srgbClr val="000000"/>
                </a:solidFill>
                <a:ea typeface="+mn-lt"/>
                <a:cs typeface="+mn-lt"/>
              </a:rPr>
              <a:t>(</a:t>
            </a:r>
            <a:r>
              <a:rPr lang="en-US" sz="1200" dirty="0">
                <a:solidFill>
                  <a:srgbClr val="A31515"/>
                </a:solidFill>
                <a:ea typeface="+mn-lt"/>
                <a:cs typeface="+mn-lt"/>
              </a:rPr>
              <a:t>'/content/drive'</a:t>
            </a:r>
            <a:r>
              <a:rPr lang="en-US" sz="1200" dirty="0">
                <a:solidFill>
                  <a:srgbClr val="000000"/>
                </a:solidFill>
                <a:ea typeface="+mn-lt"/>
                <a:cs typeface="+mn-lt"/>
              </a:rPr>
              <a:t>)</a:t>
            </a:r>
            <a:endParaRPr lang="en-US" sz="1200">
              <a:cs typeface="Calibri"/>
            </a:endParaRPr>
          </a:p>
          <a:p>
            <a:endParaRPr lang="en-US" sz="1200" dirty="0">
              <a:solidFill>
                <a:srgbClr val="AF00DB"/>
              </a:solidFill>
              <a:ea typeface="+mn-lt"/>
              <a:cs typeface="+mn-lt"/>
            </a:endParaRPr>
          </a:p>
          <a:p>
            <a:r>
              <a:rPr lang="en-US" sz="1200" dirty="0">
                <a:solidFill>
                  <a:srgbClr val="AF00DB"/>
                </a:solidFill>
                <a:ea typeface="+mn-lt"/>
                <a:cs typeface="+mn-lt"/>
              </a:rPr>
              <a:t>import</a:t>
            </a:r>
            <a:r>
              <a:rPr lang="en-US" sz="1200" dirty="0">
                <a:ea typeface="+mn-lt"/>
                <a:cs typeface="+mn-lt"/>
              </a:rPr>
              <a:t> cv2</a:t>
            </a:r>
            <a:endParaRPr lang="en-US" sz="1200">
              <a:cs typeface="Calibri"/>
            </a:endParaRPr>
          </a:p>
          <a:p>
            <a:r>
              <a:rPr lang="en-US" sz="1200" dirty="0">
                <a:ea typeface="+mn-lt"/>
                <a:cs typeface="+mn-lt"/>
              </a:rPr>
              <a:t>DATADIR = </a:t>
            </a:r>
            <a:r>
              <a:rPr lang="en-US" sz="1200" dirty="0">
                <a:solidFill>
                  <a:srgbClr val="A31515"/>
                </a:solidFill>
                <a:ea typeface="+mn-lt"/>
                <a:cs typeface="+mn-lt"/>
              </a:rPr>
              <a:t>"/content/drive/</a:t>
            </a:r>
            <a:r>
              <a:rPr lang="en-US" sz="1200" dirty="0" err="1">
                <a:solidFill>
                  <a:srgbClr val="A31515"/>
                </a:solidFill>
                <a:ea typeface="+mn-lt"/>
                <a:cs typeface="+mn-lt"/>
              </a:rPr>
              <a:t>MyDrive</a:t>
            </a:r>
            <a:r>
              <a:rPr lang="en-US" sz="1200" dirty="0">
                <a:solidFill>
                  <a:srgbClr val="A31515"/>
                </a:solidFill>
                <a:ea typeface="+mn-lt"/>
                <a:cs typeface="+mn-lt"/>
              </a:rPr>
              <a:t>/facemask-dataset/dataset"</a:t>
            </a:r>
            <a:endParaRPr lang="en-US" sz="1200">
              <a:cs typeface="Calibri"/>
            </a:endParaRPr>
          </a:p>
          <a:p>
            <a:r>
              <a:rPr lang="en-US" sz="1200" dirty="0">
                <a:ea typeface="+mn-lt"/>
                <a:cs typeface="+mn-lt"/>
              </a:rPr>
              <a:t>CATEGORIES = [</a:t>
            </a:r>
            <a:r>
              <a:rPr lang="en-US" sz="1200" dirty="0">
                <a:solidFill>
                  <a:srgbClr val="A31515"/>
                </a:solidFill>
                <a:ea typeface="+mn-lt"/>
                <a:cs typeface="+mn-lt"/>
              </a:rPr>
              <a:t>"</a:t>
            </a:r>
            <a:r>
              <a:rPr lang="en-US" sz="1200" dirty="0" err="1">
                <a:solidFill>
                  <a:srgbClr val="A31515"/>
                </a:solidFill>
                <a:ea typeface="+mn-lt"/>
                <a:cs typeface="+mn-lt"/>
              </a:rPr>
              <a:t>with_mask</a:t>
            </a:r>
            <a:r>
              <a:rPr lang="en-US" sz="1200" dirty="0">
                <a:solidFill>
                  <a:srgbClr val="A31515"/>
                </a:solidFill>
                <a:ea typeface="+mn-lt"/>
                <a:cs typeface="+mn-lt"/>
              </a:rPr>
              <a:t>"</a:t>
            </a:r>
            <a:r>
              <a:rPr lang="en-US" sz="1200" dirty="0">
                <a:ea typeface="+mn-lt"/>
                <a:cs typeface="+mn-lt"/>
              </a:rPr>
              <a:t>, </a:t>
            </a:r>
            <a:r>
              <a:rPr lang="en-US" sz="1200" dirty="0">
                <a:solidFill>
                  <a:srgbClr val="A31515"/>
                </a:solidFill>
                <a:ea typeface="+mn-lt"/>
                <a:cs typeface="+mn-lt"/>
              </a:rPr>
              <a:t>"</a:t>
            </a:r>
            <a:r>
              <a:rPr lang="en-US" sz="1200" dirty="0" err="1">
                <a:solidFill>
                  <a:srgbClr val="A31515"/>
                </a:solidFill>
                <a:ea typeface="+mn-lt"/>
                <a:cs typeface="+mn-lt"/>
              </a:rPr>
              <a:t>without_mask</a:t>
            </a:r>
            <a:r>
              <a:rPr lang="en-US" sz="1200" dirty="0">
                <a:solidFill>
                  <a:srgbClr val="A31515"/>
                </a:solidFill>
                <a:ea typeface="+mn-lt"/>
                <a:cs typeface="+mn-lt"/>
              </a:rPr>
              <a:t>"</a:t>
            </a:r>
            <a:r>
              <a:rPr lang="en-US" sz="1200" dirty="0">
                <a:ea typeface="+mn-lt"/>
                <a:cs typeface="+mn-lt"/>
              </a:rPr>
              <a:t>]</a:t>
            </a:r>
          </a:p>
          <a:p>
            <a:endParaRPr lang="en-US" sz="1200" dirty="0">
              <a:solidFill>
                <a:srgbClr val="000000"/>
              </a:solidFill>
              <a:ea typeface="+mn-lt"/>
              <a:cs typeface="+mn-lt"/>
            </a:endParaRPr>
          </a:p>
          <a:p>
            <a:r>
              <a:rPr lang="en-US" sz="1200" dirty="0">
                <a:solidFill>
                  <a:srgbClr val="008000"/>
                </a:solidFill>
                <a:ea typeface="+mn-lt"/>
                <a:cs typeface="+mn-lt"/>
              </a:rPr>
              <a:t># Define image size</a:t>
            </a:r>
            <a:endParaRPr lang="en-US" sz="1200">
              <a:cs typeface="Calibri"/>
            </a:endParaRPr>
          </a:p>
          <a:p>
            <a:r>
              <a:rPr lang="en-US" sz="1200" dirty="0">
                <a:ea typeface="+mn-lt"/>
                <a:cs typeface="+mn-lt"/>
              </a:rPr>
              <a:t>IMG_SIZE = </a:t>
            </a:r>
            <a:r>
              <a:rPr lang="en-US" sz="1200" dirty="0">
                <a:solidFill>
                  <a:srgbClr val="098156"/>
                </a:solidFill>
                <a:ea typeface="+mn-lt"/>
                <a:cs typeface="+mn-lt"/>
              </a:rPr>
              <a:t>100</a:t>
            </a:r>
            <a:endParaRPr lang="en-US" sz="1200">
              <a:cs typeface="Calibri"/>
            </a:endParaRPr>
          </a:p>
          <a:p>
            <a:endParaRPr lang="en-US" sz="1200" dirty="0">
              <a:solidFill>
                <a:srgbClr val="098156"/>
              </a:solidFill>
              <a:ea typeface="+mn-lt"/>
              <a:cs typeface="+mn-lt"/>
            </a:endParaRPr>
          </a:p>
          <a:p>
            <a:r>
              <a:rPr lang="en-US" sz="1200" dirty="0">
                <a:solidFill>
                  <a:srgbClr val="008000"/>
                </a:solidFill>
                <a:ea typeface="+mn-lt"/>
                <a:cs typeface="+mn-lt"/>
              </a:rPr>
              <a:t># Load image data into list</a:t>
            </a:r>
            <a:endParaRPr lang="en-US" sz="1200">
              <a:cs typeface="Calibri"/>
            </a:endParaRPr>
          </a:p>
          <a:p>
            <a:r>
              <a:rPr lang="en-US" sz="1200" dirty="0">
                <a:ea typeface="+mn-lt"/>
                <a:cs typeface="+mn-lt"/>
              </a:rPr>
              <a:t>data = []</a:t>
            </a:r>
          </a:p>
          <a:p>
            <a:r>
              <a:rPr lang="en-US" sz="1200" dirty="0">
                <a:solidFill>
                  <a:srgbClr val="AF00DB"/>
                </a:solidFill>
                <a:ea typeface="+mn-lt"/>
                <a:cs typeface="+mn-lt"/>
              </a:rPr>
              <a:t>for</a:t>
            </a:r>
            <a:r>
              <a:rPr lang="en-US" sz="1200" dirty="0">
                <a:ea typeface="+mn-lt"/>
                <a:cs typeface="+mn-lt"/>
              </a:rPr>
              <a:t> category </a:t>
            </a:r>
            <a:r>
              <a:rPr lang="en-US" sz="1200" dirty="0">
                <a:solidFill>
                  <a:srgbClr val="0000FF"/>
                </a:solidFill>
                <a:ea typeface="+mn-lt"/>
                <a:cs typeface="+mn-lt"/>
              </a:rPr>
              <a:t>in</a:t>
            </a:r>
            <a:r>
              <a:rPr lang="en-US" sz="1200" dirty="0">
                <a:ea typeface="+mn-lt"/>
                <a:cs typeface="+mn-lt"/>
              </a:rPr>
              <a:t> CATEGORIES:</a:t>
            </a:r>
          </a:p>
          <a:p>
            <a:r>
              <a:rPr lang="en-US" sz="1200" dirty="0">
                <a:ea typeface="+mn-lt"/>
                <a:cs typeface="+mn-lt"/>
              </a:rPr>
              <a:t>    path = </a:t>
            </a:r>
            <a:r>
              <a:rPr lang="en-US" sz="1200" dirty="0" err="1">
                <a:ea typeface="+mn-lt"/>
                <a:cs typeface="+mn-lt"/>
              </a:rPr>
              <a:t>os.path.join</a:t>
            </a:r>
            <a:r>
              <a:rPr lang="en-US" sz="1200" dirty="0">
                <a:ea typeface="+mn-lt"/>
                <a:cs typeface="+mn-lt"/>
              </a:rPr>
              <a:t>(DATADIR, category)</a:t>
            </a:r>
          </a:p>
          <a:p>
            <a:r>
              <a:rPr lang="en-US" sz="1200" dirty="0">
                <a:ea typeface="+mn-lt"/>
                <a:cs typeface="+mn-lt"/>
              </a:rPr>
              <a:t>    </a:t>
            </a:r>
            <a:r>
              <a:rPr lang="en-US" sz="1200" dirty="0" err="1">
                <a:ea typeface="+mn-lt"/>
                <a:cs typeface="+mn-lt"/>
              </a:rPr>
              <a:t>class_num</a:t>
            </a:r>
            <a:r>
              <a:rPr lang="en-US" sz="1200" dirty="0">
                <a:ea typeface="+mn-lt"/>
                <a:cs typeface="+mn-lt"/>
              </a:rPr>
              <a:t> = </a:t>
            </a:r>
            <a:r>
              <a:rPr lang="en-US" sz="1200" dirty="0" err="1">
                <a:ea typeface="+mn-lt"/>
                <a:cs typeface="+mn-lt"/>
              </a:rPr>
              <a:t>CATEGORIES.index</a:t>
            </a:r>
            <a:r>
              <a:rPr lang="en-US" sz="1200" dirty="0">
                <a:ea typeface="+mn-lt"/>
                <a:cs typeface="+mn-lt"/>
              </a:rPr>
              <a:t>(category)</a:t>
            </a:r>
          </a:p>
          <a:p>
            <a:r>
              <a:rPr lang="en-US" sz="1200" dirty="0">
                <a:ea typeface="+mn-lt"/>
                <a:cs typeface="+mn-lt"/>
              </a:rPr>
              <a:t>    files = </a:t>
            </a:r>
            <a:r>
              <a:rPr lang="en-US" sz="1200" dirty="0" err="1">
                <a:ea typeface="+mn-lt"/>
                <a:cs typeface="+mn-lt"/>
              </a:rPr>
              <a:t>os.listdir</a:t>
            </a:r>
            <a:r>
              <a:rPr lang="en-US" sz="1200" dirty="0">
                <a:ea typeface="+mn-lt"/>
                <a:cs typeface="+mn-lt"/>
              </a:rPr>
              <a:t>(path)</a:t>
            </a:r>
            <a:endParaRPr lang="en-US" sz="1200">
              <a:cs typeface="Calibri"/>
            </a:endParaRPr>
          </a:p>
          <a:p>
            <a:r>
              <a:rPr lang="en-US" sz="1200" dirty="0">
                <a:ea typeface="+mn-lt"/>
                <a:cs typeface="+mn-lt"/>
              </a:rPr>
              <a:t>    </a:t>
            </a:r>
            <a:r>
              <a:rPr lang="en-US" sz="1200" dirty="0" err="1">
                <a:ea typeface="+mn-lt"/>
                <a:cs typeface="+mn-lt"/>
              </a:rPr>
              <a:t>random.shuffle</a:t>
            </a:r>
            <a:r>
              <a:rPr lang="en-US" sz="1200" dirty="0">
                <a:ea typeface="+mn-lt"/>
                <a:cs typeface="+mn-lt"/>
              </a:rPr>
              <a:t>(files)</a:t>
            </a:r>
            <a:endParaRPr lang="en-US" sz="1200">
              <a:cs typeface="Calibri"/>
            </a:endParaRPr>
          </a:p>
          <a:p>
            <a:r>
              <a:rPr lang="en-US" sz="1200" dirty="0">
                <a:ea typeface="+mn-lt"/>
                <a:cs typeface="+mn-lt"/>
              </a:rPr>
              <a:t>    files = files[:</a:t>
            </a:r>
            <a:r>
              <a:rPr lang="en-US" sz="1200" dirty="0">
                <a:solidFill>
                  <a:srgbClr val="098156"/>
                </a:solidFill>
                <a:ea typeface="+mn-lt"/>
                <a:cs typeface="+mn-lt"/>
              </a:rPr>
              <a:t>1500</a:t>
            </a:r>
            <a:r>
              <a:rPr lang="en-US" sz="1200" dirty="0">
                <a:ea typeface="+mn-lt"/>
                <a:cs typeface="+mn-lt"/>
              </a:rPr>
              <a:t>]</a:t>
            </a:r>
            <a:endParaRPr lang="en-US" sz="1200">
              <a:cs typeface="Calibri"/>
            </a:endParaRPr>
          </a:p>
          <a:p>
            <a:r>
              <a:rPr lang="en-US" sz="1200" dirty="0">
                <a:ea typeface="+mn-lt"/>
                <a:cs typeface="+mn-lt"/>
              </a:rPr>
              <a:t>    </a:t>
            </a:r>
            <a:r>
              <a:rPr lang="en-US" sz="1200" dirty="0">
                <a:solidFill>
                  <a:srgbClr val="AF00DB"/>
                </a:solidFill>
                <a:ea typeface="+mn-lt"/>
                <a:cs typeface="+mn-lt"/>
              </a:rPr>
              <a:t>for</a:t>
            </a:r>
            <a:r>
              <a:rPr lang="en-US" sz="1200" dirty="0">
                <a:ea typeface="+mn-lt"/>
                <a:cs typeface="+mn-lt"/>
              </a:rPr>
              <a:t> </a:t>
            </a:r>
            <a:r>
              <a:rPr lang="en-US" sz="1200" dirty="0" err="1">
                <a:ea typeface="+mn-lt"/>
                <a:cs typeface="+mn-lt"/>
              </a:rPr>
              <a:t>img</a:t>
            </a:r>
            <a:r>
              <a:rPr lang="en-US" sz="1200" dirty="0">
                <a:ea typeface="+mn-lt"/>
                <a:cs typeface="+mn-lt"/>
              </a:rPr>
              <a:t> </a:t>
            </a:r>
            <a:r>
              <a:rPr lang="en-US" sz="1200" dirty="0">
                <a:solidFill>
                  <a:srgbClr val="0000FF"/>
                </a:solidFill>
                <a:ea typeface="+mn-lt"/>
                <a:cs typeface="+mn-lt"/>
              </a:rPr>
              <a:t>in</a:t>
            </a:r>
            <a:r>
              <a:rPr lang="en-US" sz="1200" dirty="0">
                <a:ea typeface="+mn-lt"/>
                <a:cs typeface="+mn-lt"/>
              </a:rPr>
              <a:t> files:</a:t>
            </a:r>
            <a:endParaRPr lang="en-US" sz="1200">
              <a:cs typeface="Calibri"/>
            </a:endParaRPr>
          </a:p>
          <a:p>
            <a:r>
              <a:rPr lang="en-US" sz="1200" dirty="0">
                <a:ea typeface="+mn-lt"/>
                <a:cs typeface="+mn-lt"/>
              </a:rPr>
              <a:t>        </a:t>
            </a:r>
            <a:r>
              <a:rPr lang="en-US" sz="1200" dirty="0" err="1">
                <a:ea typeface="+mn-lt"/>
                <a:cs typeface="+mn-lt"/>
              </a:rPr>
              <a:t>img_array</a:t>
            </a:r>
            <a:r>
              <a:rPr lang="en-US" sz="1200" dirty="0">
                <a:ea typeface="+mn-lt"/>
                <a:cs typeface="+mn-lt"/>
              </a:rPr>
              <a:t> = cv2.imread(</a:t>
            </a:r>
            <a:r>
              <a:rPr lang="en-US" sz="1200" dirty="0" err="1">
                <a:ea typeface="+mn-lt"/>
                <a:cs typeface="+mn-lt"/>
              </a:rPr>
              <a:t>os.path.join</a:t>
            </a:r>
            <a:r>
              <a:rPr lang="en-US" sz="1200" dirty="0">
                <a:ea typeface="+mn-lt"/>
                <a:cs typeface="+mn-lt"/>
              </a:rPr>
              <a:t>(path, </a:t>
            </a:r>
            <a:r>
              <a:rPr lang="en-US" sz="1200" dirty="0" err="1">
                <a:ea typeface="+mn-lt"/>
                <a:cs typeface="+mn-lt"/>
              </a:rPr>
              <a:t>img</a:t>
            </a:r>
            <a:r>
              <a:rPr lang="en-US" sz="1200" dirty="0">
                <a:ea typeface="+mn-lt"/>
                <a:cs typeface="+mn-lt"/>
              </a:rPr>
              <a:t>), cv2.IMREAD_COLOR)</a:t>
            </a:r>
          </a:p>
          <a:p>
            <a:r>
              <a:rPr lang="en-US" sz="1200" dirty="0">
                <a:ea typeface="+mn-lt"/>
                <a:cs typeface="+mn-lt"/>
              </a:rPr>
              <a:t>        </a:t>
            </a:r>
            <a:r>
              <a:rPr lang="en-US" sz="1200" dirty="0" err="1">
                <a:ea typeface="+mn-lt"/>
                <a:cs typeface="+mn-lt"/>
              </a:rPr>
              <a:t>img_resized</a:t>
            </a:r>
            <a:r>
              <a:rPr lang="en-US" sz="1200" dirty="0">
                <a:ea typeface="+mn-lt"/>
                <a:cs typeface="+mn-lt"/>
              </a:rPr>
              <a:t> = cv2.resize(</a:t>
            </a:r>
            <a:r>
              <a:rPr lang="en-US" sz="1200" dirty="0" err="1">
                <a:ea typeface="+mn-lt"/>
                <a:cs typeface="+mn-lt"/>
              </a:rPr>
              <a:t>img_array</a:t>
            </a:r>
            <a:r>
              <a:rPr lang="en-US" sz="1200" dirty="0">
                <a:ea typeface="+mn-lt"/>
                <a:cs typeface="+mn-lt"/>
              </a:rPr>
              <a:t>, (IMG_SIZE, IMG_SIZE))</a:t>
            </a:r>
            <a:endParaRPr lang="en-US" sz="1200">
              <a:cs typeface="Calibri"/>
            </a:endParaRPr>
          </a:p>
          <a:p>
            <a:r>
              <a:rPr lang="en-US" sz="1200" dirty="0">
                <a:ea typeface="+mn-lt"/>
                <a:cs typeface="+mn-lt"/>
              </a:rPr>
              <a:t>        </a:t>
            </a:r>
            <a:r>
              <a:rPr lang="en-US" sz="1200" dirty="0" err="1">
                <a:ea typeface="+mn-lt"/>
                <a:cs typeface="+mn-lt"/>
              </a:rPr>
              <a:t>data.append</a:t>
            </a:r>
            <a:r>
              <a:rPr lang="en-US" sz="1200" dirty="0">
                <a:ea typeface="+mn-lt"/>
                <a:cs typeface="+mn-lt"/>
              </a:rPr>
              <a:t>([</a:t>
            </a:r>
            <a:r>
              <a:rPr lang="en-US" sz="1200" dirty="0" err="1">
                <a:ea typeface="+mn-lt"/>
                <a:cs typeface="+mn-lt"/>
              </a:rPr>
              <a:t>img_resized</a:t>
            </a:r>
            <a:r>
              <a:rPr lang="en-US" sz="1200" dirty="0">
                <a:ea typeface="+mn-lt"/>
                <a:cs typeface="+mn-lt"/>
              </a:rPr>
              <a:t>, </a:t>
            </a:r>
            <a:r>
              <a:rPr lang="en-US" sz="1200" dirty="0" err="1">
                <a:ea typeface="+mn-lt"/>
                <a:cs typeface="+mn-lt"/>
              </a:rPr>
              <a:t>class_num</a:t>
            </a:r>
            <a:r>
              <a:rPr lang="en-US" sz="1200" dirty="0">
                <a:ea typeface="+mn-lt"/>
                <a:cs typeface="+mn-lt"/>
              </a:rPr>
              <a:t>])</a:t>
            </a:r>
            <a:endParaRPr lang="en-US" sz="1200">
              <a:cs typeface="Calibri"/>
            </a:endParaRPr>
          </a:p>
          <a:p>
            <a:endParaRPr lang="en-US" sz="1100" dirty="0">
              <a:cs typeface="Calibri"/>
            </a:endParaRPr>
          </a:p>
        </p:txBody>
      </p:sp>
    </p:spTree>
    <p:extLst>
      <p:ext uri="{BB962C8B-B14F-4D97-AF65-F5344CB8AC3E}">
        <p14:creationId xmlns:p14="http://schemas.microsoft.com/office/powerpoint/2010/main" val="426131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3" name="TextBox 2">
            <a:extLst>
              <a:ext uri="{FF2B5EF4-FFF2-40B4-BE49-F238E27FC236}">
                <a16:creationId xmlns:a16="http://schemas.microsoft.com/office/drawing/2014/main" id="{77F956FA-9C3C-B474-D5FD-C0EAF81AE006}"/>
              </a:ext>
            </a:extLst>
          </p:cNvPr>
          <p:cNvSpPr txBox="1"/>
          <p:nvPr/>
        </p:nvSpPr>
        <p:spPr>
          <a:xfrm>
            <a:off x="411481" y="987552"/>
            <a:ext cx="4485860" cy="1088136"/>
          </a:xfrm>
          <a:prstGeom prst="rect">
            <a:avLst/>
          </a:prstGeom>
        </p:spPr>
        <p:txBody>
          <a:bodyPr vert="horz" lIns="121920" tIns="60960" rIns="121920" bIns="60960" rtlCol="0" anchor="b">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nSpc>
                <a:spcPct val="90000"/>
              </a:lnSpc>
              <a:spcBef>
                <a:spcPct val="0"/>
              </a:spcBef>
              <a:spcAft>
                <a:spcPts val="800"/>
              </a:spcAft>
            </a:pPr>
            <a:r>
              <a:rPr lang="en-US" sz="3467" dirty="0">
                <a:latin typeface="+mj-lt"/>
                <a:ea typeface="+mj-ea"/>
                <a:cs typeface="+mj-cs"/>
              </a:rPr>
              <a:t>SUPERVISED LEARNING</a:t>
            </a:r>
          </a:p>
        </p:txBody>
      </p:sp>
      <p:sp>
        <p:nvSpPr>
          <p:cNvPr id="37"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solidFill>
                <a:prstClr val="white"/>
              </a:solidFill>
              <a:latin typeface="Calibri" panose="020F0502020204030204"/>
            </a:endParaRPr>
          </a:p>
        </p:txBody>
      </p:sp>
      <p:sp>
        <p:nvSpPr>
          <p:cNvPr id="38"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solidFill>
                <a:prstClr val="white"/>
              </a:solidFill>
              <a:latin typeface="Calibri" panose="020F0502020204030204"/>
            </a:endParaRPr>
          </a:p>
        </p:txBody>
      </p:sp>
      <p:sp>
        <p:nvSpPr>
          <p:cNvPr id="5" name="TextBox 4">
            <a:extLst>
              <a:ext uri="{FF2B5EF4-FFF2-40B4-BE49-F238E27FC236}">
                <a16:creationId xmlns:a16="http://schemas.microsoft.com/office/drawing/2014/main" id="{505ED537-E5BF-1140-FED2-B069B532D7C1}"/>
              </a:ext>
            </a:extLst>
          </p:cNvPr>
          <p:cNvSpPr txBox="1"/>
          <p:nvPr/>
        </p:nvSpPr>
        <p:spPr>
          <a:xfrm>
            <a:off x="411479" y="2497836"/>
            <a:ext cx="4487643" cy="3931829"/>
          </a:xfrm>
          <a:prstGeom prst="rect">
            <a:avLst/>
          </a:prstGeom>
        </p:spPr>
        <p:txBody>
          <a:bodyPr vert="horz" lIns="121920" tIns="60960" rIns="121920" bIns="60960" rtlCol="0" anchor="t">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indent="-304792">
              <a:lnSpc>
                <a:spcPct val="90000"/>
              </a:lnSpc>
              <a:spcAft>
                <a:spcPts val="800"/>
              </a:spcAft>
              <a:buFont typeface="Arial" panose="020B0604020202020204" pitchFamily="34" charset="0"/>
              <a:buChar char="•"/>
            </a:pPr>
            <a:r>
              <a:rPr lang="en-US" sz="1733" b="0" i="0" dirty="0">
                <a:effectLst/>
              </a:rPr>
              <a:t>Supervised learning is a type of machine learning where the algorithm is trained on labeled data, meaning data that is already categorized or classified. In the context of</a:t>
            </a:r>
            <a:r>
              <a:rPr lang="en-US" sz="1733" dirty="0"/>
              <a:t> face mask</a:t>
            </a:r>
            <a:r>
              <a:rPr lang="en-US" sz="1733" b="0" i="0" dirty="0">
                <a:effectLst/>
              </a:rPr>
              <a:t> detection systems with AI, supervised learning can be used to train a machine learning model to recognize </a:t>
            </a:r>
            <a:r>
              <a:rPr lang="en-US" sz="1733" dirty="0"/>
              <a:t>whether a person is wearing mask or not and classify them.</a:t>
            </a:r>
            <a:endParaRPr lang="en-US" sz="1733" b="0" i="0">
              <a:effectLst/>
              <a:cs typeface="Calibri"/>
            </a:endParaRPr>
          </a:p>
          <a:p>
            <a:pPr indent="-304792">
              <a:lnSpc>
                <a:spcPct val="90000"/>
              </a:lnSpc>
              <a:spcAft>
                <a:spcPts val="800"/>
              </a:spcAft>
              <a:buFont typeface="Arial" panose="020B0604020202020204" pitchFamily="34" charset="0"/>
              <a:buChar char="•"/>
            </a:pPr>
            <a:r>
              <a:rPr lang="en-US" sz="1733" b="0" i="0" dirty="0">
                <a:effectLst/>
              </a:rPr>
              <a:t>To train a supervised learning model for</a:t>
            </a:r>
            <a:r>
              <a:rPr lang="en-US" sz="1733" dirty="0"/>
              <a:t> face mask </a:t>
            </a:r>
            <a:r>
              <a:rPr lang="en-US" sz="1733" b="0" i="0" dirty="0">
                <a:effectLst/>
              </a:rPr>
              <a:t>detection, a large dataset of labeled images of</a:t>
            </a:r>
            <a:r>
              <a:rPr lang="en-US" sz="1733" dirty="0"/>
              <a:t> people with and without mask  </a:t>
            </a:r>
            <a:r>
              <a:rPr lang="en-US" sz="1733" b="0" i="0" dirty="0">
                <a:effectLst/>
              </a:rPr>
              <a:t>is required. This information is used to train the machine learning model to recognize </a:t>
            </a:r>
            <a:r>
              <a:rPr lang="en-US" sz="1733" dirty="0"/>
              <a:t>whether a person is wearing mask or not and classify them.</a:t>
            </a:r>
            <a:endParaRPr lang="en-US" sz="1733">
              <a:ea typeface="+mn-lt"/>
              <a:cs typeface="+mn-lt"/>
            </a:endParaRPr>
          </a:p>
          <a:p>
            <a:pPr indent="-304792">
              <a:lnSpc>
                <a:spcPct val="90000"/>
              </a:lnSpc>
              <a:spcAft>
                <a:spcPts val="800"/>
              </a:spcAft>
              <a:buFont typeface="Arial" panose="020B0604020202020204" pitchFamily="34" charset="0"/>
              <a:buChar char="•"/>
            </a:pPr>
            <a:endParaRPr lang="en-US" sz="1600" b="0" i="0" dirty="0">
              <a:effectLst/>
              <a:cs typeface="Calibri"/>
            </a:endParaRPr>
          </a:p>
        </p:txBody>
      </p:sp>
      <p:pic>
        <p:nvPicPr>
          <p:cNvPr id="2" name="Picture 3">
            <a:extLst>
              <a:ext uri="{FF2B5EF4-FFF2-40B4-BE49-F238E27FC236}">
                <a16:creationId xmlns:a16="http://schemas.microsoft.com/office/drawing/2014/main" id="{D826B819-D276-14D8-DC82-A242B78FEE1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2928" r="6808" b="2"/>
          <a:stretch/>
        </p:blipFill>
        <p:spPr>
          <a:xfrm>
            <a:off x="5308053" y="13"/>
            <a:ext cx="6883948" cy="6857987"/>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4" name="TextBox 3">
            <a:extLst>
              <a:ext uri="{FF2B5EF4-FFF2-40B4-BE49-F238E27FC236}">
                <a16:creationId xmlns:a16="http://schemas.microsoft.com/office/drawing/2014/main" id="{2D778F58-217A-CC93-238F-3B22E0793A06}"/>
              </a:ext>
            </a:extLst>
          </p:cNvPr>
          <p:cNvSpPr txBox="1"/>
          <p:nvPr/>
        </p:nvSpPr>
        <p:spPr>
          <a:xfrm>
            <a:off x="8919309" y="6591261"/>
            <a:ext cx="3272691" cy="235898"/>
          </a:xfrm>
          <a:prstGeom prst="rect">
            <a:avLst/>
          </a:prstGeom>
          <a:solidFill>
            <a:srgbClr val="000000"/>
          </a:solidFill>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a:spcAft>
                <a:spcPts val="800"/>
              </a:spcAft>
            </a:pPr>
            <a:r>
              <a:rPr lang="en-US" sz="933">
                <a:solidFill>
                  <a:srgbClr val="FFFFFF"/>
                </a:solidFill>
                <a:hlinkClick r:id="rId3">
                  <a:extLst>
                    <a:ext uri="{A12FA001-AC4F-418D-AE19-62706E023703}">
                      <ahyp:hlinkClr xmlns:ahyp="http://schemas.microsoft.com/office/drawing/2018/hyperlinkcolor" val="tx"/>
                    </a:ext>
                  </a:extLst>
                </a:hlinkClick>
              </a:rPr>
              <a:t>This Photo</a:t>
            </a:r>
            <a:r>
              <a:rPr lang="en-US" sz="933">
                <a:solidFill>
                  <a:srgbClr val="FFFFFF"/>
                </a:solidFill>
              </a:rPr>
              <a:t> by Unknown author is licensed under </a:t>
            </a:r>
            <a:r>
              <a:rPr lang="en-US" sz="933">
                <a:solidFill>
                  <a:srgbClr val="FFFFFF"/>
                </a:solidFill>
                <a:hlinkClick r:id="rId4">
                  <a:extLst>
                    <a:ext uri="{A12FA001-AC4F-418D-AE19-62706E023703}">
                      <ahyp:hlinkClr xmlns:ahyp="http://schemas.microsoft.com/office/drawing/2018/hyperlinkcolor" val="tx"/>
                    </a:ext>
                  </a:extLst>
                </a:hlinkClick>
              </a:rPr>
              <a:t>CC BY-SA-NC</a:t>
            </a:r>
            <a:r>
              <a:rPr lang="en-US" sz="933">
                <a:solidFill>
                  <a:srgbClr val="FFFFFF"/>
                </a:solidFill>
              </a:rPr>
              <a:t>.</a:t>
            </a:r>
          </a:p>
        </p:txBody>
      </p:sp>
    </p:spTree>
    <p:extLst>
      <p:ext uri="{BB962C8B-B14F-4D97-AF65-F5344CB8AC3E}">
        <p14:creationId xmlns:p14="http://schemas.microsoft.com/office/powerpoint/2010/main" val="253244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3" name="TextBox 2">
            <a:extLst>
              <a:ext uri="{FF2B5EF4-FFF2-40B4-BE49-F238E27FC236}">
                <a16:creationId xmlns:a16="http://schemas.microsoft.com/office/drawing/2014/main" id="{77F956FA-9C3C-B474-D5FD-C0EAF81AE006}"/>
              </a:ext>
            </a:extLst>
          </p:cNvPr>
          <p:cNvSpPr txBox="1"/>
          <p:nvPr/>
        </p:nvSpPr>
        <p:spPr>
          <a:xfrm>
            <a:off x="838201" y="365125"/>
            <a:ext cx="5251316" cy="1807305"/>
          </a:xfrm>
          <a:prstGeom prst="rect">
            <a:avLst/>
          </a:prstGeom>
        </p:spPr>
        <p:txBody>
          <a:bodyPr vert="horz" lIns="121920" tIns="60960" rIns="121920" bIns="60960" rtlCol="0" anchor="ctr">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nSpc>
                <a:spcPct val="90000"/>
              </a:lnSpc>
              <a:spcBef>
                <a:spcPct val="0"/>
              </a:spcBef>
              <a:spcAft>
                <a:spcPts val="800"/>
              </a:spcAft>
            </a:pPr>
            <a:r>
              <a:rPr lang="en-US" sz="5867">
                <a:latin typeface="+mj-lt"/>
                <a:ea typeface="+mj-ea"/>
                <a:cs typeface="+mj-cs"/>
              </a:rPr>
              <a:t>LOGISTIC REGRESSION</a:t>
            </a:r>
          </a:p>
        </p:txBody>
      </p:sp>
      <p:sp>
        <p:nvSpPr>
          <p:cNvPr id="5" name="TextBox 4">
            <a:extLst>
              <a:ext uri="{FF2B5EF4-FFF2-40B4-BE49-F238E27FC236}">
                <a16:creationId xmlns:a16="http://schemas.microsoft.com/office/drawing/2014/main" id="{505ED537-E5BF-1140-FED2-B069B532D7C1}"/>
              </a:ext>
            </a:extLst>
          </p:cNvPr>
          <p:cNvSpPr txBox="1"/>
          <p:nvPr/>
        </p:nvSpPr>
        <p:spPr>
          <a:xfrm>
            <a:off x="838201" y="2333296"/>
            <a:ext cx="4619620" cy="3843667"/>
          </a:xfrm>
          <a:prstGeom prst="rect">
            <a:avLst/>
          </a:prstGeom>
        </p:spPr>
        <p:txBody>
          <a:bodyPr vert="horz" lIns="121920" tIns="60960" rIns="121920" bIns="60960" rtlCol="0" anchor="t">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380990" indent="-380990">
              <a:buFont typeface="Arial"/>
              <a:buChar char="•"/>
            </a:pPr>
            <a:r>
              <a:rPr lang="en-US" sz="1600" dirty="0">
                <a:solidFill>
                  <a:schemeClr val="tx1">
                    <a:lumMod val="85000"/>
                    <a:lumOff val="15000"/>
                  </a:schemeClr>
                </a:solidFill>
                <a:ea typeface="+mn-lt"/>
                <a:cs typeface="+mn-lt"/>
              </a:rPr>
              <a:t>Logistic regression predicts the probability of a binary or categorical outcome using one or more independent variables. It transforms the variables into a probability value between 0 and 1 with a sigmoid function, which is then classified based on a threshold. It's widely used for outcome prediction, risk factor identification, and variable relationships. The process includes data preparation, model building, and evaluation.</a:t>
            </a:r>
          </a:p>
        </p:txBody>
      </p:sp>
      <p:pic>
        <p:nvPicPr>
          <p:cNvPr id="6" name="Picture 6">
            <a:extLst>
              <a:ext uri="{FF2B5EF4-FFF2-40B4-BE49-F238E27FC236}">
                <a16:creationId xmlns:a16="http://schemas.microsoft.com/office/drawing/2014/main" id="{C5155B30-9CD2-BB10-1BB7-EFDE4AE29FD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2358" r="19605"/>
          <a:stretch/>
        </p:blipFill>
        <p:spPr>
          <a:xfrm>
            <a:off x="6229216" y="13"/>
            <a:ext cx="5962785" cy="6857987"/>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7" name="TextBox 6">
            <a:extLst>
              <a:ext uri="{FF2B5EF4-FFF2-40B4-BE49-F238E27FC236}">
                <a16:creationId xmlns:a16="http://schemas.microsoft.com/office/drawing/2014/main" id="{5762DA68-5F6B-1574-4C4E-E4736886C787}"/>
              </a:ext>
            </a:extLst>
          </p:cNvPr>
          <p:cNvSpPr txBox="1"/>
          <p:nvPr/>
        </p:nvSpPr>
        <p:spPr>
          <a:xfrm>
            <a:off x="8919309" y="6591261"/>
            <a:ext cx="3272691" cy="235898"/>
          </a:xfrm>
          <a:prstGeom prst="rect">
            <a:avLst/>
          </a:prstGeom>
          <a:solidFill>
            <a:srgbClr val="000000"/>
          </a:solidFill>
        </p:spPr>
        <p:txBody>
          <a:bodyPr wrap="square">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a:spcAft>
                <a:spcPts val="800"/>
              </a:spcAft>
            </a:pPr>
            <a:r>
              <a:rPr lang="en-US" sz="933">
                <a:solidFill>
                  <a:srgbClr val="FFFFFF"/>
                </a:solidFill>
                <a:hlinkClick r:id="rId3">
                  <a:extLst>
                    <a:ext uri="{A12FA001-AC4F-418D-AE19-62706E023703}">
                      <ahyp:hlinkClr xmlns:ahyp="http://schemas.microsoft.com/office/drawing/2018/hyperlinkcolor" val="tx"/>
                    </a:ext>
                  </a:extLst>
                </a:hlinkClick>
              </a:rPr>
              <a:t>This Photo</a:t>
            </a:r>
            <a:r>
              <a:rPr lang="en-US" sz="933">
                <a:solidFill>
                  <a:srgbClr val="FFFFFF"/>
                </a:solidFill>
              </a:rPr>
              <a:t> by Unknown author is licensed under </a:t>
            </a:r>
            <a:r>
              <a:rPr lang="en-US" sz="933">
                <a:solidFill>
                  <a:srgbClr val="FFFFFF"/>
                </a:solidFill>
                <a:hlinkClick r:id="rId4">
                  <a:extLst>
                    <a:ext uri="{A12FA001-AC4F-418D-AE19-62706E023703}">
                      <ahyp:hlinkClr xmlns:ahyp="http://schemas.microsoft.com/office/drawing/2018/hyperlinkcolor" val="tx"/>
                    </a:ext>
                  </a:extLst>
                </a:hlinkClick>
              </a:rPr>
              <a:t>CC BY-SA-NC</a:t>
            </a:r>
            <a:r>
              <a:rPr lang="en-US" sz="933">
                <a:solidFill>
                  <a:srgbClr val="FFFFFF"/>
                </a:solidFill>
              </a:rPr>
              <a:t>.</a:t>
            </a:r>
          </a:p>
        </p:txBody>
      </p:sp>
    </p:spTree>
    <p:extLst>
      <p:ext uri="{BB962C8B-B14F-4D97-AF65-F5344CB8AC3E}">
        <p14:creationId xmlns:p14="http://schemas.microsoft.com/office/powerpoint/2010/main" val="191185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94">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113" name="Rectangle 96">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1"/>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endParaRPr lang="en-US" sz="3200"/>
          </a:p>
        </p:txBody>
      </p:sp>
      <p:sp>
        <p:nvSpPr>
          <p:cNvPr id="3" name="TextBox 2">
            <a:extLst>
              <a:ext uri="{FF2B5EF4-FFF2-40B4-BE49-F238E27FC236}">
                <a16:creationId xmlns:a16="http://schemas.microsoft.com/office/drawing/2014/main" id="{77F956FA-9C3C-B474-D5FD-C0EAF81AE006}"/>
              </a:ext>
            </a:extLst>
          </p:cNvPr>
          <p:cNvSpPr txBox="1"/>
          <p:nvPr/>
        </p:nvSpPr>
        <p:spPr>
          <a:xfrm>
            <a:off x="7320466" y="609601"/>
            <a:ext cx="4140015" cy="1330839"/>
          </a:xfrm>
          <a:prstGeom prst="rect">
            <a:avLst/>
          </a:prstGeom>
        </p:spPr>
        <p:txBody>
          <a:bodyPr vert="horz" lIns="121920" tIns="60960" rIns="121920" bIns="60960" rtlCol="0" anchor="ctr">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nSpc>
                <a:spcPct val="90000"/>
              </a:lnSpc>
              <a:spcBef>
                <a:spcPct val="0"/>
              </a:spcBef>
              <a:spcAft>
                <a:spcPts val="800"/>
              </a:spcAft>
            </a:pPr>
            <a:r>
              <a:rPr lang="en-US" sz="4933">
                <a:latin typeface="+mj-lt"/>
                <a:ea typeface="+mj-ea"/>
                <a:cs typeface="+mj-cs"/>
              </a:rPr>
              <a:t>DECISION TREE</a:t>
            </a:r>
          </a:p>
        </p:txBody>
      </p:sp>
      <p:pic>
        <p:nvPicPr>
          <p:cNvPr id="6" name="Picture 6" descr="Man Wearing Face Mask · Free Stock Photo">
            <a:extLst>
              <a:ext uri="{FF2B5EF4-FFF2-40B4-BE49-F238E27FC236}">
                <a16:creationId xmlns:a16="http://schemas.microsoft.com/office/drawing/2014/main" id="{61B10DC5-F146-35C9-F09C-1F90A033FBE4}"/>
              </a:ext>
            </a:extLst>
          </p:cNvPr>
          <p:cNvPicPr>
            <a:picLocks noChangeAspect="1"/>
          </p:cNvPicPr>
          <p:nvPr/>
        </p:nvPicPr>
        <p:blipFill rotWithShape="1">
          <a:blip r:embed="rId2"/>
          <a:srcRect l="22480" r="24937"/>
          <a:stretch/>
        </p:blipFill>
        <p:spPr>
          <a:xfrm>
            <a:off x="27" y="13"/>
            <a:ext cx="6901704" cy="6857987"/>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5" name="TextBox 4">
            <a:extLst>
              <a:ext uri="{FF2B5EF4-FFF2-40B4-BE49-F238E27FC236}">
                <a16:creationId xmlns:a16="http://schemas.microsoft.com/office/drawing/2014/main" id="{505ED537-E5BF-1140-FED2-B069B532D7C1}"/>
              </a:ext>
            </a:extLst>
          </p:cNvPr>
          <p:cNvSpPr txBox="1"/>
          <p:nvPr/>
        </p:nvSpPr>
        <p:spPr>
          <a:xfrm>
            <a:off x="7320464" y="2194101"/>
            <a:ext cx="4140013" cy="3908587"/>
          </a:xfrm>
          <a:prstGeom prst="rect">
            <a:avLst/>
          </a:prstGeom>
        </p:spPr>
        <p:txBody>
          <a:bodyPr vert="horz" lIns="121920" tIns="60960" rIns="121920" bIns="60960" rtlCol="0" anchor="t">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indent="-304792">
              <a:lnSpc>
                <a:spcPct val="90000"/>
              </a:lnSpc>
              <a:spcAft>
                <a:spcPts val="800"/>
              </a:spcAft>
              <a:buFont typeface="Arial" panose="020B0604020202020204" pitchFamily="34" charset="0"/>
              <a:buChar char="•"/>
            </a:pPr>
            <a:r>
              <a:rPr lang="en-US" sz="1600" dirty="0">
                <a:solidFill>
                  <a:schemeClr val="tx1">
                    <a:lumMod val="85000"/>
                    <a:lumOff val="15000"/>
                  </a:schemeClr>
                </a:solidFill>
                <a:ea typeface="+mn-lt"/>
                <a:cs typeface="+mn-lt"/>
              </a:rPr>
              <a:t>A decision tree</a:t>
            </a:r>
            <a:r>
              <a:rPr lang="en-US" sz="1600" b="0" i="0" dirty="0">
                <a:solidFill>
                  <a:schemeClr val="tx1">
                    <a:lumMod val="85000"/>
                    <a:lumOff val="15000"/>
                  </a:schemeClr>
                </a:solidFill>
                <a:effectLst/>
                <a:ea typeface="+mn-lt"/>
                <a:cs typeface="+mn-lt"/>
              </a:rPr>
              <a:t> is a </a:t>
            </a:r>
            <a:r>
              <a:rPr lang="en-US" sz="1600" dirty="0">
                <a:solidFill>
                  <a:schemeClr val="tx1">
                    <a:lumMod val="85000"/>
                    <a:lumOff val="15000"/>
                  </a:schemeClr>
                </a:solidFill>
                <a:ea typeface="+mn-lt"/>
                <a:cs typeface="+mn-lt"/>
              </a:rPr>
              <a:t>popular algorithm in machine learning for classification and regression tasks. It uses a tree-like structure </a:t>
            </a:r>
            <a:r>
              <a:rPr lang="en-US" sz="1600" b="0" i="0" dirty="0">
                <a:solidFill>
                  <a:schemeClr val="tx1">
                    <a:lumMod val="85000"/>
                    <a:lumOff val="15000"/>
                  </a:schemeClr>
                </a:solidFill>
                <a:effectLst/>
                <a:ea typeface="+mn-lt"/>
                <a:cs typeface="+mn-lt"/>
              </a:rPr>
              <a:t>where </a:t>
            </a:r>
            <a:r>
              <a:rPr lang="en-US" sz="1600" dirty="0">
                <a:solidFill>
                  <a:schemeClr val="tx1">
                    <a:lumMod val="85000"/>
                    <a:lumOff val="15000"/>
                  </a:schemeClr>
                </a:solidFill>
                <a:ea typeface="+mn-lt"/>
                <a:cs typeface="+mn-lt"/>
              </a:rPr>
              <a:t>each node represents a feature, branch represents a decision rule</a:t>
            </a:r>
            <a:r>
              <a:rPr lang="en-US" sz="1600" b="0" i="0" dirty="0">
                <a:solidFill>
                  <a:schemeClr val="tx1">
                    <a:lumMod val="85000"/>
                    <a:lumOff val="15000"/>
                  </a:schemeClr>
                </a:solidFill>
                <a:effectLst/>
                <a:ea typeface="+mn-lt"/>
                <a:cs typeface="+mn-lt"/>
              </a:rPr>
              <a:t>, </a:t>
            </a:r>
            <a:r>
              <a:rPr lang="en-US" sz="1600" dirty="0">
                <a:solidFill>
                  <a:schemeClr val="tx1">
                    <a:lumMod val="85000"/>
                    <a:lumOff val="15000"/>
                  </a:schemeClr>
                </a:solidFill>
                <a:ea typeface="+mn-lt"/>
                <a:cs typeface="+mn-lt"/>
              </a:rPr>
              <a:t>and leaf node represents a decision </a:t>
            </a:r>
            <a:r>
              <a:rPr lang="en-US" sz="1600" b="0" i="0" dirty="0">
                <a:solidFill>
                  <a:schemeClr val="tx1">
                    <a:lumMod val="85000"/>
                    <a:lumOff val="15000"/>
                  </a:schemeClr>
                </a:solidFill>
                <a:effectLst/>
                <a:ea typeface="+mn-lt"/>
                <a:cs typeface="+mn-lt"/>
              </a:rPr>
              <a:t>or </a:t>
            </a:r>
            <a:r>
              <a:rPr lang="en-US" sz="1600" dirty="0">
                <a:solidFill>
                  <a:schemeClr val="tx1">
                    <a:lumMod val="85000"/>
                    <a:lumOff val="15000"/>
                  </a:schemeClr>
                </a:solidFill>
                <a:ea typeface="+mn-lt"/>
                <a:cs typeface="+mn-lt"/>
              </a:rPr>
              <a:t>prediction</a:t>
            </a:r>
            <a:r>
              <a:rPr lang="en-US" sz="1600" b="0" i="0" dirty="0">
                <a:solidFill>
                  <a:schemeClr val="tx1">
                    <a:lumMod val="85000"/>
                    <a:lumOff val="15000"/>
                  </a:schemeClr>
                </a:solidFill>
                <a:effectLst/>
                <a:ea typeface="+mn-lt"/>
                <a:cs typeface="+mn-lt"/>
              </a:rPr>
              <a:t>. </a:t>
            </a:r>
            <a:r>
              <a:rPr lang="en-US" sz="1600" dirty="0">
                <a:solidFill>
                  <a:schemeClr val="tx1">
                    <a:lumMod val="85000"/>
                    <a:lumOff val="15000"/>
                  </a:schemeClr>
                </a:solidFill>
                <a:ea typeface="+mn-lt"/>
                <a:cs typeface="+mn-lt"/>
              </a:rPr>
              <a:t>Decision trees </a:t>
            </a:r>
            <a:r>
              <a:rPr lang="en-US" sz="1600" b="0" i="0" dirty="0">
                <a:solidFill>
                  <a:schemeClr val="tx1">
                    <a:lumMod val="85000"/>
                    <a:lumOff val="15000"/>
                  </a:schemeClr>
                </a:solidFill>
                <a:effectLst/>
                <a:ea typeface="+mn-lt"/>
                <a:cs typeface="+mn-lt"/>
              </a:rPr>
              <a:t>can </a:t>
            </a:r>
            <a:r>
              <a:rPr lang="en-US" sz="1600" dirty="0">
                <a:solidFill>
                  <a:schemeClr val="tx1">
                    <a:lumMod val="85000"/>
                    <a:lumOff val="15000"/>
                  </a:schemeClr>
                </a:solidFill>
                <a:ea typeface="+mn-lt"/>
                <a:cs typeface="+mn-lt"/>
              </a:rPr>
              <a:t>handle numerical and categorical data, are fast </a:t>
            </a:r>
            <a:r>
              <a:rPr lang="en-US" sz="1600" b="0" i="0" dirty="0">
                <a:solidFill>
                  <a:schemeClr val="tx1">
                    <a:lumMod val="85000"/>
                    <a:lumOff val="15000"/>
                  </a:schemeClr>
                </a:solidFill>
                <a:effectLst/>
                <a:ea typeface="+mn-lt"/>
                <a:cs typeface="+mn-lt"/>
              </a:rPr>
              <a:t>to train</a:t>
            </a:r>
            <a:r>
              <a:rPr lang="en-US" sz="1600" dirty="0">
                <a:solidFill>
                  <a:schemeClr val="tx1">
                    <a:lumMod val="85000"/>
                    <a:lumOff val="15000"/>
                  </a:schemeClr>
                </a:solidFill>
                <a:ea typeface="+mn-lt"/>
                <a:cs typeface="+mn-lt"/>
              </a:rPr>
              <a:t>, and easy to interpret. However</a:t>
            </a:r>
            <a:r>
              <a:rPr lang="en-US" sz="1600" b="0" i="0" dirty="0">
                <a:solidFill>
                  <a:schemeClr val="tx1">
                    <a:lumMod val="85000"/>
                    <a:lumOff val="15000"/>
                  </a:schemeClr>
                </a:solidFill>
                <a:effectLst/>
                <a:ea typeface="+mn-lt"/>
                <a:cs typeface="+mn-lt"/>
              </a:rPr>
              <a:t>, </a:t>
            </a:r>
            <a:r>
              <a:rPr lang="en-US" sz="1600" dirty="0">
                <a:solidFill>
                  <a:schemeClr val="tx1">
                    <a:lumMod val="85000"/>
                    <a:lumOff val="15000"/>
                  </a:schemeClr>
                </a:solidFill>
                <a:ea typeface="+mn-lt"/>
                <a:cs typeface="+mn-lt"/>
              </a:rPr>
              <a:t>overfitting can be an issue, which can be addressed by pruning and ensemble techniques like Random Forest.</a:t>
            </a:r>
          </a:p>
          <a:p>
            <a:pPr indent="-304792">
              <a:lnSpc>
                <a:spcPct val="90000"/>
              </a:lnSpc>
              <a:spcAft>
                <a:spcPts val="800"/>
              </a:spcAft>
              <a:buFont typeface="Arial" panose="020B0604020202020204" pitchFamily="34" charset="0"/>
              <a:buChar char="•"/>
            </a:pPr>
            <a:endParaRPr lang="en-US" sz="1600" b="0" i="0">
              <a:solidFill>
                <a:srgbClr val="000000"/>
              </a:solidFill>
              <a:effectLst/>
              <a:cs typeface="Calibri"/>
            </a:endParaRPr>
          </a:p>
        </p:txBody>
      </p:sp>
    </p:spTree>
    <p:extLst>
      <p:ext uri="{BB962C8B-B14F-4D97-AF65-F5344CB8AC3E}">
        <p14:creationId xmlns:p14="http://schemas.microsoft.com/office/powerpoint/2010/main" val="1640295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1225</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Bahnschrift</vt:lpstr>
      <vt:lpstr>Calibri</vt:lpstr>
      <vt:lpstr>Office Theme</vt:lpstr>
      <vt:lpstr>FACE MASK DETECTION</vt:lpstr>
      <vt:lpstr>PowerPoint Presentation</vt:lpstr>
      <vt:lpstr>OUR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SYSTEM</dc:title>
  <dc:creator/>
  <cp:lastModifiedBy/>
  <cp:revision>991</cp:revision>
  <dcterms:created xsi:type="dcterms:W3CDTF">2017-08-01T15:40:51Z</dcterms:created>
  <dcterms:modified xsi:type="dcterms:W3CDTF">2023-04-26T15:21:34Z</dcterms:modified>
</cp:coreProperties>
</file>