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1" r:id="rId6"/>
    <p:sldId id="262" r:id="rId7"/>
    <p:sldId id="264" r:id="rId8"/>
    <p:sldId id="265" r:id="rId9"/>
    <p:sldId id="266" r:id="rId10"/>
    <p:sldId id="267" r:id="rId11"/>
    <p:sldId id="268" r:id="rId12"/>
    <p:sldId id="275"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2712840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55703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9775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1937231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350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72066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212818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312046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308328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4221F-25C0-4A18-B47A-3AB03A89D8B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56413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4221F-25C0-4A18-B47A-3AB03A89D8BE}"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387648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4221F-25C0-4A18-B47A-3AB03A89D8BE}"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224569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4221F-25C0-4A18-B47A-3AB03A89D8BE}"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257621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4221F-25C0-4A18-B47A-3AB03A89D8BE}"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34277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D4221F-25C0-4A18-B47A-3AB03A89D8BE}"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75723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4221F-25C0-4A18-B47A-3AB03A89D8BE}"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D7F03-2620-43CE-98C5-E9AD13275370}" type="slidenum">
              <a:rPr lang="en-IN" smtClean="0"/>
              <a:t>‹#›</a:t>
            </a:fld>
            <a:endParaRPr lang="en-IN"/>
          </a:p>
        </p:txBody>
      </p:sp>
    </p:spTree>
    <p:extLst>
      <p:ext uri="{BB962C8B-B14F-4D97-AF65-F5344CB8AC3E}">
        <p14:creationId xmlns:p14="http://schemas.microsoft.com/office/powerpoint/2010/main" val="429070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D4221F-25C0-4A18-B47A-3AB03A89D8BE}" type="datetimeFigureOut">
              <a:rPr lang="en-IN" smtClean="0"/>
              <a:t>20-11-2024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4FD7F03-2620-43CE-98C5-E9AD13275370}" type="slidenum">
              <a:rPr lang="en-IN" smtClean="0"/>
              <a:t>‹#›</a:t>
            </a:fld>
            <a:endParaRPr lang="en-IN"/>
          </a:p>
        </p:txBody>
      </p:sp>
    </p:spTree>
    <p:extLst>
      <p:ext uri="{BB962C8B-B14F-4D97-AF65-F5344CB8AC3E}">
        <p14:creationId xmlns:p14="http://schemas.microsoft.com/office/powerpoint/2010/main" val="406982914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0E52-C2A9-93A1-6612-60FC3313290D}"/>
              </a:ext>
            </a:extLst>
          </p:cNvPr>
          <p:cNvSpPr>
            <a:spLocks noGrp="1"/>
          </p:cNvSpPr>
          <p:nvPr>
            <p:ph type="ctrTitle"/>
          </p:nvPr>
        </p:nvSpPr>
        <p:spPr/>
        <p:txBody>
          <a:bodyPr>
            <a:normAutofit fontScale="90000"/>
          </a:bodyPr>
          <a:lstStyle/>
          <a:p>
            <a:r>
              <a:rPr lang="en-US" dirty="0"/>
              <a:t>WEATHER PRECIPITATION PREDICTION</a:t>
            </a:r>
            <a:endParaRPr lang="en-IN" dirty="0"/>
          </a:p>
        </p:txBody>
      </p:sp>
      <p:sp>
        <p:nvSpPr>
          <p:cNvPr id="3" name="Subtitle 2">
            <a:extLst>
              <a:ext uri="{FF2B5EF4-FFF2-40B4-BE49-F238E27FC236}">
                <a16:creationId xmlns:a16="http://schemas.microsoft.com/office/drawing/2014/main" id="{F32E285C-7D9F-46E6-BE63-FC75DF051827}"/>
              </a:ext>
            </a:extLst>
          </p:cNvPr>
          <p:cNvSpPr>
            <a:spLocks noGrp="1"/>
          </p:cNvSpPr>
          <p:nvPr>
            <p:ph type="subTitle" idx="1"/>
          </p:nvPr>
        </p:nvSpPr>
        <p:spPr/>
        <p:txBody>
          <a:bodyPr/>
          <a:lstStyle/>
          <a:p>
            <a:r>
              <a:rPr lang="en-US" dirty="0"/>
              <a:t>by Sathwik Reddy</a:t>
            </a:r>
            <a:endParaRPr lang="en-IN" dirty="0"/>
          </a:p>
        </p:txBody>
      </p:sp>
    </p:spTree>
    <p:extLst>
      <p:ext uri="{BB962C8B-B14F-4D97-AF65-F5344CB8AC3E}">
        <p14:creationId xmlns:p14="http://schemas.microsoft.com/office/powerpoint/2010/main" val="15138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3EE94-46BD-51E5-15A2-2B7E6A105AC0}"/>
              </a:ext>
            </a:extLst>
          </p:cNvPr>
          <p:cNvSpPr>
            <a:spLocks noGrp="1"/>
          </p:cNvSpPr>
          <p:nvPr>
            <p:ph idx="1"/>
          </p:nvPr>
        </p:nvSpPr>
        <p:spPr>
          <a:xfrm>
            <a:off x="838200" y="511277"/>
            <a:ext cx="10515600" cy="5665686"/>
          </a:xfrm>
        </p:spPr>
        <p:txBody>
          <a:bodyPr/>
          <a:lstStyle/>
          <a:p>
            <a:pPr marL="0" indent="0">
              <a:buNone/>
            </a:pPr>
            <a:r>
              <a:rPr lang="en-IN" dirty="0"/>
              <a:t>Accuracy Results:</a:t>
            </a:r>
          </a:p>
          <a:p>
            <a:pPr marL="0" indent="0">
              <a:buNone/>
            </a:pPr>
            <a:endParaRPr lang="en-IN" dirty="0"/>
          </a:p>
        </p:txBody>
      </p:sp>
      <p:pic>
        <p:nvPicPr>
          <p:cNvPr id="12" name="Picture 11">
            <a:extLst>
              <a:ext uri="{FF2B5EF4-FFF2-40B4-BE49-F238E27FC236}">
                <a16:creationId xmlns:a16="http://schemas.microsoft.com/office/drawing/2014/main" id="{31116DE9-CA56-2408-BBE1-2FC5E71E9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030083"/>
            <a:ext cx="10515600" cy="5665686"/>
          </a:xfrm>
          <a:prstGeom prst="rect">
            <a:avLst/>
          </a:prstGeom>
        </p:spPr>
      </p:pic>
    </p:spTree>
    <p:extLst>
      <p:ext uri="{BB962C8B-B14F-4D97-AF65-F5344CB8AC3E}">
        <p14:creationId xmlns:p14="http://schemas.microsoft.com/office/powerpoint/2010/main" val="263617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3E8CF-E318-0F32-F6E0-423050F6765B}"/>
              </a:ext>
            </a:extLst>
          </p:cNvPr>
          <p:cNvSpPr>
            <a:spLocks noGrp="1"/>
          </p:cNvSpPr>
          <p:nvPr>
            <p:ph idx="1"/>
          </p:nvPr>
        </p:nvSpPr>
        <p:spPr>
          <a:xfrm>
            <a:off x="838200" y="452284"/>
            <a:ext cx="10515600" cy="5724679"/>
          </a:xfrm>
        </p:spPr>
        <p:txBody>
          <a:bodyPr/>
          <a:lstStyle/>
          <a:p>
            <a:pPr marL="0" indent="0">
              <a:buNone/>
            </a:pPr>
            <a:r>
              <a:rPr lang="en-IN" dirty="0"/>
              <a:t>Confusion matrix prediction Results:</a:t>
            </a:r>
          </a:p>
          <a:p>
            <a:pPr marL="0" indent="0">
              <a:buNone/>
            </a:pPr>
            <a:endParaRPr lang="en-IN" dirty="0"/>
          </a:p>
        </p:txBody>
      </p:sp>
      <p:pic>
        <p:nvPicPr>
          <p:cNvPr id="5" name="Picture 4">
            <a:extLst>
              <a:ext uri="{FF2B5EF4-FFF2-40B4-BE49-F238E27FC236}">
                <a16:creationId xmlns:a16="http://schemas.microsoft.com/office/drawing/2014/main" id="{94505894-F80E-521C-2C7D-1ABB1F802CBE}"/>
              </a:ext>
            </a:extLst>
          </p:cNvPr>
          <p:cNvPicPr>
            <a:picLocks noChangeAspect="1"/>
          </p:cNvPicPr>
          <p:nvPr/>
        </p:nvPicPr>
        <p:blipFill>
          <a:blip r:embed="rId2"/>
          <a:stretch>
            <a:fillRect/>
          </a:stretch>
        </p:blipFill>
        <p:spPr>
          <a:xfrm>
            <a:off x="838201" y="934064"/>
            <a:ext cx="5257800" cy="5845277"/>
          </a:xfrm>
          <a:prstGeom prst="rect">
            <a:avLst/>
          </a:prstGeom>
        </p:spPr>
      </p:pic>
      <p:pic>
        <p:nvPicPr>
          <p:cNvPr id="7" name="Picture 6">
            <a:extLst>
              <a:ext uri="{FF2B5EF4-FFF2-40B4-BE49-F238E27FC236}">
                <a16:creationId xmlns:a16="http://schemas.microsoft.com/office/drawing/2014/main" id="{3D1F49BA-5435-B3C4-18AE-471BED85F527}"/>
              </a:ext>
            </a:extLst>
          </p:cNvPr>
          <p:cNvPicPr>
            <a:picLocks noChangeAspect="1"/>
          </p:cNvPicPr>
          <p:nvPr/>
        </p:nvPicPr>
        <p:blipFill>
          <a:blip r:embed="rId3"/>
          <a:stretch>
            <a:fillRect/>
          </a:stretch>
        </p:blipFill>
        <p:spPr>
          <a:xfrm>
            <a:off x="6213895" y="934064"/>
            <a:ext cx="5179203" cy="5845277"/>
          </a:xfrm>
          <a:prstGeom prst="rect">
            <a:avLst/>
          </a:prstGeom>
        </p:spPr>
      </p:pic>
    </p:spTree>
    <p:extLst>
      <p:ext uri="{BB962C8B-B14F-4D97-AF65-F5344CB8AC3E}">
        <p14:creationId xmlns:p14="http://schemas.microsoft.com/office/powerpoint/2010/main" val="644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4C01-AD3D-7206-E897-D2B1F9DFCEEA}"/>
              </a:ext>
            </a:extLst>
          </p:cNvPr>
          <p:cNvSpPr>
            <a:spLocks noGrp="1"/>
          </p:cNvSpPr>
          <p:nvPr>
            <p:ph type="title"/>
          </p:nvPr>
        </p:nvSpPr>
        <p:spPr/>
        <p:txBody>
          <a:bodyPr/>
          <a:lstStyle/>
          <a:p>
            <a:r>
              <a:rPr lang="en-IN" dirty="0"/>
              <a:t>Applications of this project:</a:t>
            </a:r>
          </a:p>
        </p:txBody>
      </p:sp>
      <p:sp>
        <p:nvSpPr>
          <p:cNvPr id="3" name="Content Placeholder 2">
            <a:extLst>
              <a:ext uri="{FF2B5EF4-FFF2-40B4-BE49-F238E27FC236}">
                <a16:creationId xmlns:a16="http://schemas.microsoft.com/office/drawing/2014/main" id="{FC1925FB-9E49-49E3-9183-EF6763D9DA93}"/>
              </a:ext>
            </a:extLst>
          </p:cNvPr>
          <p:cNvSpPr>
            <a:spLocks noGrp="1"/>
          </p:cNvSpPr>
          <p:nvPr>
            <p:ph idx="1"/>
          </p:nvPr>
        </p:nvSpPr>
        <p:spPr>
          <a:xfrm>
            <a:off x="677334" y="1488613"/>
            <a:ext cx="8596668" cy="3880773"/>
          </a:xfrm>
        </p:spPr>
        <p:txBody>
          <a:bodyPr/>
          <a:lstStyle/>
          <a:p>
            <a:pPr>
              <a:buFont typeface="Wingdings" panose="05000000000000000000" pitchFamily="2" charset="2"/>
              <a:buChar char="Ø"/>
            </a:pPr>
            <a:r>
              <a:rPr lang="en-IN" sz="2000" dirty="0"/>
              <a:t>Agriculture sector</a:t>
            </a:r>
          </a:p>
          <a:p>
            <a:pPr>
              <a:buFont typeface="Wingdings" panose="05000000000000000000" pitchFamily="2" charset="2"/>
              <a:buChar char="Ø"/>
            </a:pPr>
            <a:r>
              <a:rPr lang="en-IN" sz="2000" dirty="0"/>
              <a:t>Disaster Management </a:t>
            </a:r>
          </a:p>
          <a:p>
            <a:pPr>
              <a:buFont typeface="Wingdings" panose="05000000000000000000" pitchFamily="2" charset="2"/>
              <a:buChar char="Ø"/>
            </a:pPr>
            <a:r>
              <a:rPr lang="en-IN" sz="2000" dirty="0"/>
              <a:t>Water Resource Management</a:t>
            </a:r>
          </a:p>
          <a:p>
            <a:pPr>
              <a:buFont typeface="Wingdings" panose="05000000000000000000" pitchFamily="2" charset="2"/>
              <a:buChar char="Ø"/>
            </a:pPr>
            <a:r>
              <a:rPr lang="en-IN" sz="2000" dirty="0"/>
              <a:t>Transportation</a:t>
            </a:r>
          </a:p>
          <a:p>
            <a:endParaRPr lang="en-IN" dirty="0"/>
          </a:p>
        </p:txBody>
      </p:sp>
    </p:spTree>
    <p:extLst>
      <p:ext uri="{BB962C8B-B14F-4D97-AF65-F5344CB8AC3E}">
        <p14:creationId xmlns:p14="http://schemas.microsoft.com/office/powerpoint/2010/main" val="355429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6DFB1-8B69-5B96-C231-FE9F26EDE72E}"/>
              </a:ext>
            </a:extLst>
          </p:cNvPr>
          <p:cNvSpPr>
            <a:spLocks noGrp="1"/>
          </p:cNvSpPr>
          <p:nvPr>
            <p:ph idx="1"/>
          </p:nvPr>
        </p:nvSpPr>
        <p:spPr>
          <a:xfrm>
            <a:off x="838200" y="363794"/>
            <a:ext cx="10515600" cy="6096000"/>
          </a:xfrm>
        </p:spPr>
        <p:txBody>
          <a:bodyPr>
            <a:normAutofit fontScale="92500" lnSpcReduction="20000"/>
          </a:bodyPr>
          <a:lstStyle/>
          <a:p>
            <a:pPr marL="0" indent="0">
              <a:buNone/>
            </a:pPr>
            <a:r>
              <a:rPr lang="en-IN" sz="3000" b="1" dirty="0">
                <a:solidFill>
                  <a:schemeClr val="accent1">
                    <a:lumMod val="75000"/>
                  </a:schemeClr>
                </a:solidFill>
              </a:rPr>
              <a:t>CONCLUSION: </a:t>
            </a:r>
          </a:p>
          <a:p>
            <a:r>
              <a:rPr lang="en-US" sz="1800" dirty="0"/>
              <a:t>In this project, we applied the K-Nearest Neighbors (KNN) and Naive Bayes algorithms to predict precipitation types based on historical weather data, focusing on features like humidity, temperature, wind speed, and precipitation type. Both models were trained using the data and then evaluated using test data to assess their predictive accuracy.</a:t>
            </a:r>
          </a:p>
          <a:p>
            <a:pPr>
              <a:buFont typeface="Arial" panose="020B0604020202020204" pitchFamily="34" charset="0"/>
              <a:buChar char="•"/>
            </a:pPr>
            <a:r>
              <a:rPr lang="en-US" sz="1800" b="1" dirty="0"/>
              <a:t>KNN Model</a:t>
            </a:r>
            <a:r>
              <a:rPr lang="en-US" sz="1800" dirty="0"/>
              <a:t>: The KNN model performed well, showing good accuracy in predicting precipitation types. The performance varied with different values of k, and choosing the right number of neighbors was crucial for balancing model sensitivity and generalization.</a:t>
            </a:r>
          </a:p>
          <a:p>
            <a:pPr>
              <a:buFont typeface="Arial" panose="020B0604020202020204" pitchFamily="34" charset="0"/>
              <a:buChar char="•"/>
            </a:pPr>
            <a:r>
              <a:rPr lang="en-US" sz="1800" b="1" dirty="0"/>
              <a:t>Naive Bayes Model</a:t>
            </a:r>
            <a:r>
              <a:rPr lang="en-US" sz="1800" dirty="0"/>
              <a:t>: The Naive Bayes model was quick and efficient, providing a solid baseline for predicting precipitation. It handled the categorical feature (precipitation type) well and showed reasonable accuracy, especially with the use of Laplace smoothing to avoid zero probabilities.</a:t>
            </a:r>
          </a:p>
          <a:p>
            <a:r>
              <a:rPr lang="en-US" sz="1800" b="1" dirty="0"/>
              <a:t>Key Insights</a:t>
            </a:r>
          </a:p>
          <a:p>
            <a:pPr>
              <a:buFont typeface="+mj-lt"/>
              <a:buAutoNum type="arabicPeriod"/>
            </a:pPr>
            <a:r>
              <a:rPr lang="en-US" sz="1800" b="1" dirty="0"/>
              <a:t>Feature Importance</a:t>
            </a:r>
            <a:r>
              <a:rPr lang="en-US" sz="1800" dirty="0"/>
              <a:t>: Humidity, temperature, and wind speed were significant factors in predicting precipitation. These features had a strong influence on the models' performance, highlighting the importance of accurate weather data for making predictions.</a:t>
            </a:r>
          </a:p>
          <a:p>
            <a:pPr>
              <a:buFont typeface="+mj-lt"/>
              <a:buAutoNum type="arabicPeriod"/>
            </a:pPr>
            <a:r>
              <a:rPr lang="en-US" sz="1800" b="1" dirty="0"/>
              <a:t>Model Comparison</a:t>
            </a:r>
            <a:r>
              <a:rPr lang="en-US" sz="1800" dirty="0"/>
              <a:t>: The KNN model showed more sensitivity to the data, especially when choosing the right K, while Naive Bayes was faster and simpler but slightly less flexible. Both models had strengths in different areas, with KNN performing better in capturing local patterns and Naive Bayes excelling in handling categorical data.</a:t>
            </a:r>
          </a:p>
          <a:p>
            <a:pPr>
              <a:buFont typeface="+mj-lt"/>
              <a:buAutoNum type="arabicPeriod"/>
            </a:pPr>
            <a:r>
              <a:rPr lang="en-US" sz="1800" b="1" dirty="0"/>
              <a:t>Prediction Accuracy</a:t>
            </a:r>
            <a:r>
              <a:rPr lang="en-US" sz="1800" dirty="0"/>
              <a:t>: Both models showed reasonable accuracy, with Naive Bayes being faster to train and easier to interpret, while KNN required more careful tuning but offered higher flexibility in prediction.</a:t>
            </a:r>
          </a:p>
          <a:p>
            <a:pPr>
              <a:buFont typeface="Arial" panose="020B0604020202020204" pitchFamily="34" charset="0"/>
              <a:buChar char="•"/>
            </a:pPr>
            <a:endParaRPr lang="en-US" sz="1900" dirty="0"/>
          </a:p>
          <a:p>
            <a:pPr>
              <a:buFont typeface="Arial" panose="020B0604020202020204" pitchFamily="34" charset="0"/>
              <a:buChar char="•"/>
            </a:pPr>
            <a:endParaRPr lang="en-US" sz="1900"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839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FED38-A630-4212-74C2-67328F3D3C78}"/>
              </a:ext>
            </a:extLst>
          </p:cNvPr>
          <p:cNvSpPr>
            <a:spLocks noGrp="1"/>
          </p:cNvSpPr>
          <p:nvPr>
            <p:ph idx="1"/>
          </p:nvPr>
        </p:nvSpPr>
        <p:spPr>
          <a:xfrm>
            <a:off x="838200" y="511277"/>
            <a:ext cx="10515600" cy="5665686"/>
          </a:xfrm>
        </p:spPr>
        <p:txBody>
          <a:bodyPr>
            <a:normAutofit/>
          </a:bodyPr>
          <a:lstStyle/>
          <a:p>
            <a:pPr marL="0" indent="0">
              <a:buNone/>
            </a:pPr>
            <a:r>
              <a:rPr lang="en-US" sz="2800" b="1" dirty="0">
                <a:solidFill>
                  <a:schemeClr val="accent1">
                    <a:lumMod val="75000"/>
                  </a:schemeClr>
                </a:solidFill>
              </a:rPr>
              <a:t>REFERENCES:</a:t>
            </a:r>
          </a:p>
          <a:p>
            <a:r>
              <a:rPr lang="en-US" sz="1800" dirty="0"/>
              <a:t>The implementation of the code for this project was built using a combination of </a:t>
            </a:r>
            <a:r>
              <a:rPr lang="en-US" sz="1800" b="1" dirty="0"/>
              <a:t>previous classroom code</a:t>
            </a:r>
            <a:r>
              <a:rPr lang="en-US" sz="1800" dirty="0"/>
              <a:t> and resources from </a:t>
            </a:r>
            <a:r>
              <a:rPr lang="en-US" sz="1800" b="1" dirty="0"/>
              <a:t>Kaggle</a:t>
            </a:r>
            <a:r>
              <a:rPr lang="en-US" sz="1800" dirty="0"/>
              <a:t> for the dataset. Kaggle provided a comprehensive weather dataset, which was essential for training and testing the models. The dataset included important weather features like humidity, temperature, and wind speed, which were used to predict precipitation types.</a:t>
            </a:r>
          </a:p>
          <a:p>
            <a:r>
              <a:rPr lang="en-US" sz="1800" dirty="0"/>
              <a:t>For visualizations, online resources, and websites were utilized to create the plots. These tools helped in visualizing model performance and understanding the relationships between the weather features and precipitation.</a:t>
            </a:r>
          </a:p>
          <a:p>
            <a:r>
              <a:rPr lang="en-US" sz="1800" dirty="0"/>
              <a:t>These resources were crucial in enabling the development, training, and evaluation of the models, as well as providing insights through visualizations.</a:t>
            </a:r>
          </a:p>
          <a:p>
            <a:r>
              <a:rPr lang="en-US" sz="1800" dirty="0"/>
              <a:t>DATASET: https://www.kaggle.com/datasets/muthuj7/weather-dataset</a:t>
            </a:r>
            <a:endParaRPr lang="en-IN" dirty="0"/>
          </a:p>
          <a:p>
            <a:pPr marL="0" indent="0">
              <a:buNone/>
            </a:pPr>
            <a:endParaRPr lang="en-IN" dirty="0"/>
          </a:p>
        </p:txBody>
      </p:sp>
    </p:spTree>
    <p:extLst>
      <p:ext uri="{BB962C8B-B14F-4D97-AF65-F5344CB8AC3E}">
        <p14:creationId xmlns:p14="http://schemas.microsoft.com/office/powerpoint/2010/main" val="38839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EBD70-D5A0-D6D9-50E5-C08697B84DD9}"/>
              </a:ext>
            </a:extLst>
          </p:cNvPr>
          <p:cNvSpPr>
            <a:spLocks noGrp="1"/>
          </p:cNvSpPr>
          <p:nvPr>
            <p:ph idx="1"/>
          </p:nvPr>
        </p:nvSpPr>
        <p:spPr>
          <a:xfrm>
            <a:off x="838200" y="491613"/>
            <a:ext cx="10515600" cy="5685350"/>
          </a:xfrm>
        </p:spPr>
        <p:txBody>
          <a:bodyPr/>
          <a:lstStyle/>
          <a:p>
            <a:pPr marL="0" indent="0">
              <a:buNone/>
            </a:pPr>
            <a:r>
              <a:rPr lang="en-IN" dirty="0"/>
              <a:t>Appendices :</a:t>
            </a:r>
          </a:p>
          <a:p>
            <a:pPr marL="0" indent="0">
              <a:buNone/>
            </a:pPr>
            <a:r>
              <a:rPr lang="en-IN" sz="1800" dirty="0"/>
              <a:t>R CODE: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3D7C66E7-4DA2-368D-1808-56F122B48307}"/>
              </a:ext>
            </a:extLst>
          </p:cNvPr>
          <p:cNvPicPr>
            <a:picLocks noChangeAspect="1"/>
          </p:cNvPicPr>
          <p:nvPr/>
        </p:nvPicPr>
        <p:blipFill>
          <a:blip r:embed="rId2"/>
          <a:stretch>
            <a:fillRect/>
          </a:stretch>
        </p:blipFill>
        <p:spPr>
          <a:xfrm>
            <a:off x="838200" y="1396182"/>
            <a:ext cx="10515600" cy="4970206"/>
          </a:xfrm>
          <a:prstGeom prst="rect">
            <a:avLst/>
          </a:prstGeom>
        </p:spPr>
      </p:pic>
    </p:spTree>
    <p:extLst>
      <p:ext uri="{BB962C8B-B14F-4D97-AF65-F5344CB8AC3E}">
        <p14:creationId xmlns:p14="http://schemas.microsoft.com/office/powerpoint/2010/main" val="132685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2D08F7-AB33-9B87-A503-9337FEF78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3331"/>
            <a:ext cx="10515600" cy="5239544"/>
          </a:xfrm>
        </p:spPr>
      </p:pic>
    </p:spTree>
    <p:extLst>
      <p:ext uri="{BB962C8B-B14F-4D97-AF65-F5344CB8AC3E}">
        <p14:creationId xmlns:p14="http://schemas.microsoft.com/office/powerpoint/2010/main" val="132532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7D83DB-C77C-37DD-237E-1AA1D9C70C01}"/>
              </a:ext>
            </a:extLst>
          </p:cNvPr>
          <p:cNvPicPr>
            <a:picLocks noChangeAspect="1"/>
          </p:cNvPicPr>
          <p:nvPr/>
        </p:nvPicPr>
        <p:blipFill>
          <a:blip r:embed="rId2"/>
          <a:stretch>
            <a:fillRect/>
          </a:stretch>
        </p:blipFill>
        <p:spPr>
          <a:xfrm>
            <a:off x="838200" y="570272"/>
            <a:ext cx="10515600" cy="5606692"/>
          </a:xfrm>
          <a:prstGeom prst="rect">
            <a:avLst/>
          </a:prstGeom>
        </p:spPr>
      </p:pic>
    </p:spTree>
    <p:extLst>
      <p:ext uri="{BB962C8B-B14F-4D97-AF65-F5344CB8AC3E}">
        <p14:creationId xmlns:p14="http://schemas.microsoft.com/office/powerpoint/2010/main" val="286446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73245-1EA8-66B4-7791-C5292CA20C28}"/>
              </a:ext>
            </a:extLst>
          </p:cNvPr>
          <p:cNvSpPr>
            <a:spLocks noGrp="1"/>
          </p:cNvSpPr>
          <p:nvPr>
            <p:ph idx="1"/>
          </p:nvPr>
        </p:nvSpPr>
        <p:spPr>
          <a:xfrm>
            <a:off x="838200" y="707923"/>
            <a:ext cx="10515600" cy="5469040"/>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sz="4800" dirty="0">
              <a:latin typeface="Arial Black" panose="020B0A04020102020204" pitchFamily="34" charset="0"/>
            </a:endParaRPr>
          </a:p>
          <a:p>
            <a:pPr marL="0" indent="0" algn="ctr">
              <a:buNone/>
            </a:pPr>
            <a:r>
              <a:rPr lang="en-IN" sz="4800" dirty="0">
                <a:latin typeface="Arial Black" panose="020B0A04020102020204" pitchFamily="34" charset="0"/>
              </a:rPr>
              <a:t>THANK YOU</a:t>
            </a:r>
          </a:p>
        </p:txBody>
      </p:sp>
    </p:spTree>
    <p:extLst>
      <p:ext uri="{BB962C8B-B14F-4D97-AF65-F5344CB8AC3E}">
        <p14:creationId xmlns:p14="http://schemas.microsoft.com/office/powerpoint/2010/main" val="5598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2AA4-C81A-6418-70F1-58471EF8E3E0}"/>
              </a:ext>
            </a:extLst>
          </p:cNvPr>
          <p:cNvSpPr>
            <a:spLocks noGrp="1"/>
          </p:cNvSpPr>
          <p:nvPr>
            <p:ph type="title"/>
          </p:nvPr>
        </p:nvSpPr>
        <p:spPr>
          <a:xfrm>
            <a:off x="838200" y="365125"/>
            <a:ext cx="10515600" cy="706591"/>
          </a:xfrm>
        </p:spPr>
        <p:txBody>
          <a:bodyPr>
            <a:normAutofit/>
          </a:bodyPr>
          <a:lstStyle/>
          <a:p>
            <a:r>
              <a:rPr lang="en-US" sz="4000" dirty="0">
                <a:latin typeface="+mn-lt"/>
              </a:rPr>
              <a:t>INTRODUCTION</a:t>
            </a:r>
            <a:endParaRPr lang="en-IN" sz="4000" dirty="0">
              <a:latin typeface="+mn-lt"/>
            </a:endParaRPr>
          </a:p>
        </p:txBody>
      </p:sp>
      <p:sp>
        <p:nvSpPr>
          <p:cNvPr id="3" name="Content Placeholder 2">
            <a:extLst>
              <a:ext uri="{FF2B5EF4-FFF2-40B4-BE49-F238E27FC236}">
                <a16:creationId xmlns:a16="http://schemas.microsoft.com/office/drawing/2014/main" id="{0E0B86F5-865A-F3C9-058D-AEE3A093AF23}"/>
              </a:ext>
            </a:extLst>
          </p:cNvPr>
          <p:cNvSpPr>
            <a:spLocks noGrp="1"/>
          </p:cNvSpPr>
          <p:nvPr>
            <p:ph idx="1"/>
          </p:nvPr>
        </p:nvSpPr>
        <p:spPr>
          <a:xfrm>
            <a:off x="838200" y="1071716"/>
            <a:ext cx="10515600" cy="4994787"/>
          </a:xfrm>
        </p:spPr>
        <p:txBody>
          <a:bodyPr>
            <a:noAutofit/>
          </a:bodyPr>
          <a:lstStyle/>
          <a:p>
            <a:pPr marL="0" indent="0">
              <a:buNone/>
            </a:pPr>
            <a:r>
              <a:rPr lang="en-US" sz="1800" dirty="0"/>
              <a:t>Predicting weather patterns has become increasingly crucial in recent years due to the rising impacts of climate change and extreme weather events. This project focuses on developing a predictive model for precipitation using machine learning techniques, specifically the K-Nearest Neighbors (KNN) and Naive Bayes algorithms, implemented in the R programming language.</a:t>
            </a:r>
          </a:p>
          <a:p>
            <a:pPr marL="0" indent="0">
              <a:buNone/>
            </a:pPr>
            <a:r>
              <a:rPr lang="en-US" sz="1800" dirty="0"/>
              <a:t>The K-Nearest Neighbors algorithm, a non-parametric and instance-based learning method, makes predictions based on similarity between data points, which is particularly useful for handling nonlinear relationships in weather data.</a:t>
            </a:r>
          </a:p>
          <a:p>
            <a:pPr marL="0" indent="0">
              <a:buNone/>
            </a:pPr>
            <a:r>
              <a:rPr lang="en-US" sz="1800" dirty="0"/>
              <a:t>Meanwhile, Naive Bayes, a probabilistic classifier, leverages conditional probability to model the likelihood of precipitation based on various meteorological factors.</a:t>
            </a:r>
          </a:p>
          <a:p>
            <a:pPr marL="0" indent="0">
              <a:buNone/>
            </a:pPr>
            <a:r>
              <a:rPr lang="en-US" sz="1800" dirty="0"/>
              <a:t>By comparing the effectiveness of these two algorithms, this project aims to evaluate and identify the strengths and limitations of each approach in predicting precipitation. The insights derived from this research can enhance meteorology's predictive accuracy and inform more reliable weather forecasting systems.</a:t>
            </a:r>
          </a:p>
          <a:p>
            <a:pPr marL="0" indent="0">
              <a:buNone/>
            </a:pPr>
            <a:endParaRPr lang="en-US" sz="1800" dirty="0"/>
          </a:p>
        </p:txBody>
      </p:sp>
    </p:spTree>
    <p:extLst>
      <p:ext uri="{BB962C8B-B14F-4D97-AF65-F5344CB8AC3E}">
        <p14:creationId xmlns:p14="http://schemas.microsoft.com/office/powerpoint/2010/main" val="384015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30EA-C6F6-FBC5-BE34-FC36F1FC4B05}"/>
              </a:ext>
            </a:extLst>
          </p:cNvPr>
          <p:cNvSpPr>
            <a:spLocks noGrp="1"/>
          </p:cNvSpPr>
          <p:nvPr>
            <p:ph type="title"/>
          </p:nvPr>
        </p:nvSpPr>
        <p:spPr>
          <a:xfrm>
            <a:off x="838200" y="681038"/>
            <a:ext cx="10515600" cy="559107"/>
          </a:xfrm>
        </p:spPr>
        <p:txBody>
          <a:bodyPr>
            <a:normAutofit fontScale="90000"/>
          </a:bodyPr>
          <a:lstStyle/>
          <a:p>
            <a:r>
              <a:rPr lang="en-US" dirty="0">
                <a:latin typeface="+mn-lt"/>
              </a:rPr>
              <a:t>METHODOLOGY</a:t>
            </a:r>
            <a:endParaRPr lang="en-IN" dirty="0">
              <a:latin typeface="+mn-lt"/>
            </a:endParaRPr>
          </a:p>
        </p:txBody>
      </p:sp>
      <p:sp>
        <p:nvSpPr>
          <p:cNvPr id="3" name="Content Placeholder 2">
            <a:extLst>
              <a:ext uri="{FF2B5EF4-FFF2-40B4-BE49-F238E27FC236}">
                <a16:creationId xmlns:a16="http://schemas.microsoft.com/office/drawing/2014/main" id="{44015F6D-2899-2328-97E0-CE4D34D11290}"/>
              </a:ext>
            </a:extLst>
          </p:cNvPr>
          <p:cNvSpPr>
            <a:spLocks noGrp="1"/>
          </p:cNvSpPr>
          <p:nvPr>
            <p:ph idx="1"/>
          </p:nvPr>
        </p:nvSpPr>
        <p:spPr>
          <a:xfrm>
            <a:off x="838200" y="1386347"/>
            <a:ext cx="10515600" cy="4790615"/>
          </a:xfrm>
        </p:spPr>
        <p:txBody>
          <a:bodyPr>
            <a:normAutofit/>
          </a:bodyPr>
          <a:lstStyle/>
          <a:p>
            <a:pPr marL="0" indent="0">
              <a:buNone/>
            </a:pPr>
            <a:r>
              <a:rPr lang="en-US" sz="1800" b="1" dirty="0"/>
              <a:t>Data Collection:</a:t>
            </a:r>
          </a:p>
          <a:p>
            <a:pPr marL="0" indent="0">
              <a:buNone/>
            </a:pPr>
            <a:r>
              <a:rPr lang="en-US" sz="1800" dirty="0"/>
              <a:t>The dataset used in this project is sourced from Kaggle, a popular platform for data science and machine learning datasets. Kaggle provides various weather datasets from various reliable sources, such as government meteorological departments and global weather stations. For this project, we selected a dataset that includes historical weather data with features such as temperature, humidity, wind speed, pressure, and precipitation levels.</a:t>
            </a:r>
          </a:p>
          <a:p>
            <a:pPr marL="0" indent="0">
              <a:buNone/>
            </a:pPr>
            <a:r>
              <a:rPr lang="en-US" sz="1800" b="1" dirty="0"/>
              <a:t>Data Preprocessing Steps Used:</a:t>
            </a:r>
          </a:p>
          <a:p>
            <a:pPr marL="514350" indent="-514350">
              <a:buAutoNum type="arabicPeriod"/>
            </a:pPr>
            <a:r>
              <a:rPr lang="en-US" sz="1800" dirty="0"/>
              <a:t>Splitting the dataset</a:t>
            </a:r>
          </a:p>
          <a:p>
            <a:pPr marL="514350" indent="-514350">
              <a:buAutoNum type="arabicPeriod"/>
            </a:pPr>
            <a:r>
              <a:rPr lang="en-US" sz="1800" dirty="0"/>
              <a:t>Handled missing values using the omit function</a:t>
            </a:r>
          </a:p>
          <a:p>
            <a:pPr marL="514350" indent="-514350">
              <a:buAutoNum type="arabicPeriod"/>
            </a:pPr>
            <a:r>
              <a:rPr lang="en-IN" sz="1800" dirty="0"/>
              <a:t>Removed Duplicate Values from the dataset</a:t>
            </a:r>
          </a:p>
          <a:p>
            <a:pPr marL="514350" indent="-514350">
              <a:buAutoNum type="arabicPeriod"/>
            </a:pPr>
            <a:r>
              <a:rPr lang="en-IN" sz="1800" dirty="0"/>
              <a:t>Normalizing the dataset columns using the scale function</a:t>
            </a:r>
          </a:p>
          <a:p>
            <a:pPr marL="514350" indent="-514350">
              <a:buAutoNum type="arabicPeriod"/>
            </a:pPr>
            <a:r>
              <a:rPr lang="en-IN" sz="1800" dirty="0"/>
              <a:t>Encoded Categorial </a:t>
            </a:r>
            <a:r>
              <a:rPr lang="en-IN" sz="1800" dirty="0" err="1"/>
              <a:t>Precip.Type</a:t>
            </a:r>
            <a:r>
              <a:rPr lang="en-IN" sz="1800" dirty="0"/>
              <a:t> Column with factor </a:t>
            </a:r>
          </a:p>
        </p:txBody>
      </p:sp>
    </p:spTree>
    <p:extLst>
      <p:ext uri="{BB962C8B-B14F-4D97-AF65-F5344CB8AC3E}">
        <p14:creationId xmlns:p14="http://schemas.microsoft.com/office/powerpoint/2010/main" val="398852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9B16EB-F626-B0F8-428C-E5D243E7A7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691" y="882911"/>
            <a:ext cx="10515600" cy="5092178"/>
          </a:xfrm>
        </p:spPr>
      </p:pic>
      <p:sp>
        <p:nvSpPr>
          <p:cNvPr id="6" name="TextBox 5">
            <a:extLst>
              <a:ext uri="{FF2B5EF4-FFF2-40B4-BE49-F238E27FC236}">
                <a16:creationId xmlns:a16="http://schemas.microsoft.com/office/drawing/2014/main" id="{7081227C-47A4-BE01-7EFE-A3BF1DC519E9}"/>
              </a:ext>
            </a:extLst>
          </p:cNvPr>
          <p:cNvSpPr txBox="1"/>
          <p:nvPr/>
        </p:nvSpPr>
        <p:spPr>
          <a:xfrm>
            <a:off x="926691" y="423885"/>
            <a:ext cx="4080387" cy="369332"/>
          </a:xfrm>
          <a:prstGeom prst="rect">
            <a:avLst/>
          </a:prstGeom>
          <a:noFill/>
        </p:spPr>
        <p:txBody>
          <a:bodyPr wrap="square" rtlCol="0">
            <a:spAutoFit/>
          </a:bodyPr>
          <a:lstStyle/>
          <a:p>
            <a:r>
              <a:rPr lang="en-IN" b="1" dirty="0"/>
              <a:t>WEATHER DATASET:</a:t>
            </a:r>
          </a:p>
        </p:txBody>
      </p:sp>
    </p:spTree>
    <p:extLst>
      <p:ext uri="{BB962C8B-B14F-4D97-AF65-F5344CB8AC3E}">
        <p14:creationId xmlns:p14="http://schemas.microsoft.com/office/powerpoint/2010/main" val="63880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276F3-70C0-EF1E-462C-5D83495C7E79}"/>
              </a:ext>
            </a:extLst>
          </p:cNvPr>
          <p:cNvSpPr>
            <a:spLocks noGrp="1"/>
          </p:cNvSpPr>
          <p:nvPr>
            <p:ph idx="1"/>
          </p:nvPr>
        </p:nvSpPr>
        <p:spPr>
          <a:xfrm>
            <a:off x="838200" y="373625"/>
            <a:ext cx="10515600" cy="5665686"/>
          </a:xfrm>
        </p:spPr>
        <p:txBody>
          <a:bodyPr>
            <a:normAutofit/>
          </a:bodyPr>
          <a:lstStyle/>
          <a:p>
            <a:pPr marL="0" indent="0">
              <a:buNone/>
            </a:pPr>
            <a:r>
              <a:rPr lang="en-US" sz="2400" b="1" dirty="0">
                <a:solidFill>
                  <a:schemeClr val="accent1">
                    <a:lumMod val="75000"/>
                  </a:schemeClr>
                </a:solidFill>
              </a:rPr>
              <a:t>PREVIOUS DRAWBACKS OF THIS PROJECT:</a:t>
            </a:r>
          </a:p>
          <a:p>
            <a:pPr>
              <a:buFont typeface="Wingdings" panose="05000000000000000000" pitchFamily="2" charset="2"/>
              <a:buChar char="Ø"/>
            </a:pPr>
            <a:r>
              <a:rPr lang="en-US" sz="2400" dirty="0">
                <a:solidFill>
                  <a:schemeClr val="tx1"/>
                </a:solidFill>
              </a:rPr>
              <a:t>Accuracy</a:t>
            </a:r>
          </a:p>
          <a:p>
            <a:pPr>
              <a:buFont typeface="Wingdings" panose="05000000000000000000" pitchFamily="2" charset="2"/>
              <a:buChar char="Ø"/>
            </a:pPr>
            <a:r>
              <a:rPr lang="en-US" sz="2400" dirty="0">
                <a:solidFill>
                  <a:schemeClr val="tx1"/>
                </a:solidFill>
              </a:rPr>
              <a:t>Handling of null and duplicate values</a:t>
            </a:r>
          </a:p>
          <a:p>
            <a:pPr>
              <a:buFont typeface="Wingdings" panose="05000000000000000000" pitchFamily="2" charset="2"/>
              <a:buChar char="Ø"/>
            </a:pPr>
            <a:r>
              <a:rPr lang="en-US" sz="2400" dirty="0">
                <a:solidFill>
                  <a:schemeClr val="tx1"/>
                </a:solidFill>
              </a:rPr>
              <a:t>No proper Visualization of results</a:t>
            </a:r>
          </a:p>
          <a:p>
            <a:pPr>
              <a:buFont typeface="Wingdings" panose="05000000000000000000" pitchFamily="2" charset="2"/>
              <a:buChar char="Ø"/>
            </a:pPr>
            <a:r>
              <a:rPr lang="en-US" sz="2400" dirty="0">
                <a:solidFill>
                  <a:schemeClr val="tx1"/>
                </a:solidFill>
              </a:rPr>
              <a:t>Partition of data</a:t>
            </a:r>
          </a:p>
          <a:p>
            <a:pPr marL="0" indent="0">
              <a:buNone/>
            </a:pPr>
            <a:br>
              <a:rPr lang="en-US" b="1" dirty="0"/>
            </a:br>
            <a:r>
              <a:rPr lang="en-US" sz="2400" b="1" dirty="0">
                <a:solidFill>
                  <a:schemeClr val="accent1">
                    <a:lumMod val="75000"/>
                  </a:schemeClr>
                </a:solidFill>
              </a:rPr>
              <a:t>OBJECTIVES OF THIS PROJECT:</a:t>
            </a:r>
          </a:p>
          <a:p>
            <a:pPr>
              <a:buFont typeface="Wingdings" panose="05000000000000000000" pitchFamily="2" charset="2"/>
              <a:buChar char="Ø"/>
            </a:pPr>
            <a:r>
              <a:rPr lang="en-US" sz="2400" dirty="0">
                <a:solidFill>
                  <a:schemeClr val="tx1"/>
                </a:solidFill>
              </a:rPr>
              <a:t>Predicting Precipitation type</a:t>
            </a:r>
          </a:p>
          <a:p>
            <a:pPr>
              <a:buFont typeface="Wingdings" panose="05000000000000000000" pitchFamily="2" charset="2"/>
              <a:buChar char="Ø"/>
            </a:pPr>
            <a:r>
              <a:rPr lang="en-US" sz="2400" dirty="0">
                <a:solidFill>
                  <a:schemeClr val="tx1"/>
                </a:solidFill>
              </a:rPr>
              <a:t>Comparing algorithms</a:t>
            </a:r>
          </a:p>
          <a:p>
            <a:pPr>
              <a:buFont typeface="Wingdings" panose="05000000000000000000" pitchFamily="2" charset="2"/>
              <a:buChar char="Ø"/>
            </a:pPr>
            <a:r>
              <a:rPr lang="en-US" sz="2400" dirty="0">
                <a:solidFill>
                  <a:schemeClr val="tx1"/>
                </a:solidFill>
              </a:rPr>
              <a:t>Improving model accuracy</a:t>
            </a:r>
          </a:p>
          <a:p>
            <a:pPr>
              <a:buFont typeface="Wingdings" panose="05000000000000000000" pitchFamily="2" charset="2"/>
              <a:buChar char="Ø"/>
            </a:pPr>
            <a:r>
              <a:rPr lang="en-US" sz="2400" dirty="0">
                <a:solidFill>
                  <a:schemeClr val="tx1"/>
                </a:solidFill>
              </a:rPr>
              <a:t>Providing actionable insights </a:t>
            </a:r>
          </a:p>
          <a:p>
            <a:pPr>
              <a:buFont typeface="Wingdings" panose="05000000000000000000" pitchFamily="2" charset="2"/>
              <a:buChar char="Ø"/>
            </a:pPr>
            <a:r>
              <a:rPr lang="en-US" sz="2400" dirty="0">
                <a:solidFill>
                  <a:schemeClr val="tx1"/>
                </a:solidFill>
              </a:rPr>
              <a:t>Evaluating model performance</a:t>
            </a:r>
            <a:endParaRPr lang="en-IN" sz="2400" dirty="0">
              <a:solidFill>
                <a:schemeClr val="tx1"/>
              </a:solidFill>
            </a:endParaRPr>
          </a:p>
          <a:p>
            <a:endParaRPr lang="en-US" dirty="0"/>
          </a:p>
        </p:txBody>
      </p:sp>
    </p:spTree>
    <p:extLst>
      <p:ext uri="{BB962C8B-B14F-4D97-AF65-F5344CB8AC3E}">
        <p14:creationId xmlns:p14="http://schemas.microsoft.com/office/powerpoint/2010/main" val="150533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0FA5-E4A4-F8DC-24CF-AB56FE09387B}"/>
              </a:ext>
            </a:extLst>
          </p:cNvPr>
          <p:cNvSpPr>
            <a:spLocks noGrp="1"/>
          </p:cNvSpPr>
          <p:nvPr>
            <p:ph type="title"/>
          </p:nvPr>
        </p:nvSpPr>
        <p:spPr>
          <a:xfrm>
            <a:off x="838200" y="295432"/>
            <a:ext cx="10515600" cy="638634"/>
          </a:xfrm>
        </p:spPr>
        <p:txBody>
          <a:bodyPr>
            <a:normAutofit fontScale="90000"/>
          </a:bodyPr>
          <a:lstStyle/>
          <a:p>
            <a:r>
              <a:rPr lang="en-IN" dirty="0"/>
              <a:t>Implementation  in R:</a:t>
            </a:r>
          </a:p>
        </p:txBody>
      </p:sp>
      <p:sp>
        <p:nvSpPr>
          <p:cNvPr id="3" name="Content Placeholder 2">
            <a:extLst>
              <a:ext uri="{FF2B5EF4-FFF2-40B4-BE49-F238E27FC236}">
                <a16:creationId xmlns:a16="http://schemas.microsoft.com/office/drawing/2014/main" id="{285D7BDF-A383-5C88-F20B-242AA10A1C16}"/>
              </a:ext>
            </a:extLst>
          </p:cNvPr>
          <p:cNvSpPr>
            <a:spLocks noGrp="1"/>
          </p:cNvSpPr>
          <p:nvPr>
            <p:ph idx="1"/>
          </p:nvPr>
        </p:nvSpPr>
        <p:spPr>
          <a:xfrm>
            <a:off x="838200" y="934066"/>
            <a:ext cx="10515600" cy="5242897"/>
          </a:xfrm>
        </p:spPr>
        <p:txBody>
          <a:bodyPr>
            <a:normAutofit/>
          </a:bodyPr>
          <a:lstStyle/>
          <a:p>
            <a:pPr marL="0" indent="0">
              <a:buNone/>
            </a:pPr>
            <a:r>
              <a:rPr lang="en-IN" sz="1800" dirty="0"/>
              <a:t>Libraries Used:</a:t>
            </a:r>
          </a:p>
          <a:p>
            <a:r>
              <a:rPr lang="en-US" sz="1800" dirty="0"/>
              <a:t>The project was carried out in the </a:t>
            </a:r>
            <a:r>
              <a:rPr lang="en-US" sz="1800" b="1" dirty="0"/>
              <a:t>R</a:t>
            </a:r>
            <a:r>
              <a:rPr lang="en-US" sz="1800" dirty="0"/>
              <a:t> programming language, which is commonly used for data analysis and machine learning. The following libraries were used:</a:t>
            </a:r>
          </a:p>
          <a:p>
            <a:pPr>
              <a:buFont typeface="+mj-lt"/>
              <a:buAutoNum type="arabicPeriod"/>
            </a:pPr>
            <a:r>
              <a:rPr lang="en-US" sz="1800" b="1" dirty="0"/>
              <a:t>class</a:t>
            </a:r>
            <a:r>
              <a:rPr lang="en-US" sz="1800" dirty="0"/>
              <a:t>: This library was used to implement the K-Nearest Neighbors (KNN) algorithm for classification.</a:t>
            </a:r>
          </a:p>
          <a:p>
            <a:pPr>
              <a:buFont typeface="+mj-lt"/>
              <a:buAutoNum type="arabicPeriod"/>
            </a:pPr>
            <a:r>
              <a:rPr lang="en-US" sz="1800" b="1" dirty="0"/>
              <a:t>e1071</a:t>
            </a:r>
            <a:r>
              <a:rPr lang="en-US" sz="1800" dirty="0"/>
              <a:t>: This library provided the tools to implement the Naive Bayes classifier.</a:t>
            </a:r>
          </a:p>
          <a:p>
            <a:pPr>
              <a:buFont typeface="+mj-lt"/>
              <a:buAutoNum type="arabicPeriod"/>
            </a:pPr>
            <a:r>
              <a:rPr lang="en-US" sz="1800" b="1" dirty="0"/>
              <a:t>caret</a:t>
            </a:r>
            <a:r>
              <a:rPr lang="en-US" sz="1800" dirty="0"/>
              <a:t>: This package helped with data partitioning, model training, and evaluation.</a:t>
            </a:r>
          </a:p>
          <a:p>
            <a:pPr>
              <a:buFont typeface="+mj-lt"/>
              <a:buAutoNum type="arabicPeriod"/>
            </a:pPr>
            <a:r>
              <a:rPr lang="en-US" sz="1800" b="1" dirty="0"/>
              <a:t>ggplot2</a:t>
            </a:r>
            <a:r>
              <a:rPr lang="en-US" sz="1800" dirty="0"/>
              <a:t>: This library was used for creating visualizations to better understand the data and results.</a:t>
            </a:r>
            <a:endParaRPr lang="en-IN" sz="1800" dirty="0"/>
          </a:p>
          <a:p>
            <a:pPr marL="0" indent="0">
              <a:buNone/>
            </a:pPr>
            <a:r>
              <a:rPr lang="en-IN" sz="1800" dirty="0"/>
              <a:t>Partition of data:</a:t>
            </a:r>
          </a:p>
          <a:p>
            <a:pPr marL="0" indent="0">
              <a:buNone/>
            </a:pPr>
            <a:r>
              <a:rPr lang="en-US" sz="1800" dirty="0"/>
              <a:t>The dataset was split into two parts: </a:t>
            </a:r>
            <a:r>
              <a:rPr lang="en-US" sz="1800" b="1" dirty="0"/>
              <a:t>80% for training</a:t>
            </a:r>
            <a:r>
              <a:rPr lang="en-US" sz="1800" dirty="0"/>
              <a:t> and </a:t>
            </a:r>
            <a:r>
              <a:rPr lang="en-US" sz="1800" b="1" dirty="0"/>
              <a:t>20% for testing</a:t>
            </a:r>
            <a:r>
              <a:rPr lang="en-US" sz="1800" dirty="0"/>
              <a:t>. The training set, which includes 80% of the data, was used to help the models learn patterns in the weather features. The remaining 20% was reserved as a test set to evaluate the models’ accuracy and ensure they perform well on new, unseen data. This 80-20 split is a standard approach to balance model learning and testing accuracy.</a:t>
            </a:r>
          </a:p>
          <a:p>
            <a:pPr marL="0" indent="0">
              <a:buNone/>
            </a:pPr>
            <a:endParaRPr lang="en-IN" sz="2000" dirty="0"/>
          </a:p>
        </p:txBody>
      </p:sp>
    </p:spTree>
    <p:extLst>
      <p:ext uri="{BB962C8B-B14F-4D97-AF65-F5344CB8AC3E}">
        <p14:creationId xmlns:p14="http://schemas.microsoft.com/office/powerpoint/2010/main" val="224898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3C250-3A0A-3F4C-D7B8-C116CA24A1DC}"/>
              </a:ext>
            </a:extLst>
          </p:cNvPr>
          <p:cNvSpPr>
            <a:spLocks noGrp="1"/>
          </p:cNvSpPr>
          <p:nvPr>
            <p:ph idx="1"/>
          </p:nvPr>
        </p:nvSpPr>
        <p:spPr>
          <a:xfrm>
            <a:off x="838199" y="452284"/>
            <a:ext cx="10606549" cy="5724679"/>
          </a:xfrm>
        </p:spPr>
        <p:txBody>
          <a:bodyPr>
            <a:normAutofit fontScale="92500" lnSpcReduction="20000"/>
          </a:bodyPr>
          <a:lstStyle/>
          <a:p>
            <a:pPr marL="0" indent="0">
              <a:buNone/>
            </a:pPr>
            <a:r>
              <a:rPr lang="en-IN" sz="4000" dirty="0">
                <a:solidFill>
                  <a:schemeClr val="accent1">
                    <a:lumMod val="75000"/>
                  </a:schemeClr>
                </a:solidFill>
              </a:rPr>
              <a:t>Implementation of KNN and Naïve Bayes:</a:t>
            </a:r>
          </a:p>
          <a:p>
            <a:pPr marL="0" indent="0">
              <a:buNone/>
            </a:pPr>
            <a:r>
              <a:rPr lang="en-US" sz="1800" b="1" dirty="0"/>
              <a:t>How Naive Bayes Works:</a:t>
            </a:r>
          </a:p>
          <a:p>
            <a:r>
              <a:rPr lang="en-US" sz="1800" b="1" dirty="0"/>
              <a:t>Bayes' Theorem:</a:t>
            </a:r>
            <a:r>
              <a:rPr lang="en-US" sz="1800" dirty="0"/>
              <a:t> Naive Bayes calculates the probability of each class given the features and selects the class with the highest probability.</a:t>
            </a:r>
          </a:p>
          <a:p>
            <a:r>
              <a:rPr lang="en-US" sz="1800" b="1" dirty="0"/>
              <a:t>Assumption of Independence:</a:t>
            </a:r>
            <a:r>
              <a:rPr lang="en-US" sz="1800" dirty="0"/>
              <a:t> It assumes that the features are independent (this is why it’s called “naive”), which makes it easier to compute the probabilities.</a:t>
            </a:r>
          </a:p>
          <a:p>
            <a:r>
              <a:rPr lang="en-US" sz="1800" b="1" dirty="0"/>
              <a:t>Training the Model:</a:t>
            </a:r>
            <a:r>
              <a:rPr lang="en-US" sz="1800" dirty="0"/>
              <a:t> During training, the algorithm calculates the probability of each feature for each class.</a:t>
            </a:r>
          </a:p>
          <a:p>
            <a:r>
              <a:rPr lang="en-US" sz="1800" b="1" dirty="0"/>
              <a:t>Prediction:</a:t>
            </a:r>
            <a:r>
              <a:rPr lang="en-US" sz="1800" dirty="0"/>
              <a:t> For a new data point, the model computes the probability of each class and predicts the class with the highest probability</a:t>
            </a:r>
            <a:r>
              <a:rPr lang="en-IN" sz="1800" dirty="0"/>
              <a:t>.</a:t>
            </a:r>
          </a:p>
          <a:p>
            <a:pPr marL="0" indent="0">
              <a:buNone/>
            </a:pPr>
            <a:r>
              <a:rPr lang="en-IN" sz="1800" b="1" dirty="0"/>
              <a:t>How KNN works:</a:t>
            </a:r>
          </a:p>
          <a:p>
            <a:r>
              <a:rPr kumimoji="0" lang="en-US" altLang="en-US" sz="1800" b="1" i="0" u="none" strike="noStrike" cap="none" normalizeH="0" baseline="0" dirty="0">
                <a:ln>
                  <a:noFill/>
                </a:ln>
                <a:solidFill>
                  <a:schemeClr val="tx1"/>
                </a:solidFill>
                <a:effectLst/>
              </a:rPr>
              <a:t>Choose K:</a:t>
            </a:r>
            <a:r>
              <a:rPr kumimoji="0" lang="en-US" altLang="en-US" sz="1800" b="0" i="0" u="none" strike="noStrike" cap="none" normalizeH="0" baseline="0" dirty="0">
                <a:ln>
                  <a:noFill/>
                </a:ln>
                <a:solidFill>
                  <a:schemeClr val="tx1"/>
                </a:solidFill>
                <a:effectLst/>
              </a:rPr>
              <a:t> Select the number of neighbors (K) to consider. A common choice is K=5, but this can be adjusted.</a:t>
            </a:r>
          </a:p>
          <a:p>
            <a:r>
              <a:rPr kumimoji="0" lang="en-US" altLang="en-US" sz="1800" b="1" i="0" u="none" strike="noStrike" cap="none" normalizeH="0" baseline="0" dirty="0">
                <a:ln>
                  <a:noFill/>
                </a:ln>
                <a:solidFill>
                  <a:schemeClr val="tx1"/>
                </a:solidFill>
                <a:effectLst/>
              </a:rPr>
              <a:t>Calculate Distance:</a:t>
            </a:r>
            <a:r>
              <a:rPr kumimoji="0" lang="en-US" altLang="en-US" sz="1800" b="0" i="0" u="none" strike="noStrike" cap="none" normalizeH="0" baseline="0" dirty="0">
                <a:ln>
                  <a:noFill/>
                </a:ln>
                <a:solidFill>
                  <a:schemeClr val="tx1"/>
                </a:solidFill>
                <a:effectLst/>
              </a:rPr>
              <a:t> For each point in the dataset, calculate its distance to the new data point. The most common distance measure is Euclidean distance.</a:t>
            </a:r>
          </a:p>
          <a:p>
            <a:r>
              <a:rPr kumimoji="0" lang="en-US" altLang="en-US" sz="1800" b="1" i="0" u="none" strike="noStrike" cap="none" normalizeH="0" baseline="0" dirty="0">
                <a:ln>
                  <a:noFill/>
                </a:ln>
                <a:solidFill>
                  <a:schemeClr val="tx1"/>
                </a:solidFill>
                <a:effectLst/>
              </a:rPr>
              <a:t>Find Nearest Neighbors:</a:t>
            </a:r>
            <a:r>
              <a:rPr kumimoji="0" lang="en-US" altLang="en-US" sz="1800" b="0" i="0" u="none" strike="noStrike" cap="none" normalizeH="0" baseline="0" dirty="0">
                <a:ln>
                  <a:noFill/>
                </a:ln>
                <a:solidFill>
                  <a:schemeClr val="tx1"/>
                </a:solidFill>
                <a:effectLst/>
              </a:rPr>
              <a:t> Identify the K nearest data points to the new point.</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For Classification:</a:t>
            </a:r>
            <a:r>
              <a:rPr kumimoji="0" lang="en-US" altLang="en-US" sz="1800" b="0" i="0" u="none" strike="noStrike" cap="none" normalizeH="0" baseline="0" dirty="0">
                <a:ln>
                  <a:noFill/>
                </a:ln>
                <a:solidFill>
                  <a:schemeClr val="tx1"/>
                </a:solidFill>
                <a:effectLst/>
              </a:rPr>
              <a:t> The new point is assigned the most common class label among the K neighbors.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For Regression:</a:t>
            </a:r>
            <a:r>
              <a:rPr kumimoji="0" lang="en-US" altLang="en-US" sz="1800" b="0" i="0" u="none" strike="noStrike" cap="none" normalizeH="0" baseline="0" dirty="0">
                <a:ln>
                  <a:noFill/>
                </a:ln>
                <a:solidFill>
                  <a:schemeClr val="tx1"/>
                </a:solidFill>
                <a:effectLst/>
              </a:rPr>
              <a:t> The prediction is the average of the values of the K nearest neighbors.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Evaluate the Model:</a:t>
            </a:r>
            <a:r>
              <a:rPr kumimoji="0" lang="en-US" altLang="en-US" sz="1800" b="0" i="0" u="none" strike="noStrike" cap="none" normalizeH="0" baseline="0" dirty="0">
                <a:ln>
                  <a:noFill/>
                </a:ln>
                <a:solidFill>
                  <a:schemeClr val="tx1"/>
                </a:solidFill>
                <a:effectLst/>
              </a:rPr>
              <a:t> Use accuracy or other metrics to check how well the model performs.</a:t>
            </a:r>
          </a:p>
          <a:p>
            <a:pPr>
              <a:buFont typeface="+mj-lt"/>
              <a:buAutoNum type="arabicPeriod"/>
            </a:pPr>
            <a:endParaRPr lang="en-US" sz="1800" dirty="0"/>
          </a:p>
        </p:txBody>
      </p:sp>
    </p:spTree>
    <p:extLst>
      <p:ext uri="{BB962C8B-B14F-4D97-AF65-F5344CB8AC3E}">
        <p14:creationId xmlns:p14="http://schemas.microsoft.com/office/powerpoint/2010/main" val="263935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68879-4382-347F-6F24-9F0A7D9D6462}"/>
              </a:ext>
            </a:extLst>
          </p:cNvPr>
          <p:cNvSpPr>
            <a:spLocks noGrp="1"/>
          </p:cNvSpPr>
          <p:nvPr>
            <p:ph idx="1"/>
          </p:nvPr>
        </p:nvSpPr>
        <p:spPr>
          <a:xfrm>
            <a:off x="838200" y="668594"/>
            <a:ext cx="10515600" cy="5508369"/>
          </a:xfrm>
        </p:spPr>
        <p:txBody>
          <a:bodyPr>
            <a:normAutofit fontScale="92500" lnSpcReduction="10000"/>
          </a:bodyPr>
          <a:lstStyle/>
          <a:p>
            <a:pPr marL="0" indent="0">
              <a:buNone/>
            </a:pPr>
            <a:r>
              <a:rPr lang="en-IN" sz="4000" dirty="0">
                <a:solidFill>
                  <a:schemeClr val="accent1">
                    <a:lumMod val="75000"/>
                  </a:schemeClr>
                </a:solidFill>
              </a:rPr>
              <a:t>Model Evaluation:</a:t>
            </a:r>
          </a:p>
          <a:p>
            <a:pPr marL="0" indent="0">
              <a:buNone/>
            </a:pPr>
            <a:r>
              <a:rPr lang="en-IN" dirty="0"/>
              <a:t>Evaluation of KNN:</a:t>
            </a:r>
          </a:p>
          <a:p>
            <a:r>
              <a:rPr lang="en-US" sz="1900" dirty="0"/>
              <a:t>To evaluate how well a KNN model performs, we can use a few key metrics:</a:t>
            </a:r>
          </a:p>
          <a:p>
            <a:r>
              <a:rPr lang="en-US" sz="1900" b="1" dirty="0"/>
              <a:t>Accuracy:</a:t>
            </a:r>
            <a:endParaRPr lang="en-US" sz="1900" dirty="0"/>
          </a:p>
          <a:p>
            <a:pPr lvl="1"/>
            <a:r>
              <a:rPr lang="en-US" sz="1900" dirty="0"/>
              <a:t>This is the most common metric. It shows the percentage of correct predictions.</a:t>
            </a:r>
          </a:p>
          <a:p>
            <a:r>
              <a:rPr lang="en-US" sz="1900" b="1" dirty="0"/>
              <a:t>Confusion Matrix:</a:t>
            </a:r>
            <a:endParaRPr lang="en-US" sz="1900" dirty="0"/>
          </a:p>
          <a:p>
            <a:pPr lvl="1"/>
            <a:r>
              <a:rPr lang="en-US" sz="1900" dirty="0"/>
              <a:t>This shows how many predictions were correct and how many were wrong for each class.</a:t>
            </a:r>
          </a:p>
          <a:p>
            <a:r>
              <a:rPr lang="en-US" sz="1900" b="1" dirty="0"/>
              <a:t>Precision, Recall, and F1-Score:</a:t>
            </a:r>
            <a:endParaRPr lang="en-US" sz="1900" dirty="0"/>
          </a:p>
          <a:p>
            <a:pPr lvl="1"/>
            <a:r>
              <a:rPr lang="en-US" sz="1900" b="1" dirty="0"/>
              <a:t>Precision</a:t>
            </a:r>
            <a:r>
              <a:rPr lang="en-US" sz="1900" dirty="0"/>
              <a:t> is the percentage of correct positive predictions out of all positive predictions.</a:t>
            </a:r>
          </a:p>
          <a:p>
            <a:pPr lvl="1"/>
            <a:r>
              <a:rPr lang="en-US" sz="1900" b="1" dirty="0"/>
              <a:t>Recall</a:t>
            </a:r>
            <a:r>
              <a:rPr lang="en-US" sz="1900" dirty="0"/>
              <a:t> is the percentage of actual positives that were correctly predicted.</a:t>
            </a:r>
          </a:p>
          <a:p>
            <a:pPr lvl="1"/>
            <a:r>
              <a:rPr lang="en-US" sz="1900" b="1" dirty="0"/>
              <a:t>F1-Score</a:t>
            </a:r>
            <a:r>
              <a:rPr lang="en-US" sz="1900" dirty="0"/>
              <a:t> is the balance between precision and recall.</a:t>
            </a:r>
          </a:p>
          <a:p>
            <a:r>
              <a:rPr lang="en-US" sz="1900" b="1" dirty="0"/>
              <a:t>Cross-Validation:</a:t>
            </a:r>
            <a:endParaRPr lang="en-US" sz="1900" dirty="0"/>
          </a:p>
          <a:p>
            <a:pPr lvl="1"/>
            <a:r>
              <a:rPr lang="en-US" sz="1900" dirty="0"/>
              <a:t>This is used to test the model's performance on different subsets of data to get a better idea of how it will perform on new data.</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16513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7A6C-6FB4-3722-B8DE-75A0B83DEB1C}"/>
              </a:ext>
            </a:extLst>
          </p:cNvPr>
          <p:cNvSpPr>
            <a:spLocks noGrp="1"/>
          </p:cNvSpPr>
          <p:nvPr>
            <p:ph type="title"/>
          </p:nvPr>
        </p:nvSpPr>
        <p:spPr>
          <a:xfrm>
            <a:off x="838200" y="186814"/>
            <a:ext cx="10515600" cy="494224"/>
          </a:xfrm>
        </p:spPr>
        <p:txBody>
          <a:bodyPr>
            <a:normAutofit fontScale="90000"/>
          </a:bodyPr>
          <a:lstStyle/>
          <a:p>
            <a:r>
              <a:rPr lang="en-IN" dirty="0">
                <a:latin typeface="+mn-lt"/>
              </a:rPr>
              <a:t>Comparison of Results:</a:t>
            </a:r>
          </a:p>
        </p:txBody>
      </p:sp>
      <p:sp>
        <p:nvSpPr>
          <p:cNvPr id="3" name="Content Placeholder 2">
            <a:extLst>
              <a:ext uri="{FF2B5EF4-FFF2-40B4-BE49-F238E27FC236}">
                <a16:creationId xmlns:a16="http://schemas.microsoft.com/office/drawing/2014/main" id="{7B0449E0-E54E-CC9F-4CD8-35823B09D47A}"/>
              </a:ext>
            </a:extLst>
          </p:cNvPr>
          <p:cNvSpPr>
            <a:spLocks noGrp="1"/>
          </p:cNvSpPr>
          <p:nvPr>
            <p:ph idx="1"/>
          </p:nvPr>
        </p:nvSpPr>
        <p:spPr>
          <a:xfrm>
            <a:off x="838200" y="681038"/>
            <a:ext cx="10515600" cy="5495925"/>
          </a:xfrm>
        </p:spPr>
        <p:txBody>
          <a:bodyPr>
            <a:normAutofit fontScale="92500" lnSpcReduction="20000"/>
          </a:bodyPr>
          <a:lstStyle/>
          <a:p>
            <a:pPr marL="0" indent="0">
              <a:buNone/>
            </a:pPr>
            <a:r>
              <a:rPr lang="en-IN" sz="2000" b="1" dirty="0"/>
              <a:t>Comparing the Accuracies of both algorithms</a:t>
            </a:r>
            <a:r>
              <a:rPr lang="en-IN" sz="2000" dirty="0"/>
              <a:t>:</a:t>
            </a:r>
          </a:p>
          <a:p>
            <a:r>
              <a:rPr lang="en-US" sz="1800" dirty="0"/>
              <a:t>The performance of the K-Nearest Neighbors (KNN) and Naive Bayes algorithms can be compared based on their accuracy scores. In this case:</a:t>
            </a:r>
          </a:p>
          <a:p>
            <a:pPr>
              <a:buFont typeface="Arial" panose="020B0604020202020204" pitchFamily="34" charset="0"/>
              <a:buChar char="•"/>
            </a:pPr>
            <a:r>
              <a:rPr lang="en-US" sz="1800" b="1" dirty="0"/>
              <a:t>KNN Accuracy: 98.57%</a:t>
            </a:r>
          </a:p>
          <a:p>
            <a:pPr>
              <a:buFont typeface="Arial" panose="020B0604020202020204" pitchFamily="34" charset="0"/>
              <a:buChar char="•"/>
            </a:pPr>
            <a:r>
              <a:rPr lang="en-US" sz="1800" b="1" dirty="0"/>
              <a:t>Naive Bayes Accuracy: 95.91%</a:t>
            </a:r>
          </a:p>
          <a:p>
            <a:r>
              <a:rPr lang="en-US" sz="1800" dirty="0"/>
              <a:t>As we can see, KNN has a slightly higher accuracy compared to Naive Bayes, indicating that KNN performed better in predicting the correct outcomes for this dataset. However, the difference in accuracy is relatively small, and both models perform well.</a:t>
            </a:r>
          </a:p>
          <a:p>
            <a:pPr marL="0" indent="0">
              <a:buNone/>
            </a:pPr>
            <a:r>
              <a:rPr lang="en-US" sz="2000" b="1" dirty="0"/>
              <a:t>Comparing Predictions:</a:t>
            </a:r>
          </a:p>
          <a:p>
            <a:pPr>
              <a:buFont typeface="Arial" panose="020B0604020202020204" pitchFamily="34" charset="0"/>
              <a:buChar char="•"/>
            </a:pPr>
            <a:r>
              <a:rPr lang="en-US" sz="1800" b="1" dirty="0"/>
              <a:t>KNN Predictions:</a:t>
            </a:r>
            <a:r>
              <a:rPr lang="en-US" sz="1800" dirty="0"/>
              <a:t> KNN classifies a new data point based on the majority class of its K nearest neighbors. It uses distance metrics to find the most similar data points and makes predictions accordingly.</a:t>
            </a:r>
          </a:p>
          <a:p>
            <a:pPr>
              <a:buFont typeface="Arial" panose="020B0604020202020204" pitchFamily="34" charset="0"/>
              <a:buChar char="•"/>
            </a:pPr>
            <a:r>
              <a:rPr lang="en-US" sz="1800" b="1" dirty="0"/>
              <a:t>Naive Bayes Predictions:</a:t>
            </a:r>
            <a:r>
              <a:rPr lang="en-US" sz="1800" dirty="0"/>
              <a:t> Naive Bayes, based on Bayes' Theorem, calculates the probability of each class for a new data point and predicts the class with the highest probability. It assumes that the features are independent of each other.</a:t>
            </a:r>
          </a:p>
          <a:p>
            <a:pPr>
              <a:buFont typeface="Arial" panose="020B0604020202020204" pitchFamily="34" charset="0"/>
              <a:buChar char="•"/>
            </a:pPr>
            <a:r>
              <a:rPr lang="en-US" sz="1800" b="1" dirty="0"/>
              <a:t>KNN</a:t>
            </a:r>
            <a:r>
              <a:rPr lang="en-US" sz="1800" dirty="0"/>
              <a:t> is more sensitive to the local structure of the data, meaning it might predict differently if the nearby data points change.</a:t>
            </a:r>
          </a:p>
          <a:p>
            <a:pPr>
              <a:buFont typeface="Arial" panose="020B0604020202020204" pitchFamily="34" charset="0"/>
              <a:buChar char="•"/>
            </a:pPr>
            <a:r>
              <a:rPr lang="en-US" sz="1800" b="1" dirty="0"/>
              <a:t>Naive Bayes</a:t>
            </a:r>
            <a:r>
              <a:rPr lang="en-US" sz="1800" dirty="0"/>
              <a:t> works well even with independent features and may be less affected by noise compared to KNN.</a:t>
            </a:r>
          </a:p>
          <a:p>
            <a:pPr marL="0" indent="0">
              <a:buNone/>
            </a:pPr>
            <a:endParaRPr lang="en-US" sz="1800" dirty="0"/>
          </a:p>
          <a:p>
            <a:endParaRPr lang="en-US" sz="1800" dirty="0"/>
          </a:p>
          <a:p>
            <a:pPr marL="0" indent="0">
              <a:buNone/>
            </a:pPr>
            <a:endParaRPr lang="en-IN" dirty="0"/>
          </a:p>
        </p:txBody>
      </p:sp>
    </p:spTree>
    <p:extLst>
      <p:ext uri="{BB962C8B-B14F-4D97-AF65-F5344CB8AC3E}">
        <p14:creationId xmlns:p14="http://schemas.microsoft.com/office/powerpoint/2010/main" val="11278055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152</TotalTime>
  <Words>1552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Trebuchet MS</vt:lpstr>
      <vt:lpstr>Wingdings</vt:lpstr>
      <vt:lpstr>Wingdings 3</vt:lpstr>
      <vt:lpstr>Facet</vt:lpstr>
      <vt:lpstr>WEATHER PRECIPITATION PREDICTION</vt:lpstr>
      <vt:lpstr>INTRODUCTION</vt:lpstr>
      <vt:lpstr>METHODOLOGY</vt:lpstr>
      <vt:lpstr>PowerPoint Presentation</vt:lpstr>
      <vt:lpstr>PowerPoint Presentation</vt:lpstr>
      <vt:lpstr>Implementation  in R:</vt:lpstr>
      <vt:lpstr>PowerPoint Presentation</vt:lpstr>
      <vt:lpstr>PowerPoint Presentation</vt:lpstr>
      <vt:lpstr>Comparison of Results:</vt:lpstr>
      <vt:lpstr>PowerPoint Presentation</vt:lpstr>
      <vt:lpstr>PowerPoint Presentation</vt:lpstr>
      <vt:lpstr>Applications of this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Sathwik Reddy</dc:creator>
  <cp:lastModifiedBy>Sathwik Reddy</cp:lastModifiedBy>
  <cp:revision>3</cp:revision>
  <dcterms:created xsi:type="dcterms:W3CDTF">2024-11-10T06:31:33Z</dcterms:created>
  <dcterms:modified xsi:type="dcterms:W3CDTF">2024-11-20T07:23:40Z</dcterms:modified>
</cp:coreProperties>
</file>