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412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33199" y="3353872"/>
            <a:ext cx="5332690" cy="833199"/>
          </a:xfrm>
          <a:prstGeom prst="rect">
            <a:avLst/>
          </a:prstGeom>
          <a:noFill/>
          <a:ln/>
        </p:spPr>
        <p:txBody>
          <a:bodyPr wrap="none" rtlCol="0" anchor="t"/>
          <a:lstStyle/>
          <a:p>
            <a:pPr marL="0" indent="0">
              <a:lnSpc>
                <a:spcPts val="6561"/>
              </a:lnSpc>
              <a:buNone/>
            </a:pPr>
            <a:r>
              <a:rPr lang="en-US" sz="5249" dirty="0">
                <a:solidFill>
                  <a:srgbClr val="6EB9FC"/>
                </a:solidFill>
                <a:latin typeface="Lora" pitchFamily="34" charset="0"/>
                <a:ea typeface="Lora" pitchFamily="34" charset="-122"/>
                <a:cs typeface="Lora" pitchFamily="34" charset="-120"/>
              </a:rPr>
              <a:t>Introduction</a:t>
            </a:r>
            <a:endParaRPr lang="en-US" sz="5249" dirty="0"/>
          </a:p>
        </p:txBody>
      </p:sp>
      <p:sp>
        <p:nvSpPr>
          <p:cNvPr id="5" name="Text 3"/>
          <p:cNvSpPr/>
          <p:nvPr/>
        </p:nvSpPr>
        <p:spPr>
          <a:xfrm>
            <a:off x="833199" y="4520327"/>
            <a:ext cx="7477601" cy="355402"/>
          </a:xfrm>
          <a:prstGeom prst="rect">
            <a:avLst/>
          </a:prstGeom>
          <a:noFill/>
          <a:ln/>
        </p:spPr>
        <p:txBody>
          <a:bodyPr wrap="non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Encryption allows users to encode data for confidential transmission.</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4456628"/>
            <a:ext cx="944118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Our Multi-Authority CP-ABE System</a:t>
            </a:r>
            <a:endParaRPr lang="en-US" sz="4374" dirty="0"/>
          </a:p>
        </p:txBody>
      </p:sp>
      <p:sp>
        <p:nvSpPr>
          <p:cNvPr id="5" name="Text 3"/>
          <p:cNvSpPr/>
          <p:nvPr/>
        </p:nvSpPr>
        <p:spPr>
          <a:xfrm>
            <a:off x="2348389" y="5484257"/>
            <a:ext cx="9933503"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 present our one-use multi-authority CP-ABE system, which involves normal and semi-functional keys and ciphertexts. The decryptor must recover the blinding factor by pairing their keys with the ciphertext elements.</a:t>
            </a:r>
            <a:endParaRPr lang="en-US" sz="1750" dirty="0"/>
          </a:p>
        </p:txBody>
      </p:sp>
      <p:pic>
        <p:nvPicPr>
          <p:cNvPr id="6" name="Image 0" descr="preencoded.png"/>
          <p:cNvPicPr>
            <a:picLocks noChangeAspect="1"/>
          </p:cNvPicPr>
          <p:nvPr/>
        </p:nvPicPr>
        <p:blipFill>
          <a:blip r:embed="rId3"/>
          <a:stretch>
            <a:fillRect/>
          </a:stretch>
        </p:blipFill>
        <p:spPr>
          <a:xfrm>
            <a:off x="0" y="0"/>
            <a:ext cx="14630400" cy="27774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2348389" y="3423285"/>
            <a:ext cx="444388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Construction</a:t>
            </a:r>
            <a:endParaRPr lang="en-US" sz="4374" dirty="0"/>
          </a:p>
        </p:txBody>
      </p:sp>
      <p:sp>
        <p:nvSpPr>
          <p:cNvPr id="7" name="Text 4"/>
          <p:cNvSpPr/>
          <p:nvPr/>
        </p:nvSpPr>
        <p:spPr>
          <a:xfrm>
            <a:off x="2348389" y="4450913"/>
            <a:ext cx="9933503" cy="355402"/>
          </a:xfrm>
          <a:prstGeom prst="rect">
            <a:avLst/>
          </a:prstGeom>
          <a:noFill/>
          <a:ln/>
        </p:spPr>
        <p:txBody>
          <a:bodyPr wrap="non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 describe the authority setup and encryption algorithms for our system.</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2348389" y="3067883"/>
            <a:ext cx="444388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Security</a:t>
            </a:r>
            <a:endParaRPr lang="en-US" sz="4374" dirty="0"/>
          </a:p>
        </p:txBody>
      </p:sp>
      <p:sp>
        <p:nvSpPr>
          <p:cNvPr id="7" name="Text 4"/>
          <p:cNvSpPr/>
          <p:nvPr/>
        </p:nvSpPr>
        <p:spPr>
          <a:xfrm>
            <a:off x="2348389" y="4095512"/>
            <a:ext cx="9933503"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 prove security using a dual system encryption technique and a hybrid argument over a sequence of games. We ensure that the simulator cannot test the form of the key being turned from normal to semi-functional.</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33199" y="3245525"/>
            <a:ext cx="444388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Discussion</a:t>
            </a:r>
            <a:endParaRPr lang="en-US" sz="4374" dirty="0"/>
          </a:p>
        </p:txBody>
      </p:sp>
      <p:sp>
        <p:nvSpPr>
          <p:cNvPr id="5" name="Text 3"/>
          <p:cNvSpPr/>
          <p:nvPr/>
        </p:nvSpPr>
        <p:spPr>
          <a:xfrm>
            <a:off x="833199" y="4273153"/>
            <a:ext cx="7477601"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 discuss possible extensions to our work, such as removing the need for a random oracle and exploring different access structures.</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33199" y="3245525"/>
            <a:ext cx="466344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Access Structures</a:t>
            </a:r>
            <a:endParaRPr lang="en-US" sz="4374" dirty="0"/>
          </a:p>
        </p:txBody>
      </p:sp>
      <p:sp>
        <p:nvSpPr>
          <p:cNvPr id="5" name="Text 3"/>
          <p:cNvSpPr/>
          <p:nvPr/>
        </p:nvSpPr>
        <p:spPr>
          <a:xfrm>
            <a:off x="833199" y="4273153"/>
            <a:ext cx="7477601"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An access structure is defined as a collection of parties. We discuss the concept of monotone access structures.</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2348389" y="2890123"/>
            <a:ext cx="444388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Access Structure</a:t>
            </a:r>
            <a:endParaRPr lang="en-US" sz="4374" dirty="0"/>
          </a:p>
        </p:txBody>
      </p:sp>
      <p:sp>
        <p:nvSpPr>
          <p:cNvPr id="7" name="Text 4"/>
          <p:cNvSpPr/>
          <p:nvPr/>
        </p:nvSpPr>
        <p:spPr>
          <a:xfrm>
            <a:off x="2348389" y="3917752"/>
            <a:ext cx="9933503"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Let {P1, ...} be a collection of attributes. A collection A ⊆ 2{P1, ...} is monotone if B ∈ A and B ⊆ C implies C ∈ A. An access structure is a collection A of non-empty subsets of {P1, ...}. The sets in A are authorized sets, and the sets not in A are unauthorized sets. We will only consider monotone access structures, where attributes play the role of parties.</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33199" y="1832134"/>
            <a:ext cx="7477601"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Linear Secret-Sharing Schemes</a:t>
            </a:r>
            <a:endParaRPr lang="en-US" sz="4374" dirty="0"/>
          </a:p>
        </p:txBody>
      </p:sp>
      <p:sp>
        <p:nvSpPr>
          <p:cNvPr id="5" name="Text 3"/>
          <p:cNvSpPr/>
          <p:nvPr/>
        </p:nvSpPr>
        <p:spPr>
          <a:xfrm>
            <a:off x="833199" y="3554135"/>
            <a:ext cx="7477601" cy="284321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Our construction uses linear secret-sharing schemes (LSSS) as defined in [6]. Let A be a share-generating matrix. We say a set S is authorized if the rows of A labeled by elements in S have the vector 0 in their span modulo the prime factors of N. We assume this because if an adversary can produce an access matrix A over ZN and an unauthorized set over ZN that is authorized over Zpi for some i ∈ {1, 2, 3}, this can be used to produce a non-trivial factor of the group order N, violating our complexity assumptions. The constants {ωx} can be found in polynomial time with respect to the size of A [6].</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4101227"/>
            <a:ext cx="868680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Composite Order Bilinear Groups</a:t>
            </a:r>
            <a:endParaRPr lang="en-US" sz="4374" dirty="0"/>
          </a:p>
        </p:txBody>
      </p:sp>
      <p:sp>
        <p:nvSpPr>
          <p:cNvPr id="5" name="Text 3"/>
          <p:cNvSpPr/>
          <p:nvPr/>
        </p:nvSpPr>
        <p:spPr>
          <a:xfrm>
            <a:off x="2348389" y="5128855"/>
            <a:ext cx="9933503" cy="1777008"/>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Our system uses composite order bilinear groups. We define a group generator G, which takes a security parameter λ as input and outputs a description of a bilinear group G. G outputs (p1, p2, p3, G, GT, e), where p1, p2, p3 are distinct primes, G and GT are cyclic groups of order N = p1p2p3, and e : G2 → GT is a map. We assume that the group operations in G and GT, as well as the bilinear map e, are computable in polynomial time with respect to λ.</a:t>
            </a:r>
            <a:endParaRPr lang="en-US" sz="1750" dirty="0"/>
          </a:p>
        </p:txBody>
      </p:sp>
      <p:pic>
        <p:nvPicPr>
          <p:cNvPr id="6" name="Image 0" descr="preencoded.png"/>
          <p:cNvPicPr>
            <a:picLocks noChangeAspect="1"/>
          </p:cNvPicPr>
          <p:nvPr/>
        </p:nvPicPr>
        <p:blipFill>
          <a:blip r:embed="rId3"/>
          <a:stretch>
            <a:fillRect/>
          </a:stretch>
        </p:blipFill>
        <p:spPr>
          <a:xfrm>
            <a:off x="0" y="0"/>
            <a:ext cx="14630400" cy="27774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6319599" y="2542937"/>
            <a:ext cx="7477601"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B Transformation from One-Use Multi-Authority CP-ABE</a:t>
            </a:r>
            <a:endParaRPr lang="en-US" sz="4374" dirty="0"/>
          </a:p>
        </p:txBody>
      </p:sp>
      <p:sp>
        <p:nvSpPr>
          <p:cNvPr id="5" name="Text 3"/>
          <p:cNvSpPr/>
          <p:nvPr/>
        </p:nvSpPr>
        <p:spPr>
          <a:xfrm>
            <a:off x="6319599" y="4264938"/>
            <a:ext cx="7477601"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To construct a fully secure multi-authority CP-ABE system where attributes are used multiple times, we make k copies of each attribute in the system. Each new "attribute" B : i is only used once. This transformation does not change the size of the access matrix, so our ciphertexts remain the same size.</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6319599" y="3245525"/>
            <a:ext cx="491490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 Proof of Security</a:t>
            </a:r>
            <a:endParaRPr lang="en-US" sz="4374" dirty="0"/>
          </a:p>
        </p:txBody>
      </p:sp>
      <p:sp>
        <p:nvSpPr>
          <p:cNvPr id="5" name="Text 3"/>
          <p:cNvSpPr/>
          <p:nvPr/>
        </p:nvSpPr>
        <p:spPr>
          <a:xfrm>
            <a:off x="6319599" y="4273153"/>
            <a:ext cx="7477601"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If T ∈ G, this is a semi-functional ciphertext with parameters δx = Ax · cw modulo p2, σx = Ax · dw modulo p3, g2γx = Gp2 part of T rx, g3.</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6319599" y="2542937"/>
            <a:ext cx="7477601"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Central Authority in ABE Proposals</a:t>
            </a:r>
            <a:endParaRPr lang="en-US" sz="4374" dirty="0"/>
          </a:p>
        </p:txBody>
      </p:sp>
      <p:sp>
        <p:nvSpPr>
          <p:cNvPr id="5" name="Text 3"/>
          <p:cNvSpPr/>
          <p:nvPr/>
        </p:nvSpPr>
        <p:spPr>
          <a:xfrm>
            <a:off x="6319599" y="4264938"/>
            <a:ext cx="7477601"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Most attribute-based encryption (ABE) proposals rely on a central authority to issue private keys and verify attributes for each user. However, this approach becomes problematic when sharing data across different trust domains and organizations.</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4456628"/>
            <a:ext cx="976884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Challenges with Current ABE Systems</a:t>
            </a:r>
            <a:endParaRPr lang="en-US" sz="4374" dirty="0"/>
          </a:p>
        </p:txBody>
      </p:sp>
      <p:sp>
        <p:nvSpPr>
          <p:cNvPr id="5" name="Text 3"/>
          <p:cNvSpPr/>
          <p:nvPr/>
        </p:nvSpPr>
        <p:spPr>
          <a:xfrm>
            <a:off x="2348389" y="5484257"/>
            <a:ext cx="9933503" cy="1066205"/>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Current ABE systems face challenges when it comes to verifying attributes across different organizations and issuing private keys to every user. This limitation makes it difficult to use these systems for applications that require sharing data across multiple domains.</a:t>
            </a:r>
            <a:endParaRPr lang="en-US" sz="1750" dirty="0"/>
          </a:p>
        </p:txBody>
      </p:sp>
      <p:pic>
        <p:nvPicPr>
          <p:cNvPr id="6" name="Image 0" descr="preencoded.png"/>
          <p:cNvPicPr>
            <a:picLocks noChangeAspect="1"/>
          </p:cNvPicPr>
          <p:nvPr/>
        </p:nvPicPr>
        <p:blipFill>
          <a:blip r:embed="rId3"/>
          <a:stretch>
            <a:fillRect/>
          </a:stretch>
        </p:blipFill>
        <p:spPr>
          <a:xfrm>
            <a:off x="0" y="0"/>
            <a:ext cx="14630400" cy="27774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2348389" y="2898338"/>
            <a:ext cx="9933503"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Collusion Resistance in Prior ABE Systems</a:t>
            </a:r>
            <a:endParaRPr lang="en-US" sz="4374" dirty="0"/>
          </a:p>
        </p:txBody>
      </p:sp>
      <p:sp>
        <p:nvSpPr>
          <p:cNvPr id="7" name="Text 4"/>
          <p:cNvSpPr/>
          <p:nvPr/>
        </p:nvSpPr>
        <p:spPr>
          <a:xfrm>
            <a:off x="2348389" y="4620339"/>
            <a:ext cx="9933503"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Previous ABE systems achieved collusion resistance by randomizing a user's private key and tying together different components.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833199" y="3245525"/>
            <a:ext cx="620268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Multi-authority CP-ABE</a:t>
            </a:r>
            <a:endParaRPr lang="en-US" sz="4374" dirty="0"/>
          </a:p>
        </p:txBody>
      </p:sp>
      <p:sp>
        <p:nvSpPr>
          <p:cNvPr id="5" name="Text 3"/>
          <p:cNvSpPr/>
          <p:nvPr/>
        </p:nvSpPr>
        <p:spPr>
          <a:xfrm>
            <a:off x="833199" y="4273153"/>
            <a:ext cx="7477601"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 provide background information on multi-authority CP-ABE schemes and their security definition.</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6319599" y="2542937"/>
            <a:ext cx="7477601"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Encryption and Decryption Algorithms</a:t>
            </a:r>
            <a:endParaRPr lang="en-US" sz="4374" dirty="0"/>
          </a:p>
        </p:txBody>
      </p:sp>
      <p:sp>
        <p:nvSpPr>
          <p:cNvPr id="5" name="Text 3"/>
          <p:cNvSpPr/>
          <p:nvPr/>
        </p:nvSpPr>
        <p:spPr>
          <a:xfrm>
            <a:off x="6319599" y="4264938"/>
            <a:ext cx="7477601" cy="1421606"/>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The encryption algorithm takes a message, an access matrix, public keys, and global parameters as input. The decryption algorithm takes the global parameters, ciphertext, and a collection of keys corresponding to attribute-identity pairs.</a:t>
            </a:r>
            <a:endParaRPr lang="en-US" sz="1750" dirty="0"/>
          </a:p>
        </p:txBody>
      </p:sp>
      <p:pic>
        <p:nvPicPr>
          <p:cNvPr id="6"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2348389" y="3245525"/>
            <a:ext cx="4899660"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Security Definition</a:t>
            </a:r>
            <a:endParaRPr lang="en-US" sz="4374" dirty="0"/>
          </a:p>
        </p:txBody>
      </p:sp>
      <p:sp>
        <p:nvSpPr>
          <p:cNvPr id="7" name="Text 4"/>
          <p:cNvSpPr/>
          <p:nvPr/>
        </p:nvSpPr>
        <p:spPr>
          <a:xfrm>
            <a:off x="2348389" y="4273153"/>
            <a:ext cx="9933503"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 define security for multi-authority CP-ABE systems through a game between a challenger and an attacker. The attacker can make key queries and must provide public keys for corrupt authorities.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2348389" y="2898338"/>
            <a:ext cx="9933503" cy="1388745"/>
          </a:xfrm>
          <a:prstGeom prst="rect">
            <a:avLst/>
          </a:prstGeom>
          <a:noFill/>
          <a:ln/>
        </p:spPr>
        <p:txBody>
          <a:bodyPr wrap="squar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Transformation from One-Use to Multi-Authority CP-ABE</a:t>
            </a:r>
            <a:endParaRPr lang="en-US" sz="4374" dirty="0"/>
          </a:p>
        </p:txBody>
      </p:sp>
      <p:sp>
        <p:nvSpPr>
          <p:cNvPr id="7" name="Text 4"/>
          <p:cNvSpPr/>
          <p:nvPr/>
        </p:nvSpPr>
        <p:spPr>
          <a:xfrm>
            <a:off x="2348389" y="4620339"/>
            <a:ext cx="9933503"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 show how to construct a fully secure multi-authority CP-ABE system where attributes are used multiple times from a fully secure system where attributes are used only once.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252833">
              <a:alpha val="80000"/>
            </a:srgbClr>
          </a:solidFill>
          <a:ln/>
        </p:spPr>
      </p:sp>
      <p:sp>
        <p:nvSpPr>
          <p:cNvPr id="6" name="Text 3"/>
          <p:cNvSpPr/>
          <p:nvPr/>
        </p:nvSpPr>
        <p:spPr>
          <a:xfrm>
            <a:off x="2348389" y="3245525"/>
            <a:ext cx="4443889" cy="694373"/>
          </a:xfrm>
          <a:prstGeom prst="rect">
            <a:avLst/>
          </a:prstGeom>
          <a:noFill/>
          <a:ln/>
        </p:spPr>
        <p:txBody>
          <a:bodyPr wrap="none" rtlCol="0" anchor="t"/>
          <a:lstStyle/>
          <a:p>
            <a:pPr marL="0" indent="0">
              <a:lnSpc>
                <a:spcPts val="5468"/>
              </a:lnSpc>
              <a:buNone/>
            </a:pPr>
            <a:r>
              <a:rPr lang="en-US" sz="4374" dirty="0">
                <a:solidFill>
                  <a:srgbClr val="6EB9FC"/>
                </a:solidFill>
                <a:latin typeface="Lora" pitchFamily="34" charset="0"/>
                <a:ea typeface="Lora" pitchFamily="34" charset="-122"/>
                <a:cs typeface="Lora" pitchFamily="34" charset="-120"/>
              </a:rPr>
              <a:t>Assumptions</a:t>
            </a:r>
            <a:endParaRPr lang="en-US" sz="4374" dirty="0"/>
          </a:p>
        </p:txBody>
      </p:sp>
      <p:sp>
        <p:nvSpPr>
          <p:cNvPr id="7" name="Text 4"/>
          <p:cNvSpPr/>
          <p:nvPr/>
        </p:nvSpPr>
        <p:spPr>
          <a:xfrm>
            <a:off x="2348389" y="4273153"/>
            <a:ext cx="9933503" cy="710803"/>
          </a:xfrm>
          <a:prstGeom prst="rect">
            <a:avLst/>
          </a:prstGeom>
          <a:noFill/>
          <a:ln/>
        </p:spPr>
        <p:txBody>
          <a:bodyPr wrap="square" rtlCol="0" anchor="t"/>
          <a:lstStyle/>
          <a:p>
            <a:pPr marL="0" indent="0">
              <a:lnSpc>
                <a:spcPts val="2799"/>
              </a:lnSpc>
              <a:buNone/>
            </a:pPr>
            <a:r>
              <a:rPr lang="en-US" sz="1750" dirty="0">
                <a:solidFill>
                  <a:srgbClr val="D6E5EF"/>
                </a:solidFill>
                <a:latin typeface="Source Sans Pro" pitchFamily="34" charset="0"/>
                <a:ea typeface="Source Sans Pro" pitchFamily="34" charset="-122"/>
                <a:cs typeface="Source Sans Pro" pitchFamily="34" charset="-120"/>
              </a:rPr>
              <a:t>We state the complexity assumptions that we rely on to prove security for our system. These assumptions are formulated for a bilinear group of order N = p1p2p3.</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878</Words>
  <Application>Microsoft Office PowerPoint</Application>
  <PresentationFormat>Custom</PresentationFormat>
  <Paragraphs>57</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Lora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Saran Kumar</cp:lastModifiedBy>
  <cp:revision>2</cp:revision>
  <dcterms:created xsi:type="dcterms:W3CDTF">2023-09-30T14:31:20Z</dcterms:created>
  <dcterms:modified xsi:type="dcterms:W3CDTF">2023-09-30T14:39:52Z</dcterms:modified>
</cp:coreProperties>
</file>