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4"/>
  </p:sldMasterIdLst>
  <p:sldIdLst>
    <p:sldId id="298" r:id="rId5"/>
    <p:sldId id="307" r:id="rId6"/>
    <p:sldId id="301" r:id="rId7"/>
    <p:sldId id="303" r:id="rId8"/>
    <p:sldId id="305" r:id="rId9"/>
    <p:sldId id="30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p:scale>
          <a:sx n="75" d="100"/>
          <a:sy n="75" d="100"/>
        </p:scale>
        <p:origin x="931"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9/18/2024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63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09953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4646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9748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12637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6793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01753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2759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79032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26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91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9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87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218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3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747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9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9/18/2024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71896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225040" y="527306"/>
            <a:ext cx="7944283" cy="2901694"/>
          </a:xfrm>
        </p:spPr>
        <p:txBody>
          <a:bodyPr anchor="b">
            <a:normAutofit/>
          </a:bodyPr>
          <a:lstStyle/>
          <a:p>
            <a:r>
              <a:rPr lang="en-US" sz="4400" u="sng" dirty="0">
                <a:solidFill>
                  <a:schemeClr val="bg1"/>
                </a:solidFill>
                <a:latin typeface="Arial Black" panose="020B0A04020102020204" pitchFamily="34" charset="0"/>
              </a:rPr>
              <a:t>SGEMM GPU KERNEL PERFORMANCE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963683" y="3775456"/>
            <a:ext cx="3205640" cy="755904"/>
          </a:xfrm>
        </p:spPr>
        <p:txBody>
          <a:bodyPr anchor="t">
            <a:normAutofit/>
          </a:bodyPr>
          <a:lstStyle/>
          <a:p>
            <a:pPr>
              <a:lnSpc>
                <a:spcPct val="100000"/>
              </a:lnSpc>
            </a:pPr>
            <a:r>
              <a:rPr lang="en-US" sz="1600" dirty="0">
                <a:solidFill>
                  <a:schemeClr val="bg1"/>
                </a:solidFill>
              </a:rPr>
              <a:t>       </a:t>
            </a:r>
            <a:r>
              <a:rPr lang="en-US" sz="1600" dirty="0">
                <a:solidFill>
                  <a:schemeClr val="bg1"/>
                </a:solidFill>
                <a:latin typeface="Arial Black" panose="020B0A04020102020204" pitchFamily="34" charset="0"/>
              </a:rPr>
              <a:t>k.Sathwika </a:t>
            </a:r>
          </a:p>
          <a:p>
            <a:pPr>
              <a:lnSpc>
                <a:spcPct val="100000"/>
              </a:lnSpc>
            </a:pPr>
            <a:endParaRPr lang="en-US" sz="16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75EE-5E2C-7DED-84A7-6CB7F17CBBDD}"/>
              </a:ext>
            </a:extLst>
          </p:cNvPr>
          <p:cNvSpPr>
            <a:spLocks noGrp="1"/>
          </p:cNvSpPr>
          <p:nvPr>
            <p:ph type="title"/>
          </p:nvPr>
        </p:nvSpPr>
        <p:spPr/>
        <p:txBody>
          <a:bodyPr/>
          <a:lstStyle/>
          <a:p>
            <a:r>
              <a:rPr lang="en-IN" dirty="0">
                <a:latin typeface="Arial Black" panose="020B0A04020102020204" pitchFamily="34" charset="0"/>
              </a:rPr>
              <a:t>INTRODUCTION</a:t>
            </a:r>
          </a:p>
        </p:txBody>
      </p:sp>
      <p:sp>
        <p:nvSpPr>
          <p:cNvPr id="4" name="TextBox 3">
            <a:extLst>
              <a:ext uri="{FF2B5EF4-FFF2-40B4-BE49-F238E27FC236}">
                <a16:creationId xmlns:a16="http://schemas.microsoft.com/office/drawing/2014/main" id="{B796CC39-5B74-6E49-B450-81C432DEA6F3}"/>
              </a:ext>
            </a:extLst>
          </p:cNvPr>
          <p:cNvSpPr txBox="1"/>
          <p:nvPr/>
        </p:nvSpPr>
        <p:spPr>
          <a:xfrm>
            <a:off x="1605280" y="2672079"/>
            <a:ext cx="9072880" cy="2554545"/>
          </a:xfrm>
          <a:prstGeom prst="rect">
            <a:avLst/>
          </a:prstGeom>
          <a:noFill/>
        </p:spPr>
        <p:txBody>
          <a:bodyPr wrap="square">
            <a:spAutoFit/>
          </a:bodyPr>
          <a:lstStyle/>
          <a:p>
            <a:pPr algn="just"/>
            <a:r>
              <a:rPr lang="en-US" sz="2000" b="0" i="0" dirty="0">
                <a:solidFill>
                  <a:srgbClr val="333333"/>
                </a:solidFill>
                <a:effectLst/>
                <a:latin typeface="Aptos Display" panose="020B0004020202020204" pitchFamily="34" charset="0"/>
              </a:rPr>
              <a:t>This paper proposes a novel approach for the prediction of computation time of kernel's performance for a specific system which consists of a CPU along with a GPU (Graphical processing unit). The prediction is done based on 14 different configurations of processor such as local work group size, local memory shape, kernel loop unrolling factor, vector widths for loading and storing etc. A proposed system accomplished with multiple regression algorithms and regularization like Linear Regression</a:t>
            </a:r>
            <a:r>
              <a:rPr lang="en-US" sz="2000" dirty="0">
                <a:solidFill>
                  <a:srgbClr val="333333"/>
                </a:solidFill>
                <a:latin typeface="Aptos Display" panose="020B0004020202020204" pitchFamily="34" charset="0"/>
              </a:rPr>
              <a:t> </a:t>
            </a:r>
            <a:r>
              <a:rPr lang="en-US" sz="2000" b="0" i="0" dirty="0">
                <a:solidFill>
                  <a:srgbClr val="333333"/>
                </a:solidFill>
                <a:effectLst/>
                <a:latin typeface="Aptos Display" panose="020B0004020202020204" pitchFamily="34" charset="0"/>
              </a:rPr>
              <a:t>for making the predictions. Finally, the performance of the proposed system for predicting the running time of processors has the accuracy of 99.3% after using feature reduction techniques</a:t>
            </a:r>
            <a:endParaRPr lang="en-IN" sz="2000" dirty="0">
              <a:latin typeface="Aptos Display" panose="020B0004020202020204" pitchFamily="34" charset="0"/>
            </a:endParaRPr>
          </a:p>
        </p:txBody>
      </p:sp>
    </p:spTree>
    <p:extLst>
      <p:ext uri="{BB962C8B-B14F-4D97-AF65-F5344CB8AC3E}">
        <p14:creationId xmlns:p14="http://schemas.microsoft.com/office/powerpoint/2010/main" val="185192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5C6-01F5-1522-7DAA-06C46C4F9C5F}"/>
              </a:ext>
            </a:extLst>
          </p:cNvPr>
          <p:cNvSpPr>
            <a:spLocks noGrp="1"/>
          </p:cNvSpPr>
          <p:nvPr>
            <p:ph type="title"/>
          </p:nvPr>
        </p:nvSpPr>
        <p:spPr/>
        <p:txBody>
          <a:bodyPr/>
          <a:lstStyle/>
          <a:p>
            <a:r>
              <a:rPr lang="en-IN" dirty="0" err="1">
                <a:latin typeface="Arial Black" panose="020B0A04020102020204" pitchFamily="34" charset="0"/>
              </a:rPr>
              <a:t>OverView</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3877937-FDB0-6361-5A87-87D2793984D0}"/>
              </a:ext>
            </a:extLst>
          </p:cNvPr>
          <p:cNvSpPr>
            <a:spLocks noGrp="1"/>
          </p:cNvSpPr>
          <p:nvPr>
            <p:ph idx="1"/>
          </p:nvPr>
        </p:nvSpPr>
        <p:spPr>
          <a:xfrm>
            <a:off x="1178560" y="2621281"/>
            <a:ext cx="9834880" cy="3254588"/>
          </a:xfrm>
        </p:spPr>
        <p:txBody>
          <a:bodyPr>
            <a:normAutofit fontScale="92500" lnSpcReduction="20000"/>
          </a:bodyPr>
          <a:lstStyle/>
          <a:p>
            <a:pPr algn="just"/>
            <a:r>
              <a:rPr lang="en-US" dirty="0">
                <a:latin typeface="Aptos Display" panose="020B0004020202020204" pitchFamily="34" charset="0"/>
              </a:rPr>
              <a:t>t looks like you're describing a dataset that records the running times of a matrix-matrix multiplication operation (A * B = C) on a GPU, using a parameterizable SGEMM kernel. Here’s a clearer, rephrased version:-The dataset provides measurements of the running time for a matrix-matrix multiplication operation \(A * B = C\), where all matrices are 2048 x 2048 in size. The running times are obtained using a parameterizable SGEMM GPU kernel, with a total of 241,600 feasible parameter combinations out of 1,327,104 possible combinations. Each of the 241,600 feasible combinations was tested four times, and the results are recorded in the last four columns of the dataset. The kernel parameters are divided into 14 variables: the first 10 are ordinal, taking up to four different powers-of-two values, while the remaining 4 variables are binary. All times are measured in milliseconds.</a:t>
            </a:r>
            <a:endParaRPr lang="en-IN" dirty="0">
              <a:latin typeface="Aptos Display" panose="020B0004020202020204" pitchFamily="34" charset="0"/>
            </a:endParaRPr>
          </a:p>
        </p:txBody>
      </p:sp>
    </p:spTree>
    <p:extLst>
      <p:ext uri="{BB962C8B-B14F-4D97-AF65-F5344CB8AC3E}">
        <p14:creationId xmlns:p14="http://schemas.microsoft.com/office/powerpoint/2010/main" val="10009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255D4-C34C-2664-E9E5-ECE4A5CB9316}"/>
              </a:ext>
            </a:extLst>
          </p:cNvPr>
          <p:cNvPicPr>
            <a:picLocks noChangeAspect="1"/>
          </p:cNvPicPr>
          <p:nvPr/>
        </p:nvPicPr>
        <p:blipFill>
          <a:blip r:embed="rId2"/>
          <a:stretch>
            <a:fillRect/>
          </a:stretch>
        </p:blipFill>
        <p:spPr>
          <a:xfrm>
            <a:off x="2590800" y="1382274"/>
            <a:ext cx="6832600" cy="4093452"/>
          </a:xfrm>
          <a:prstGeom prst="rect">
            <a:avLst/>
          </a:prstGeom>
        </p:spPr>
      </p:pic>
    </p:spTree>
    <p:extLst>
      <p:ext uri="{BB962C8B-B14F-4D97-AF65-F5344CB8AC3E}">
        <p14:creationId xmlns:p14="http://schemas.microsoft.com/office/powerpoint/2010/main" val="20605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53FBD-0C6C-BE15-8BA5-4EC3196905BB}"/>
              </a:ext>
            </a:extLst>
          </p:cNvPr>
          <p:cNvPicPr>
            <a:picLocks noChangeAspect="1"/>
          </p:cNvPicPr>
          <p:nvPr/>
        </p:nvPicPr>
        <p:blipFill>
          <a:blip r:embed="rId2"/>
          <a:stretch>
            <a:fillRect/>
          </a:stretch>
        </p:blipFill>
        <p:spPr>
          <a:xfrm>
            <a:off x="3281362" y="1104900"/>
            <a:ext cx="5629275" cy="4648200"/>
          </a:xfrm>
          <a:prstGeom prst="rect">
            <a:avLst/>
          </a:prstGeom>
        </p:spPr>
      </p:pic>
    </p:spTree>
    <p:extLst>
      <p:ext uri="{BB962C8B-B14F-4D97-AF65-F5344CB8AC3E}">
        <p14:creationId xmlns:p14="http://schemas.microsoft.com/office/powerpoint/2010/main" val="3128650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ECD0-3E22-0B64-A4F0-4C8ECEB7FA7A}"/>
              </a:ext>
            </a:extLst>
          </p:cNvPr>
          <p:cNvSpPr>
            <a:spLocks noGrp="1"/>
          </p:cNvSpPr>
          <p:nvPr>
            <p:ph type="title"/>
          </p:nvPr>
        </p:nvSpPr>
        <p:spPr>
          <a:xfrm>
            <a:off x="1862561" y="538480"/>
            <a:ext cx="8466877" cy="3515359"/>
          </a:xfrm>
        </p:spPr>
        <p:txBody>
          <a:bodyPr>
            <a:normAutofit/>
          </a:bodyPr>
          <a:lstStyle/>
          <a:p>
            <a:r>
              <a:rPr lang="en-IN" sz="2400" dirty="0">
                <a:latin typeface="Arial Black" panose="020B0A04020102020204" pitchFamily="34" charset="0"/>
              </a:rPr>
              <a:t>Values: MSE = 0.294735591954632MAE = 0.452727555479866RMSE = 0.542895562658815  </a:t>
            </a:r>
            <a:r>
              <a:rPr lang="en-US" sz="2400" dirty="0">
                <a:latin typeface="Arial Black" panose="020B0A04020102020204" pitchFamily="34" charset="0"/>
              </a:rPr>
              <a:t>R-square value = 0.555023334728897Adjusted </a:t>
            </a:r>
            <a:br>
              <a:rPr lang="en-US" sz="2400" dirty="0">
                <a:latin typeface="Arial Black" panose="020B0A04020102020204" pitchFamily="34" charset="0"/>
              </a:rPr>
            </a:br>
            <a:r>
              <a:rPr lang="en-US" sz="2400" dirty="0">
                <a:latin typeface="Arial Black" panose="020B0A04020102020204" pitchFamily="34" charset="0"/>
              </a:rPr>
              <a:t>R-square = 0.5549201688215724</a:t>
            </a:r>
            <a:br>
              <a:rPr lang="en-IN" sz="2400" dirty="0"/>
            </a:br>
            <a:endParaRPr lang="en-IN" sz="2400" dirty="0"/>
          </a:p>
        </p:txBody>
      </p:sp>
    </p:spTree>
    <p:extLst>
      <p:ext uri="{BB962C8B-B14F-4D97-AF65-F5344CB8AC3E}">
        <p14:creationId xmlns:p14="http://schemas.microsoft.com/office/powerpoint/2010/main" val="31329733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74</TotalTime>
  <Words>300</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 Display</vt:lpstr>
      <vt:lpstr>Arial</vt:lpstr>
      <vt:lpstr>Arial Black</vt:lpstr>
      <vt:lpstr>Garamond</vt:lpstr>
      <vt:lpstr>Organic</vt:lpstr>
      <vt:lpstr>SGEMM GPU KERNEL PERFORMANCE</vt:lpstr>
      <vt:lpstr>INTRODUCTION</vt:lpstr>
      <vt:lpstr>OverView</vt:lpstr>
      <vt:lpstr>PowerPoint Presentation</vt:lpstr>
      <vt:lpstr>PowerPoint Presentation</vt:lpstr>
      <vt:lpstr>Values: MSE = 0.294735591954632MAE = 0.452727555479866RMSE = 0.542895562658815  R-square value = 0.555023334728897Adjusted  R-square = 0.5549201688215724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Sathwika Reddy</dc:creator>
  <cp:lastModifiedBy>Sathwika Reddy</cp:lastModifiedBy>
  <cp:revision>1</cp:revision>
  <dcterms:created xsi:type="dcterms:W3CDTF">2024-09-18T04:15:09Z</dcterms:created>
  <dcterms:modified xsi:type="dcterms:W3CDTF">2024-09-18T05:29:30Z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