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74" r:id="rId5"/>
    <p:sldId id="261" r:id="rId6"/>
    <p:sldId id="262" r:id="rId7"/>
    <p:sldId id="269" r:id="rId8"/>
    <p:sldId id="263" r:id="rId9"/>
    <p:sldId id="264" r:id="rId10"/>
    <p:sldId id="270" r:id="rId11"/>
    <p:sldId id="271" r:id="rId12"/>
    <p:sldId id="280" r:id="rId13"/>
    <p:sldId id="281" r:id="rId14"/>
    <p:sldId id="282" r:id="rId15"/>
    <p:sldId id="283" r:id="rId16"/>
    <p:sldId id="284" r:id="rId17"/>
    <p:sldId id="265"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alphaModFix amt="5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Corporate Expense Management &amp; Approval System</a:t>
            </a:r>
          </a:p>
        </p:txBody>
      </p:sp>
      <p:sp>
        <p:nvSpPr>
          <p:cNvPr id="3" name="Subtitle 2"/>
          <p:cNvSpPr>
            <a:spLocks noGrp="1"/>
          </p:cNvSpPr>
          <p:nvPr>
            <p:ph type="subTitle" idx="1"/>
          </p:nvPr>
        </p:nvSpPr>
        <p:spPr/>
        <p:txBody>
          <a:bodyPr>
            <a:noAutofit/>
          </a:bodyPr>
          <a:lstStyle/>
          <a:p>
            <a:r>
              <a:rPr sz="2000" b="1" dirty="0"/>
              <a:t>INFO 5707 – Final Project Presentation</a:t>
            </a:r>
          </a:p>
          <a:p>
            <a:r>
              <a:rPr sz="2000" b="1" dirty="0"/>
              <a:t>Group Members</a:t>
            </a:r>
            <a:br>
              <a:rPr lang="en-US" sz="2000" b="1" dirty="0"/>
            </a:br>
            <a:r>
              <a:rPr lang="en-US" sz="2000" b="1" dirty="0"/>
              <a:t>Sathwika </a:t>
            </a:r>
            <a:r>
              <a:rPr lang="en-US" sz="2000" b="1" dirty="0" err="1"/>
              <a:t>Karingu</a:t>
            </a:r>
            <a:r>
              <a:rPr lang="en-US" sz="2000" b="1" dirty="0"/>
              <a:t> -11708107</a:t>
            </a:r>
            <a:br>
              <a:rPr lang="en-US" sz="2000" b="1" dirty="0"/>
            </a:br>
            <a:r>
              <a:rPr lang="en-US" sz="2000" b="1" dirty="0"/>
              <a:t>Shreenath Jinaga-11752833</a:t>
            </a:r>
            <a:br>
              <a:rPr lang="en-US" sz="2000" b="1" dirty="0"/>
            </a:br>
            <a:r>
              <a:rPr lang="en-US" sz="2000" b="1" dirty="0"/>
              <a:t>Ashwitha Kollapieni-11714415</a:t>
            </a:r>
            <a:br>
              <a:rPr lang="en-US" sz="2000" b="1" dirty="0"/>
            </a:br>
            <a:r>
              <a:rPr lang="en-US" sz="2000" b="1" dirty="0"/>
              <a:t>Spoorthi Hassan-11814524</a:t>
            </a:r>
            <a:br>
              <a:rPr lang="en-US" sz="2000" b="1" dirty="0"/>
            </a:br>
            <a:r>
              <a:rPr lang="en-US" sz="2000" b="1" dirty="0"/>
              <a:t>Sri Ramya </a:t>
            </a:r>
            <a:r>
              <a:rPr lang="en-US" sz="2000" b="1" dirty="0" err="1"/>
              <a:t>Katukuri</a:t>
            </a:r>
            <a:r>
              <a:rPr lang="en-US" sz="2000" b="1" dirty="0"/>
              <a:t>- 11788716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Database Implementation</a:t>
            </a:r>
          </a:p>
        </p:txBody>
      </p:sp>
      <p:pic>
        <p:nvPicPr>
          <p:cNvPr id="4" name="Content Placeholder 3"/>
          <p:cNvPicPr>
            <a:picLocks noGrp="1" noChangeAspect="1"/>
          </p:cNvPicPr>
          <p:nvPr>
            <p:ph idx="1"/>
          </p:nvPr>
        </p:nvPicPr>
        <p:blipFill>
          <a:blip r:embed="rId3"/>
          <a:stretch>
            <a:fillRect/>
          </a:stretch>
        </p:blipFill>
        <p:spPr>
          <a:xfrm>
            <a:off x="1362710" y="1475740"/>
            <a:ext cx="8722360" cy="43516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Database Implementation</a:t>
            </a:r>
          </a:p>
        </p:txBody>
      </p:sp>
      <p:pic>
        <p:nvPicPr>
          <p:cNvPr id="5" name="Content Placeholder 4"/>
          <p:cNvPicPr>
            <a:picLocks noGrp="1" noChangeAspect="1"/>
          </p:cNvPicPr>
          <p:nvPr>
            <p:ph idx="1"/>
          </p:nvPr>
        </p:nvPicPr>
        <p:blipFill>
          <a:blip r:embed="rId3"/>
          <a:stretch>
            <a:fillRect/>
          </a:stretch>
        </p:blipFill>
        <p:spPr>
          <a:xfrm>
            <a:off x="1556385" y="1825625"/>
            <a:ext cx="9078595" cy="43516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a:extLst>
            <a:ext uri="{FF2B5EF4-FFF2-40B4-BE49-F238E27FC236}">
              <a16:creationId xmlns:a16="http://schemas.microsoft.com/office/drawing/2014/main" id="{C888A5DB-A68B-3E15-1B8B-2A64FBD5E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924A9-6985-3E3C-D37F-A8C9A508F99A}"/>
              </a:ext>
            </a:extLst>
          </p:cNvPr>
          <p:cNvSpPr>
            <a:spLocks noGrp="1"/>
          </p:cNvSpPr>
          <p:nvPr>
            <p:ph type="title"/>
          </p:nvPr>
        </p:nvSpPr>
        <p:spPr/>
        <p:txBody>
          <a:bodyPr>
            <a:normAutofit/>
          </a:bodyPr>
          <a:lstStyle/>
          <a:p>
            <a:r>
              <a:rPr lang="en-US" sz="2800" b="1" dirty="0">
                <a:effectLst/>
                <a:ea typeface="DengXian" panose="02010600030101010101" pitchFamily="2" charset="-122"/>
                <a:cs typeface="Times New Roman" panose="02020603050405020304" pitchFamily="18" charset="0"/>
              </a:rPr>
              <a:t>Data Retrieval Report:</a:t>
            </a:r>
            <a:br>
              <a:rPr lang="en-US" sz="2800" dirty="0">
                <a:effectLst/>
                <a:ea typeface="DengXian" panose="02010600030101010101" pitchFamily="2" charset="-122"/>
                <a:cs typeface="Times New Roman" panose="02020603050405020304" pitchFamily="18" charset="0"/>
              </a:rPr>
            </a:br>
            <a:r>
              <a:rPr lang="en-US" sz="2800" b="1" dirty="0">
                <a:effectLst/>
                <a:ea typeface="SimSun" panose="02010600030101010101" pitchFamily="2" charset="-122"/>
                <a:cs typeface="Times New Roman" panose="02020603050405020304" pitchFamily="18" charset="0"/>
              </a:rPr>
              <a:t>Query 1: Pending or Rejected Reports with Comments from Approvers</a:t>
            </a:r>
            <a:endParaRPr sz="2800" dirty="0"/>
          </a:p>
        </p:txBody>
      </p:sp>
      <p:pic>
        <p:nvPicPr>
          <p:cNvPr id="6" name="Content Placeholder 6">
            <a:extLst>
              <a:ext uri="{FF2B5EF4-FFF2-40B4-BE49-F238E27FC236}">
                <a16:creationId xmlns:a16="http://schemas.microsoft.com/office/drawing/2014/main" id="{533C257E-F2E1-FEF3-88EB-1E4E208C6B74}"/>
              </a:ext>
            </a:extLst>
          </p:cNvPr>
          <p:cNvPicPr>
            <a:picLocks noGrp="1" noChangeAspect="1"/>
          </p:cNvPicPr>
          <p:nvPr>
            <p:ph idx="1"/>
          </p:nvPr>
        </p:nvPicPr>
        <p:blipFill>
          <a:blip r:embed="rId3"/>
          <a:stretch>
            <a:fillRect/>
          </a:stretch>
        </p:blipFill>
        <p:spPr>
          <a:xfrm>
            <a:off x="1330960" y="1690688"/>
            <a:ext cx="9286240" cy="5040277"/>
          </a:xfrm>
        </p:spPr>
      </p:pic>
    </p:spTree>
    <p:extLst>
      <p:ext uri="{BB962C8B-B14F-4D97-AF65-F5344CB8AC3E}">
        <p14:creationId xmlns:p14="http://schemas.microsoft.com/office/powerpoint/2010/main" val="1005722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a:extLst>
            <a:ext uri="{FF2B5EF4-FFF2-40B4-BE49-F238E27FC236}">
              <a16:creationId xmlns:a16="http://schemas.microsoft.com/office/drawing/2014/main" id="{4579F151-D5B8-73FF-7680-0DD7E125F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57324-025C-D9EE-3685-25B533E0C8BA}"/>
              </a:ext>
            </a:extLst>
          </p:cNvPr>
          <p:cNvSpPr>
            <a:spLocks noGrp="1"/>
          </p:cNvSpPr>
          <p:nvPr>
            <p:ph type="title"/>
          </p:nvPr>
        </p:nvSpPr>
        <p:spPr/>
        <p:txBody>
          <a:bodyPr>
            <a:normAutofit/>
          </a:bodyPr>
          <a:lstStyle/>
          <a:p>
            <a:r>
              <a:rPr lang="en-US" sz="2800" b="1" dirty="0">
                <a:effectLst/>
                <a:ea typeface="DengXian" panose="02010600030101010101" pitchFamily="2" charset="-122"/>
                <a:cs typeface="Times New Roman" panose="02020603050405020304" pitchFamily="18" charset="0"/>
              </a:rPr>
              <a:t>Data Retrieval Report:</a:t>
            </a:r>
            <a:br>
              <a:rPr lang="en-US" sz="2800" dirty="0">
                <a:effectLst/>
                <a:ea typeface="DengXian" panose="02010600030101010101" pitchFamily="2" charset="-122"/>
                <a:cs typeface="Times New Roman" panose="02020603050405020304" pitchFamily="18" charset="0"/>
              </a:rPr>
            </a:br>
            <a:r>
              <a:rPr lang="en-US" sz="2800" b="1" kern="1200" dirty="0">
                <a:solidFill>
                  <a:schemeClr val="tx1"/>
                </a:solidFill>
                <a:effectLst/>
                <a:latin typeface="+mj-lt"/>
                <a:ea typeface="+mj-ea"/>
                <a:cs typeface="+mj-cs"/>
              </a:rPr>
              <a:t>Query 2: Total Approved Reimbursements Paid by Department</a:t>
            </a:r>
            <a:endParaRPr sz="2800" dirty="0"/>
          </a:p>
        </p:txBody>
      </p:sp>
      <p:pic>
        <p:nvPicPr>
          <p:cNvPr id="5" name="Picture 4" descr="A screenshot of a computer&#10;&#10;AI-generated content may be incorrect.">
            <a:extLst>
              <a:ext uri="{FF2B5EF4-FFF2-40B4-BE49-F238E27FC236}">
                <a16:creationId xmlns:a16="http://schemas.microsoft.com/office/drawing/2014/main" id="{8E8711DF-85E8-98E7-9A88-5160369CED62}"/>
              </a:ext>
            </a:extLst>
          </p:cNvPr>
          <p:cNvPicPr>
            <a:picLocks noChangeAspect="1"/>
          </p:cNvPicPr>
          <p:nvPr/>
        </p:nvPicPr>
        <p:blipFill>
          <a:blip r:embed="rId3"/>
          <a:stretch>
            <a:fillRect/>
          </a:stretch>
        </p:blipFill>
        <p:spPr>
          <a:xfrm>
            <a:off x="1709937" y="1845426"/>
            <a:ext cx="8769073" cy="4450303"/>
          </a:xfrm>
          <a:prstGeom prst="rect">
            <a:avLst/>
          </a:prstGeom>
        </p:spPr>
      </p:pic>
    </p:spTree>
    <p:extLst>
      <p:ext uri="{BB962C8B-B14F-4D97-AF65-F5344CB8AC3E}">
        <p14:creationId xmlns:p14="http://schemas.microsoft.com/office/powerpoint/2010/main" val="1754193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a:extLst>
            <a:ext uri="{FF2B5EF4-FFF2-40B4-BE49-F238E27FC236}">
              <a16:creationId xmlns:a16="http://schemas.microsoft.com/office/drawing/2014/main" id="{239EF408-5BA2-B666-C1C1-006ED67ADF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9FCA50-CA0C-A8F4-2B80-30FF4F96C648}"/>
              </a:ext>
            </a:extLst>
          </p:cNvPr>
          <p:cNvSpPr>
            <a:spLocks noGrp="1"/>
          </p:cNvSpPr>
          <p:nvPr>
            <p:ph type="title"/>
          </p:nvPr>
        </p:nvSpPr>
        <p:spPr/>
        <p:txBody>
          <a:bodyPr>
            <a:normAutofit/>
          </a:bodyPr>
          <a:lstStyle/>
          <a:p>
            <a:r>
              <a:rPr lang="en-US" sz="2800" b="1" dirty="0">
                <a:effectLst/>
                <a:ea typeface="DengXian" panose="02010600030101010101" pitchFamily="2" charset="-122"/>
                <a:cs typeface="Times New Roman" panose="02020603050405020304" pitchFamily="18" charset="0"/>
              </a:rPr>
              <a:t>Data Retrieval Report:</a:t>
            </a:r>
            <a:br>
              <a:rPr lang="en-US" sz="2800" dirty="0">
                <a:effectLst/>
                <a:ea typeface="DengXian" panose="02010600030101010101" pitchFamily="2" charset="-122"/>
                <a:cs typeface="Times New Roman" panose="02020603050405020304" pitchFamily="18" charset="0"/>
              </a:rPr>
            </a:br>
            <a:r>
              <a:rPr lang="en-US" sz="2800" b="1" kern="1200" dirty="0">
                <a:solidFill>
                  <a:schemeClr val="tx1"/>
                </a:solidFill>
                <a:effectLst/>
                <a:latin typeface="+mj-lt"/>
                <a:ea typeface="+mj-ea"/>
                <a:cs typeface="+mj-cs"/>
              </a:rPr>
              <a:t>Query 3: Detailed Breakdown of Expense Items by Rep</a:t>
            </a:r>
            <a:r>
              <a:rPr lang="en-US" sz="2800" b="1" i="1" kern="1200" dirty="0">
                <a:solidFill>
                  <a:schemeClr val="tx1"/>
                </a:solidFill>
                <a:effectLst/>
                <a:latin typeface="+mj-lt"/>
                <a:ea typeface="+mj-ea"/>
                <a:cs typeface="+mj-cs"/>
              </a:rPr>
              <a:t>ort</a:t>
            </a:r>
            <a:endParaRPr sz="2800" dirty="0"/>
          </a:p>
        </p:txBody>
      </p:sp>
      <p:pic>
        <p:nvPicPr>
          <p:cNvPr id="3" name="Picture 2" descr="A screenshot of a computer&#10;&#10;AI-generated content may be incorrect.">
            <a:extLst>
              <a:ext uri="{FF2B5EF4-FFF2-40B4-BE49-F238E27FC236}">
                <a16:creationId xmlns:a16="http://schemas.microsoft.com/office/drawing/2014/main" id="{22EA9F1A-D4DC-C002-8B0D-6323BAA8F4C8}"/>
              </a:ext>
            </a:extLst>
          </p:cNvPr>
          <p:cNvPicPr>
            <a:picLocks noChangeAspect="1"/>
          </p:cNvPicPr>
          <p:nvPr/>
        </p:nvPicPr>
        <p:blipFill>
          <a:blip r:embed="rId3"/>
          <a:stretch>
            <a:fillRect/>
          </a:stretch>
        </p:blipFill>
        <p:spPr>
          <a:xfrm>
            <a:off x="2018465" y="1560946"/>
            <a:ext cx="6993455" cy="5035287"/>
          </a:xfrm>
          <a:prstGeom prst="rect">
            <a:avLst/>
          </a:prstGeom>
        </p:spPr>
      </p:pic>
    </p:spTree>
    <p:extLst>
      <p:ext uri="{BB962C8B-B14F-4D97-AF65-F5344CB8AC3E}">
        <p14:creationId xmlns:p14="http://schemas.microsoft.com/office/powerpoint/2010/main" val="342614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a:extLst>
            <a:ext uri="{FF2B5EF4-FFF2-40B4-BE49-F238E27FC236}">
              <a16:creationId xmlns:a16="http://schemas.microsoft.com/office/drawing/2014/main" id="{5ED3B18D-0EFF-FFDF-7A86-791FEADCA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8DE78D-E7C9-7C32-713E-0FAC1328317C}"/>
              </a:ext>
            </a:extLst>
          </p:cNvPr>
          <p:cNvSpPr>
            <a:spLocks noGrp="1"/>
          </p:cNvSpPr>
          <p:nvPr>
            <p:ph type="title"/>
          </p:nvPr>
        </p:nvSpPr>
        <p:spPr/>
        <p:txBody>
          <a:bodyPr>
            <a:normAutofit/>
          </a:bodyPr>
          <a:lstStyle/>
          <a:p>
            <a:r>
              <a:rPr lang="en-US" sz="2800" b="1" dirty="0">
                <a:effectLst/>
                <a:ea typeface="DengXian" panose="02010600030101010101" pitchFamily="2" charset="-122"/>
                <a:cs typeface="Times New Roman" panose="02020603050405020304" pitchFamily="18" charset="0"/>
              </a:rPr>
              <a:t>Data Retrieval Report:</a:t>
            </a:r>
            <a:br>
              <a:rPr lang="en-US" sz="2800" dirty="0">
                <a:effectLst/>
                <a:ea typeface="DengXian" panose="02010600030101010101" pitchFamily="2" charset="-122"/>
                <a:cs typeface="Times New Roman" panose="02020603050405020304" pitchFamily="18" charset="0"/>
              </a:rPr>
            </a:br>
            <a:r>
              <a:rPr lang="en-US" sz="2800" b="1" dirty="0">
                <a:effectLst/>
                <a:latin typeface="Calibri" panose="020F0502020204030204" pitchFamily="34" charset="0"/>
                <a:ea typeface="DengXian" panose="02010600030101010101" pitchFamily="2" charset="-122"/>
                <a:cs typeface="Times New Roman" panose="02020603050405020304" pitchFamily="18" charset="0"/>
              </a:rPr>
              <a:t>Query 4: Approver-wise Report Actions</a:t>
            </a:r>
            <a:endParaRPr sz="2800" dirty="0"/>
          </a:p>
        </p:txBody>
      </p:sp>
      <p:pic>
        <p:nvPicPr>
          <p:cNvPr id="4" name="Picture 3">
            <a:extLst>
              <a:ext uri="{FF2B5EF4-FFF2-40B4-BE49-F238E27FC236}">
                <a16:creationId xmlns:a16="http://schemas.microsoft.com/office/drawing/2014/main" id="{14EFE02D-9364-48B5-B377-A2CC25AEB856}"/>
              </a:ext>
            </a:extLst>
          </p:cNvPr>
          <p:cNvPicPr>
            <a:picLocks noChangeAspect="1"/>
          </p:cNvPicPr>
          <p:nvPr/>
        </p:nvPicPr>
        <p:blipFill>
          <a:blip r:embed="rId3"/>
          <a:stretch>
            <a:fillRect/>
          </a:stretch>
        </p:blipFill>
        <p:spPr>
          <a:xfrm>
            <a:off x="2532276" y="1571414"/>
            <a:ext cx="6926684" cy="4911846"/>
          </a:xfrm>
          <a:prstGeom prst="rect">
            <a:avLst/>
          </a:prstGeom>
        </p:spPr>
      </p:pic>
    </p:spTree>
    <p:extLst>
      <p:ext uri="{BB962C8B-B14F-4D97-AF65-F5344CB8AC3E}">
        <p14:creationId xmlns:p14="http://schemas.microsoft.com/office/powerpoint/2010/main" val="145265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a:extLst>
            <a:ext uri="{FF2B5EF4-FFF2-40B4-BE49-F238E27FC236}">
              <a16:creationId xmlns:a16="http://schemas.microsoft.com/office/drawing/2014/main" id="{F9266A56-9CAA-C8E3-81F1-691FACD6A8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F78B8-A72A-F80F-08B2-F089D0AC17C5}"/>
              </a:ext>
            </a:extLst>
          </p:cNvPr>
          <p:cNvSpPr>
            <a:spLocks noGrp="1"/>
          </p:cNvSpPr>
          <p:nvPr>
            <p:ph type="title"/>
          </p:nvPr>
        </p:nvSpPr>
        <p:spPr/>
        <p:txBody>
          <a:bodyPr>
            <a:normAutofit/>
          </a:bodyPr>
          <a:lstStyle/>
          <a:p>
            <a:r>
              <a:rPr lang="en-US" sz="2800" b="1" dirty="0">
                <a:effectLst/>
                <a:ea typeface="DengXian" panose="02010600030101010101" pitchFamily="2" charset="-122"/>
                <a:cs typeface="Times New Roman" panose="02020603050405020304" pitchFamily="18" charset="0"/>
              </a:rPr>
              <a:t>Data Retrieval Report:</a:t>
            </a:r>
            <a:br>
              <a:rPr lang="en-US" sz="2800" dirty="0">
                <a:effectLst/>
                <a:ea typeface="DengXian" panose="02010600030101010101" pitchFamily="2" charset="-122"/>
                <a:cs typeface="Times New Roman" panose="02020603050405020304" pitchFamily="18" charset="0"/>
              </a:rPr>
            </a:br>
            <a:r>
              <a:rPr lang="en-US" sz="2800" b="1" dirty="0">
                <a:effectLst/>
                <a:ea typeface="DengXian" panose="02010600030101010101" pitchFamily="2" charset="-122"/>
                <a:cs typeface="Times New Roman" panose="02020603050405020304" pitchFamily="18" charset="0"/>
              </a:rPr>
              <a:t>Query 5: Employee-wise Summary of Expense Reports and Payment Status</a:t>
            </a:r>
            <a:endParaRPr sz="2800" dirty="0"/>
          </a:p>
        </p:txBody>
      </p:sp>
      <p:pic>
        <p:nvPicPr>
          <p:cNvPr id="3" name="Picture 2">
            <a:extLst>
              <a:ext uri="{FF2B5EF4-FFF2-40B4-BE49-F238E27FC236}">
                <a16:creationId xmlns:a16="http://schemas.microsoft.com/office/drawing/2014/main" id="{840CA38E-2935-9164-B857-2766E80A0D81}"/>
              </a:ext>
            </a:extLst>
          </p:cNvPr>
          <p:cNvPicPr>
            <a:picLocks noChangeAspect="1"/>
          </p:cNvPicPr>
          <p:nvPr/>
        </p:nvPicPr>
        <p:blipFill>
          <a:blip r:embed="rId3"/>
          <a:stretch>
            <a:fillRect/>
          </a:stretch>
        </p:blipFill>
        <p:spPr>
          <a:xfrm>
            <a:off x="2691028" y="1690688"/>
            <a:ext cx="6239611" cy="4795817"/>
          </a:xfrm>
          <a:prstGeom prst="rect">
            <a:avLst/>
          </a:prstGeom>
        </p:spPr>
      </p:pic>
    </p:spTree>
    <p:extLst>
      <p:ext uri="{BB962C8B-B14F-4D97-AF65-F5344CB8AC3E}">
        <p14:creationId xmlns:p14="http://schemas.microsoft.com/office/powerpoint/2010/main" val="375138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2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6920" y="-20320"/>
            <a:ext cx="10515600" cy="1325563"/>
          </a:xfrm>
        </p:spPr>
        <p:txBody>
          <a:bodyPr/>
          <a:lstStyle/>
          <a:p>
            <a:r>
              <a:rPr lang="en-US" dirty="0"/>
              <a:t>Conclusion</a:t>
            </a:r>
          </a:p>
        </p:txBody>
      </p:sp>
      <p:sp>
        <p:nvSpPr>
          <p:cNvPr id="3" name="Content Placeholder 2"/>
          <p:cNvSpPr>
            <a:spLocks noGrp="1"/>
          </p:cNvSpPr>
          <p:nvPr>
            <p:ph sz="half" idx="1"/>
          </p:nvPr>
        </p:nvSpPr>
        <p:spPr>
          <a:xfrm>
            <a:off x="678815" y="1232535"/>
            <a:ext cx="10434320" cy="4351655"/>
          </a:xfrm>
        </p:spPr>
        <p:txBody>
          <a:bodyPr>
            <a:noAutofit/>
          </a:bodyPr>
          <a:lstStyle/>
          <a:p>
            <a:pPr marL="0" indent="0">
              <a:buNone/>
            </a:pPr>
            <a:r>
              <a:rPr lang="en-US" altLang="en-GB" sz="2500" dirty="0"/>
              <a:t>The Corporate Expense Management &amp; Approval System manipulates all stages of employee expense submission through approval to monitoring processes. Business rules enforced through automation allow the system to achieve operational transparency by ensuring budget control through multiple levels of approval functionality. Business decision-making receives improved power through HR, Finance, and Department Operations because of real-time tracking alongside audit logs along with detailed analytics. The organizational financial compliance gets enhanced through this solution while manual work gets reduced by minimizing errors.</a:t>
            </a:r>
            <a:r>
              <a:rPr lang="en-US" altLang="en-GB" sz="2140" dirty="0"/>
              <a:t>(Many-to-One)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15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sz="half" idx="1"/>
          </p:nvPr>
        </p:nvSpPr>
        <p:spPr>
          <a:xfrm>
            <a:off x="838200" y="1825625"/>
            <a:ext cx="10125710" cy="4351655"/>
          </a:xfrm>
        </p:spPr>
        <p:txBody>
          <a:bodyPr/>
          <a:lstStyle/>
          <a:p>
            <a:r>
              <a:t>We appreciate your time and feedback.</a:t>
            </a:r>
          </a:p>
          <a:p>
            <a: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sz="half" idx="1"/>
          </p:nvPr>
        </p:nvSpPr>
        <p:spPr>
          <a:xfrm>
            <a:off x="753745" y="1825625"/>
            <a:ext cx="10707370" cy="4351655"/>
          </a:xfrm>
        </p:spPr>
        <p:txBody>
          <a:bodyPr/>
          <a:lstStyle/>
          <a:p>
            <a:r>
              <a:rPr dirty="0"/>
              <a:t>Purpose: To streamline employee expense claims and approvals.</a:t>
            </a:r>
          </a:p>
          <a:p>
            <a:endParaRPr dirty="0"/>
          </a:p>
          <a:p>
            <a:r>
              <a:rPr dirty="0"/>
              <a:t>Relevant across HR, Finance, Admin, and Department Operations.</a:t>
            </a:r>
          </a:p>
          <a:p>
            <a:endParaRPr dirty="0"/>
          </a:p>
          <a:p>
            <a:r>
              <a:rPr dirty="0"/>
              <a:t>Implements budget controls and transparent workflows.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85725"/>
            <a:ext cx="10515600" cy="1325563"/>
          </a:xfrm>
        </p:spPr>
        <p:txBody>
          <a:bodyPr/>
          <a:lstStyle/>
          <a:p>
            <a:r>
              <a:t>Objectives</a:t>
            </a:r>
          </a:p>
        </p:txBody>
      </p:sp>
      <p:sp>
        <p:nvSpPr>
          <p:cNvPr id="3" name="Content Placeholder 2"/>
          <p:cNvSpPr>
            <a:spLocks noGrp="1"/>
          </p:cNvSpPr>
          <p:nvPr>
            <p:ph sz="half" idx="1"/>
          </p:nvPr>
        </p:nvSpPr>
        <p:spPr>
          <a:xfrm>
            <a:off x="182245" y="1344295"/>
            <a:ext cx="5449570" cy="5141595"/>
          </a:xfrm>
        </p:spPr>
        <p:txBody>
          <a:bodyPr>
            <a:normAutofit/>
          </a:bodyPr>
          <a:lstStyle/>
          <a:p>
            <a:pPr>
              <a:lnSpc>
                <a:spcPct val="150000"/>
              </a:lnSpc>
            </a:pPr>
            <a:r>
              <a:rPr lang="en-US" altLang="en-GB" dirty="0"/>
              <a:t>Expense Submission Automation</a:t>
            </a:r>
          </a:p>
          <a:p>
            <a:pPr>
              <a:lnSpc>
                <a:spcPct val="150000"/>
              </a:lnSpc>
            </a:pPr>
            <a:r>
              <a:rPr lang="en-US" altLang="en-GB" dirty="0"/>
              <a:t>Multi-Level Approval Workflow</a:t>
            </a:r>
          </a:p>
          <a:p>
            <a:pPr>
              <a:lnSpc>
                <a:spcPct val="150000"/>
              </a:lnSpc>
            </a:pPr>
            <a:r>
              <a:rPr lang="en-US" altLang="en-GB" dirty="0"/>
              <a:t>Departmental Budget Monitoring</a:t>
            </a:r>
          </a:p>
          <a:p>
            <a:pPr>
              <a:lnSpc>
                <a:spcPct val="150000"/>
              </a:lnSpc>
            </a:pPr>
            <a:r>
              <a:rPr lang="en-US" altLang="en-GB" dirty="0"/>
              <a:t>Vendor Management</a:t>
            </a:r>
          </a:p>
          <a:p>
            <a:pPr>
              <a:lnSpc>
                <a:spcPct val="150000"/>
              </a:lnSpc>
            </a:pPr>
            <a:r>
              <a:rPr lang="en-US" altLang="en-GB" dirty="0"/>
              <a:t>Approval Audit Trails</a:t>
            </a:r>
          </a:p>
        </p:txBody>
      </p:sp>
      <p:sp>
        <p:nvSpPr>
          <p:cNvPr id="4" name="Text Box 3"/>
          <p:cNvSpPr txBox="1"/>
          <p:nvPr/>
        </p:nvSpPr>
        <p:spPr>
          <a:xfrm>
            <a:off x="5517515" y="1607185"/>
            <a:ext cx="6445885" cy="37534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en-GB" sz="2800" dirty="0">
                <a:sym typeface="+mn-ea"/>
              </a:rPr>
              <a:t>Payment Processing Integration</a:t>
            </a:r>
            <a:endParaRPr lang="en-US" altLang="en-GB" sz="2800" dirty="0"/>
          </a:p>
          <a:p>
            <a:pPr marL="285750" indent="-285750">
              <a:lnSpc>
                <a:spcPct val="150000"/>
              </a:lnSpc>
              <a:buFont typeface="Arial" panose="020B0604020202020204" pitchFamily="34" charset="0"/>
              <a:buChar char="•"/>
            </a:pPr>
            <a:r>
              <a:rPr lang="en-US" altLang="en-GB" sz="2800" dirty="0">
                <a:sym typeface="+mn-ea"/>
              </a:rPr>
              <a:t>Role-Based Access Control</a:t>
            </a:r>
            <a:endParaRPr lang="en-US" altLang="en-GB" sz="2800" dirty="0"/>
          </a:p>
          <a:p>
            <a:pPr marL="285750" indent="-285750">
              <a:lnSpc>
                <a:spcPct val="150000"/>
              </a:lnSpc>
              <a:buFont typeface="Arial" panose="020B0604020202020204" pitchFamily="34" charset="0"/>
              <a:buChar char="•"/>
            </a:pPr>
            <a:r>
              <a:rPr lang="en-US" altLang="en-GB" sz="2800" dirty="0">
                <a:sym typeface="+mn-ea"/>
              </a:rPr>
              <a:t>Real-Time Claim Tracking</a:t>
            </a:r>
            <a:endParaRPr lang="en-US" altLang="en-GB" sz="2800" dirty="0"/>
          </a:p>
          <a:p>
            <a:pPr marL="285750" indent="-285750">
              <a:lnSpc>
                <a:spcPct val="150000"/>
              </a:lnSpc>
              <a:buFont typeface="Arial" panose="020B0604020202020204" pitchFamily="34" charset="0"/>
              <a:buChar char="•"/>
            </a:pPr>
            <a:r>
              <a:rPr lang="en-US" altLang="en-GB" sz="2800" dirty="0">
                <a:sym typeface="+mn-ea"/>
              </a:rPr>
              <a:t>Reporting and Analytics</a:t>
            </a:r>
            <a:endParaRPr lang="en-US" altLang="en-GB" sz="2800" dirty="0"/>
          </a:p>
          <a:p>
            <a:pPr marL="285750" indent="-285750">
              <a:lnSpc>
                <a:spcPct val="150000"/>
              </a:lnSpc>
              <a:buFont typeface="Arial" panose="020B0604020202020204" pitchFamily="34" charset="0"/>
              <a:buChar char="•"/>
            </a:pPr>
            <a:r>
              <a:rPr lang="en-US" altLang="en-GB" sz="2800" dirty="0">
                <a:sym typeface="+mn-ea"/>
              </a:rPr>
              <a:t>Support for Diverse Expense Categories</a:t>
            </a:r>
            <a:endParaRPr lang="en-US" altLang="en-GB" sz="2800" dirty="0"/>
          </a:p>
          <a:p>
            <a:pPr marL="285750" indent="-285750">
              <a:buFont typeface="Arial" panose="020B0604020202020204" pitchFamily="34" charset="0"/>
              <a:buChar char="•"/>
            </a:pPr>
            <a:endParaRPr lang="en-GB"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3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5015" y="0"/>
            <a:ext cx="10515600" cy="1325563"/>
          </a:xfrm>
        </p:spPr>
        <p:txBody>
          <a:bodyPr/>
          <a:lstStyle/>
          <a:p>
            <a:r>
              <a:rPr lang="en-US"/>
              <a:t>Scope</a:t>
            </a:r>
          </a:p>
        </p:txBody>
      </p:sp>
      <p:sp>
        <p:nvSpPr>
          <p:cNvPr id="3" name="Content Placeholder 2"/>
          <p:cNvSpPr>
            <a:spLocks noGrp="1"/>
          </p:cNvSpPr>
          <p:nvPr>
            <p:ph sz="half" idx="1"/>
          </p:nvPr>
        </p:nvSpPr>
        <p:spPr>
          <a:xfrm>
            <a:off x="539115" y="1169670"/>
            <a:ext cx="10349230" cy="5267960"/>
          </a:xfrm>
        </p:spPr>
        <p:txBody>
          <a:bodyPr>
            <a:noAutofit/>
          </a:bodyPr>
          <a:lstStyle/>
          <a:p>
            <a:pPr>
              <a:lnSpc>
                <a:spcPct val="150000"/>
              </a:lnSpc>
            </a:pPr>
            <a:r>
              <a:rPr lang="en-US" sz="1800" b="0" i="0" dirty="0">
                <a:solidFill>
                  <a:srgbClr val="0A0A0A"/>
                </a:solidFill>
                <a:effectLst/>
                <a:latin typeface="Times New Roman" panose="02020603050405020304" pitchFamily="18" charset="0"/>
                <a:cs typeface="Times New Roman" panose="02020603050405020304" pitchFamily="18" charset="0"/>
              </a:rPr>
              <a:t>The system needs to process employee expense reports automatically through workflow approval functions.</a:t>
            </a:r>
          </a:p>
          <a:p>
            <a:pPr>
              <a:lnSpc>
                <a:spcPct val="150000"/>
              </a:lnSpc>
            </a:pPr>
            <a:r>
              <a:rPr lang="en-US" sz="1800" b="0" i="0" dirty="0">
                <a:solidFill>
                  <a:srgbClr val="0A0A0A"/>
                </a:solidFill>
                <a:effectLst/>
                <a:latin typeface="Times New Roman" panose="02020603050405020304" pitchFamily="18" charset="0"/>
                <a:cs typeface="Times New Roman" panose="02020603050405020304" pitchFamily="18" charset="0"/>
              </a:rPr>
              <a:t>The system must follow a three-stage approval sequence where Team Leads approve first and then Finance and the Director step in for final approval.</a:t>
            </a:r>
          </a:p>
          <a:p>
            <a:pPr>
              <a:lnSpc>
                <a:spcPct val="150000"/>
              </a:lnSpc>
            </a:pPr>
            <a:r>
              <a:rPr lang="en-US" sz="1800" b="0" i="0" dirty="0">
                <a:solidFill>
                  <a:srgbClr val="0A0A0A"/>
                </a:solidFill>
                <a:effectLst/>
                <a:latin typeface="Times New Roman" panose="02020603050405020304" pitchFamily="18" charset="0"/>
                <a:cs typeface="Times New Roman" panose="02020603050405020304" pitchFamily="18" charset="0"/>
              </a:rPr>
              <a:t>Actual expenditures can be tracked against departmental budgets using the system. Track vendors through a centralized system for every purchase submission.</a:t>
            </a:r>
          </a:p>
          <a:p>
            <a:pPr>
              <a:lnSpc>
                <a:spcPct val="150000"/>
              </a:lnSpc>
            </a:pPr>
            <a:r>
              <a:rPr lang="en-US" sz="1800" b="0" i="0" dirty="0">
                <a:solidFill>
                  <a:srgbClr val="0A0A0A"/>
                </a:solidFill>
                <a:effectLst/>
                <a:latin typeface="Times New Roman" panose="02020603050405020304" pitchFamily="18" charset="0"/>
                <a:cs typeface="Times New Roman" panose="02020603050405020304" pitchFamily="18" charset="0"/>
              </a:rPr>
              <a:t>Time-based status updates regarding the claim process must remain active.</a:t>
            </a:r>
          </a:p>
          <a:p>
            <a:pPr>
              <a:lnSpc>
                <a:spcPct val="150000"/>
              </a:lnSpc>
            </a:pPr>
            <a:r>
              <a:rPr lang="en-US" sz="1800" b="0" i="0" dirty="0">
                <a:solidFill>
                  <a:srgbClr val="0A0A0A"/>
                </a:solidFill>
                <a:effectLst/>
                <a:latin typeface="Times New Roman" panose="02020603050405020304" pitchFamily="18" charset="0"/>
                <a:cs typeface="Times New Roman" panose="02020603050405020304" pitchFamily="18" charset="0"/>
              </a:rPr>
              <a:t>Financial compliance requires systems that create complete audit trails.</a:t>
            </a:r>
          </a:p>
          <a:p>
            <a:pPr>
              <a:lnSpc>
                <a:spcPct val="150000"/>
              </a:lnSpc>
            </a:pPr>
            <a:r>
              <a:rPr lang="en-US" sz="1800" b="0" i="0" dirty="0">
                <a:solidFill>
                  <a:srgbClr val="0A0A0A"/>
                </a:solidFill>
                <a:effectLst/>
                <a:latin typeface="Times New Roman" panose="02020603050405020304" pitchFamily="18" charset="0"/>
                <a:cs typeface="Times New Roman" panose="02020603050405020304" pitchFamily="18" charset="0"/>
              </a:rPr>
              <a:t>The system serves multiple operational teams including HR, Finance, Admin and Department Operations.</a:t>
            </a:r>
          </a:p>
          <a:p>
            <a:pPr>
              <a:lnSpc>
                <a:spcPct val="150000"/>
              </a:lnSpc>
            </a:pPr>
            <a:r>
              <a:rPr lang="en-US" sz="1800" b="0" i="0" dirty="0">
                <a:solidFill>
                  <a:srgbClr val="0A0A0A"/>
                </a:solidFill>
                <a:effectLst/>
                <a:latin typeface="Times New Roman" panose="02020603050405020304" pitchFamily="18" charset="0"/>
                <a:cs typeface="Times New Roman" panose="02020603050405020304" pitchFamily="18" charset="0"/>
              </a:rPr>
              <a:t>The system will create better transparency and enhance budget control systems alongside operational efficiency.</a:t>
            </a:r>
            <a:endParaRPr lang="en-US" alt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20000"/>
          </a:blip>
          <a:stretch>
            <a:fillRect l="20000" r="2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Business Rules</a:t>
            </a:r>
          </a:p>
        </p:txBody>
      </p:sp>
      <p:sp>
        <p:nvSpPr>
          <p:cNvPr id="3" name="Content Placeholder 2"/>
          <p:cNvSpPr>
            <a:spLocks noGrp="1"/>
          </p:cNvSpPr>
          <p:nvPr>
            <p:ph sz="half" idx="1"/>
          </p:nvPr>
        </p:nvSpPr>
        <p:spPr>
          <a:xfrm>
            <a:off x="838200" y="1825625"/>
            <a:ext cx="10720705" cy="4351655"/>
          </a:xfrm>
        </p:spPr>
        <p:txBody>
          <a:bodyPr>
            <a:normAutofit fontScale="92500" lnSpcReduction="20000"/>
          </a:bodyPr>
          <a:lstStyle/>
          <a:p>
            <a:r>
              <a:rPr dirty="0">
                <a:latin typeface="Times New Roman" panose="02020603050405020304" charset="0"/>
                <a:cs typeface="Times New Roman" panose="02020603050405020304" charset="0"/>
              </a:rPr>
              <a:t>Only employees can submit expenses for themselves.</a:t>
            </a:r>
          </a:p>
          <a:p>
            <a:r>
              <a:rPr dirty="0">
                <a:latin typeface="Times New Roman" panose="02020603050405020304" charset="0"/>
                <a:cs typeface="Times New Roman" panose="02020603050405020304" charset="0"/>
              </a:rPr>
              <a:t>Each report must contain at least one categorized item.</a:t>
            </a:r>
          </a:p>
          <a:p>
            <a:r>
              <a:rPr dirty="0">
                <a:latin typeface="Times New Roman" panose="02020603050405020304" charset="0"/>
                <a:cs typeface="Times New Roman" panose="02020603050405020304" charset="0"/>
              </a:rPr>
              <a:t>Managers can only approve reports in their department.</a:t>
            </a:r>
          </a:p>
          <a:p>
            <a:r>
              <a:rPr dirty="0">
                <a:latin typeface="Times New Roman" panose="02020603050405020304" charset="0"/>
                <a:cs typeface="Times New Roman" panose="02020603050405020304" charset="0"/>
              </a:rPr>
              <a:t>Claims &gt; 10,000 need Finance and Director approval.</a:t>
            </a:r>
          </a:p>
          <a:p>
            <a:r>
              <a:rPr dirty="0">
                <a:latin typeface="Times New Roman" panose="02020603050405020304" charset="0"/>
                <a:cs typeface="Times New Roman" panose="02020603050405020304" charset="0"/>
              </a:rPr>
              <a:t>Budgets refresh quarterly; no over-budget entries allowed.</a:t>
            </a:r>
          </a:p>
          <a:p>
            <a:r>
              <a:rPr dirty="0">
                <a:latin typeface="Times New Roman" panose="02020603050405020304" charset="0"/>
                <a:cs typeface="Times New Roman" panose="02020603050405020304" charset="0"/>
              </a:rPr>
              <a:t>Payments occur only after final approval.</a:t>
            </a:r>
          </a:p>
          <a:p>
            <a:r>
              <a:rPr dirty="0">
                <a:latin typeface="Times New Roman" panose="02020603050405020304" charset="0"/>
                <a:cs typeface="Times New Roman" panose="02020603050405020304" charset="0"/>
              </a:rPr>
              <a:t>Vendors can be reused across multiple items.</a:t>
            </a:r>
          </a:p>
          <a:p>
            <a:r>
              <a:rPr dirty="0">
                <a:latin typeface="Times New Roman" panose="02020603050405020304" charset="0"/>
                <a:cs typeface="Times New Roman" panose="02020603050405020304" charset="0"/>
              </a:rPr>
              <a:t>Rejected reports cannot be resubmitted.</a:t>
            </a:r>
          </a:p>
          <a:p>
            <a:r>
              <a:rPr dirty="0">
                <a:latin typeface="Times New Roman" panose="02020603050405020304" charset="0"/>
                <a:cs typeface="Times New Roman" panose="02020603050405020304" charset="0"/>
              </a:rPr>
              <a:t>Admins have full audit access but can’t submit reports.</a:t>
            </a:r>
          </a:p>
          <a:p>
            <a:r>
              <a:rPr dirty="0">
                <a:latin typeface="Times New Roman" panose="02020603050405020304" charset="0"/>
                <a:cs typeface="Times New Roman" panose="02020603050405020304" charset="0"/>
              </a:rPr>
              <a:t>Only approved reports count toward budget analytics.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20000"/>
          </a:blip>
          <a:stretch>
            <a:fillRect l="20000" t="10000" r="2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Entity-Relationship Diagram</a:t>
            </a:r>
          </a:p>
        </p:txBody>
      </p:sp>
      <p:sp>
        <p:nvSpPr>
          <p:cNvPr id="3" name="Content Placeholder 2"/>
          <p:cNvSpPr>
            <a:spLocks noGrp="1"/>
          </p:cNvSpPr>
          <p:nvPr>
            <p:ph sz="half" idx="1"/>
          </p:nvPr>
        </p:nvSpPr>
        <p:spPr>
          <a:xfrm>
            <a:off x="838200" y="1825625"/>
            <a:ext cx="10030460" cy="4351655"/>
          </a:xfrm>
        </p:spPr>
        <p:txBody>
          <a:bodyPr>
            <a:normAutofit fontScale="92500"/>
          </a:bodyPr>
          <a:lstStyle/>
          <a:p>
            <a:r>
              <a:rPr dirty="0"/>
              <a:t>Main entities: </a:t>
            </a:r>
          </a:p>
          <a:p>
            <a:pPr lvl="1"/>
            <a:r>
              <a:rPr dirty="0"/>
              <a:t>Employe</a:t>
            </a:r>
            <a:r>
              <a:rPr lang="en-US" dirty="0"/>
              <a:t>e</a:t>
            </a:r>
          </a:p>
          <a:p>
            <a:pPr lvl="1"/>
            <a:r>
              <a:rPr dirty="0" err="1"/>
              <a:t>ExpenseReport</a:t>
            </a:r>
            <a:endParaRPr dirty="0"/>
          </a:p>
          <a:p>
            <a:pPr lvl="1"/>
            <a:r>
              <a:rPr dirty="0" err="1"/>
              <a:t>ExpenseItem</a:t>
            </a:r>
            <a:endParaRPr dirty="0"/>
          </a:p>
          <a:p>
            <a:pPr lvl="1"/>
            <a:r>
              <a:rPr dirty="0" err="1"/>
              <a:t>ApprovalLog</a:t>
            </a:r>
            <a:endParaRPr dirty="0"/>
          </a:p>
          <a:p>
            <a:pPr lvl="1"/>
            <a:r>
              <a:rPr dirty="0"/>
              <a:t>Payment</a:t>
            </a:r>
          </a:p>
          <a:p>
            <a:endParaRPr dirty="0"/>
          </a:p>
          <a:p>
            <a:r>
              <a:rPr dirty="0"/>
              <a:t>Includes Department, Approver, and Vendor as supporting entities.</a:t>
            </a:r>
          </a:p>
          <a:p>
            <a:endParaRPr dirty="0"/>
          </a:p>
          <a:p>
            <a:r>
              <a:rPr dirty="0"/>
              <a:t>Relationships enforce report submission, itemization, and approvals.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20000"/>
          </a:blip>
          <a:stretch>
            <a:fillRect l="20000" t="10000" r="20000" b="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t>Entity-Relationship Diagram</a:t>
            </a:r>
          </a:p>
        </p:txBody>
      </p:sp>
      <p:pic>
        <p:nvPicPr>
          <p:cNvPr id="6" name="Content Placeholder 5" descr="ERD New"/>
          <p:cNvPicPr>
            <a:picLocks noGrp="1" noChangeAspect="1"/>
          </p:cNvPicPr>
          <p:nvPr>
            <p:ph idx="1"/>
          </p:nvPr>
        </p:nvPicPr>
        <p:blipFill>
          <a:blip r:embed="rId3"/>
          <a:stretch>
            <a:fillRect/>
          </a:stretch>
        </p:blipFill>
        <p:spPr>
          <a:xfrm>
            <a:off x="1149350" y="1521460"/>
            <a:ext cx="9851390" cy="4808220"/>
          </a:xfrm>
          <a:prstGeom prst="rect">
            <a:avLst/>
          </a:prstGeom>
        </p:spPr>
      </p:pic>
      <p:sp>
        <p:nvSpPr>
          <p:cNvPr id="3" name="TextBox 2">
            <a:extLst>
              <a:ext uri="{FF2B5EF4-FFF2-40B4-BE49-F238E27FC236}">
                <a16:creationId xmlns:a16="http://schemas.microsoft.com/office/drawing/2014/main" id="{7AFEC893-276A-9649-9D46-93BFDCD072DA}"/>
              </a:ext>
            </a:extLst>
          </p:cNvPr>
          <p:cNvSpPr txBox="1"/>
          <p:nvPr/>
        </p:nvSpPr>
        <p:spPr>
          <a:xfrm>
            <a:off x="9662160" y="5872480"/>
            <a:ext cx="1198880" cy="369332"/>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Dictionary Overview</a:t>
            </a:r>
            <a:endParaRPr lang="en-US" dirty="0"/>
          </a:p>
        </p:txBody>
      </p:sp>
      <p:pic>
        <p:nvPicPr>
          <p:cNvPr id="5" name="Picture 4">
            <a:extLst>
              <a:ext uri="{FF2B5EF4-FFF2-40B4-BE49-F238E27FC236}">
                <a16:creationId xmlns:a16="http://schemas.microsoft.com/office/drawing/2014/main" id="{187F918D-7D30-210E-D4CB-E509A996C49D}"/>
              </a:ext>
            </a:extLst>
          </p:cNvPr>
          <p:cNvPicPr>
            <a:picLocks noChangeAspect="1"/>
          </p:cNvPicPr>
          <p:nvPr/>
        </p:nvPicPr>
        <p:blipFill>
          <a:blip r:embed="rId3"/>
          <a:stretch>
            <a:fillRect/>
          </a:stretch>
        </p:blipFill>
        <p:spPr>
          <a:xfrm>
            <a:off x="409023" y="1978408"/>
            <a:ext cx="5422817" cy="3863077"/>
          </a:xfrm>
          <a:prstGeom prst="rect">
            <a:avLst/>
          </a:prstGeom>
        </p:spPr>
      </p:pic>
      <p:pic>
        <p:nvPicPr>
          <p:cNvPr id="7" name="Picture 6">
            <a:extLst>
              <a:ext uri="{FF2B5EF4-FFF2-40B4-BE49-F238E27FC236}">
                <a16:creationId xmlns:a16="http://schemas.microsoft.com/office/drawing/2014/main" id="{A0A2E881-AAED-D228-7B02-FA9702408654}"/>
              </a:ext>
            </a:extLst>
          </p:cNvPr>
          <p:cNvPicPr>
            <a:picLocks noChangeAspect="1"/>
          </p:cNvPicPr>
          <p:nvPr/>
        </p:nvPicPr>
        <p:blipFill>
          <a:blip r:embed="rId4"/>
          <a:stretch>
            <a:fillRect/>
          </a:stretch>
        </p:blipFill>
        <p:spPr>
          <a:xfrm>
            <a:off x="6096000" y="1978408"/>
            <a:ext cx="5107313" cy="43462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Database Implementation</a:t>
            </a:r>
          </a:p>
        </p:txBody>
      </p:sp>
      <p:sp>
        <p:nvSpPr>
          <p:cNvPr id="3" name="Content Placeholder 2"/>
          <p:cNvSpPr>
            <a:spLocks noGrp="1"/>
          </p:cNvSpPr>
          <p:nvPr>
            <p:ph sz="half" idx="1"/>
          </p:nvPr>
        </p:nvSpPr>
        <p:spPr>
          <a:xfrm>
            <a:off x="838200" y="1825625"/>
            <a:ext cx="10795000" cy="4351655"/>
          </a:xfrm>
        </p:spPr>
        <p:txBody>
          <a:bodyPr/>
          <a:lstStyle/>
          <a:p>
            <a:r>
              <a:rPr dirty="0"/>
              <a:t>Platform: MySQL Workbench.</a:t>
            </a:r>
          </a:p>
          <a:p>
            <a:endParaRPr dirty="0"/>
          </a:p>
          <a:p>
            <a:r>
              <a:rPr dirty="0"/>
              <a:t>Tables created: 8 total (main and supporting).</a:t>
            </a:r>
          </a:p>
          <a:p>
            <a:endParaRPr dirty="0"/>
          </a:p>
          <a:p>
            <a:r>
              <a:rPr dirty="0"/>
              <a:t>Inserted data: 25+ records in core entities, 5+ in others.</a:t>
            </a:r>
          </a:p>
          <a:p>
            <a:endParaRPr dirty="0"/>
          </a:p>
          <a:p>
            <a:r>
              <a:rPr dirty="0"/>
              <a:t>Includes constraints and foreign keys.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otalTime>1129</TotalTime>
  <Words>549</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DengXian</vt:lpstr>
      <vt:lpstr>SimSun</vt:lpstr>
      <vt:lpstr>Arial</vt:lpstr>
      <vt:lpstr>Calibri</vt:lpstr>
      <vt:lpstr>Calibri Light</vt:lpstr>
      <vt:lpstr>Times New Roman</vt:lpstr>
      <vt:lpstr>Office Theme</vt:lpstr>
      <vt:lpstr>Corporate Expense Management &amp; Approval System</vt:lpstr>
      <vt:lpstr>Introduction</vt:lpstr>
      <vt:lpstr>Objectives</vt:lpstr>
      <vt:lpstr>Scope</vt:lpstr>
      <vt:lpstr>Business Rules</vt:lpstr>
      <vt:lpstr>Entity-Relationship Diagram</vt:lpstr>
      <vt:lpstr>Entity-Relationship Diagram</vt:lpstr>
      <vt:lpstr>Data Dictionary Overview</vt:lpstr>
      <vt:lpstr>Database Implementation</vt:lpstr>
      <vt:lpstr>Database Implementation</vt:lpstr>
      <vt:lpstr>Database Implementation</vt:lpstr>
      <vt:lpstr>Data Retrieval Report: Query 1: Pending or Rejected Reports with Comments from Approvers</vt:lpstr>
      <vt:lpstr>Data Retrieval Report: Query 2: Total Approved Reimbursements Paid by Department</vt:lpstr>
      <vt:lpstr>Data Retrieval Report: Query 3: Detailed Breakdown of Expense Items by Report</vt:lpstr>
      <vt:lpstr>Data Retrieval Report: Query 4: Approver-wise Report Actions</vt:lpstr>
      <vt:lpstr>Data Retrieval Report: Query 5: Employee-wise Summary of Expense Reports and Payment Status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Expense Management &amp; Approval System</dc:title>
  <dc:creator/>
  <cp:lastModifiedBy>Jinaga, Shreenath</cp:lastModifiedBy>
  <cp:revision>10</cp:revision>
  <dcterms:created xsi:type="dcterms:W3CDTF">2025-04-19T16:48:00Z</dcterms:created>
  <dcterms:modified xsi:type="dcterms:W3CDTF">2025-05-07T03:31:16Z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3B4E52CC683544B5870F02B338425DE3_11</vt:lpwstr>
  </property>
  <property fmtid="{D5CDD505-2E9C-101B-9397-08002B2CF9AE}" pid="3" name="KSOProductBuildVer">
    <vt:lpwstr>2057-12.2.0.20796</vt:lpwstr>
  </property>
</Properties>
</file>