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60" r:id="rId5"/>
    <p:sldId id="269" r:id="rId6"/>
    <p:sldId id="270" r:id="rId7"/>
    <p:sldId id="261" r:id="rId8"/>
    <p:sldId id="271" r:id="rId9"/>
    <p:sldId id="259" r:id="rId10"/>
    <p:sldId id="263" r:id="rId11"/>
    <p:sldId id="273" r:id="rId12"/>
    <p:sldId id="274" r:id="rId13"/>
    <p:sldId id="275" r:id="rId14"/>
    <p:sldId id="276" r:id="rId15"/>
    <p:sldId id="264" r:id="rId16"/>
    <p:sldId id="272" r:id="rId17"/>
    <p:sldId id="265" r:id="rId18"/>
    <p:sldId id="267" r:id="rId19"/>
    <p:sldId id="278" r:id="rId20"/>
    <p:sldId id="26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7" d="100"/>
          <a:sy n="77" d="100"/>
        </p:scale>
        <p:origin x="835"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0735CD6-DEFE-4F0D-B051-4C0B5337F83F}" type="datetimeFigureOut">
              <a:rPr lang="en-IN" smtClean="0"/>
              <a:pPr/>
              <a:t>27-04-2024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98268432-7778-4270-81B5-7B0E3A5AD045}" type="slidenum">
              <a:rPr lang="en-IN" smtClean="0"/>
              <a:pPr/>
              <a:t>‹#›</a:t>
            </a:fld>
            <a:endParaRPr lang="en-IN"/>
          </a:p>
        </p:txBody>
      </p:sp>
    </p:spTree>
    <p:extLst>
      <p:ext uri="{BB962C8B-B14F-4D97-AF65-F5344CB8AC3E}">
        <p14:creationId xmlns:p14="http://schemas.microsoft.com/office/powerpoint/2010/main" val="1212616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735CD6-DEFE-4F0D-B051-4C0B5337F83F}" type="datetimeFigureOut">
              <a:rPr lang="en-IN" smtClean="0"/>
              <a:pPr/>
              <a:t>27-04-2024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268432-7778-4270-81B5-7B0E3A5AD045}" type="slidenum">
              <a:rPr lang="en-IN" smtClean="0"/>
              <a:pPr/>
              <a:t>‹#›</a:t>
            </a:fld>
            <a:endParaRPr lang="en-IN"/>
          </a:p>
        </p:txBody>
      </p:sp>
    </p:spTree>
    <p:extLst>
      <p:ext uri="{BB962C8B-B14F-4D97-AF65-F5344CB8AC3E}">
        <p14:creationId xmlns:p14="http://schemas.microsoft.com/office/powerpoint/2010/main" val="1511939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735CD6-DEFE-4F0D-B051-4C0B5337F83F}" type="datetimeFigureOut">
              <a:rPr lang="en-IN" smtClean="0"/>
              <a:pPr/>
              <a:t>27-04-2024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268432-7778-4270-81B5-7B0E3A5AD045}" type="slidenum">
              <a:rPr lang="en-IN" smtClean="0"/>
              <a:pPr/>
              <a:t>‹#›</a:t>
            </a:fld>
            <a:endParaRPr lang="en-IN"/>
          </a:p>
        </p:txBody>
      </p:sp>
    </p:spTree>
    <p:extLst>
      <p:ext uri="{BB962C8B-B14F-4D97-AF65-F5344CB8AC3E}">
        <p14:creationId xmlns:p14="http://schemas.microsoft.com/office/powerpoint/2010/main" val="322619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735CD6-DEFE-4F0D-B051-4C0B5337F83F}" type="datetimeFigureOut">
              <a:rPr lang="en-IN" smtClean="0"/>
              <a:pPr/>
              <a:t>27-04-2024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268432-7778-4270-81B5-7B0E3A5AD045}" type="slidenum">
              <a:rPr lang="en-IN" smtClean="0"/>
              <a:pPr/>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08715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735CD6-DEFE-4F0D-B051-4C0B5337F83F}" type="datetimeFigureOut">
              <a:rPr lang="en-IN" smtClean="0"/>
              <a:pPr/>
              <a:t>27-04-2024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268432-7778-4270-81B5-7B0E3A5AD045}" type="slidenum">
              <a:rPr lang="en-IN" smtClean="0"/>
              <a:pPr/>
              <a:t>‹#›</a:t>
            </a:fld>
            <a:endParaRPr lang="en-IN"/>
          </a:p>
        </p:txBody>
      </p:sp>
    </p:spTree>
    <p:extLst>
      <p:ext uri="{BB962C8B-B14F-4D97-AF65-F5344CB8AC3E}">
        <p14:creationId xmlns:p14="http://schemas.microsoft.com/office/powerpoint/2010/main" val="742561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0735CD6-DEFE-4F0D-B051-4C0B5337F83F}" type="datetimeFigureOut">
              <a:rPr lang="en-IN" smtClean="0"/>
              <a:pPr/>
              <a:t>27-04-2024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8268432-7778-4270-81B5-7B0E3A5AD045}" type="slidenum">
              <a:rPr lang="en-IN" smtClean="0"/>
              <a:pPr/>
              <a:t>‹#›</a:t>
            </a:fld>
            <a:endParaRPr lang="en-IN"/>
          </a:p>
        </p:txBody>
      </p:sp>
    </p:spTree>
    <p:extLst>
      <p:ext uri="{BB962C8B-B14F-4D97-AF65-F5344CB8AC3E}">
        <p14:creationId xmlns:p14="http://schemas.microsoft.com/office/powerpoint/2010/main" val="31119788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0735CD6-DEFE-4F0D-B051-4C0B5337F83F}" type="datetimeFigureOut">
              <a:rPr lang="en-IN" smtClean="0"/>
              <a:pPr/>
              <a:t>27-04-2024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8268432-7778-4270-81B5-7B0E3A5AD045}" type="slidenum">
              <a:rPr lang="en-IN" smtClean="0"/>
              <a:pPr/>
              <a:t>‹#›</a:t>
            </a:fld>
            <a:endParaRPr lang="en-IN"/>
          </a:p>
        </p:txBody>
      </p:sp>
    </p:spTree>
    <p:extLst>
      <p:ext uri="{BB962C8B-B14F-4D97-AF65-F5344CB8AC3E}">
        <p14:creationId xmlns:p14="http://schemas.microsoft.com/office/powerpoint/2010/main" val="25387237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735CD6-DEFE-4F0D-B051-4C0B5337F83F}" type="datetimeFigureOut">
              <a:rPr lang="en-IN" smtClean="0"/>
              <a:pPr/>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268432-7778-4270-81B5-7B0E3A5AD045}" type="slidenum">
              <a:rPr lang="en-IN" smtClean="0"/>
              <a:pPr/>
              <a:t>‹#›</a:t>
            </a:fld>
            <a:endParaRPr lang="en-IN"/>
          </a:p>
        </p:txBody>
      </p:sp>
    </p:spTree>
    <p:extLst>
      <p:ext uri="{BB962C8B-B14F-4D97-AF65-F5344CB8AC3E}">
        <p14:creationId xmlns:p14="http://schemas.microsoft.com/office/powerpoint/2010/main" val="26982149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735CD6-DEFE-4F0D-B051-4C0B5337F83F}" type="datetimeFigureOut">
              <a:rPr lang="en-IN" smtClean="0"/>
              <a:pPr/>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268432-7778-4270-81B5-7B0E3A5AD045}" type="slidenum">
              <a:rPr lang="en-IN" smtClean="0"/>
              <a:pPr/>
              <a:t>‹#›</a:t>
            </a:fld>
            <a:endParaRPr lang="en-IN"/>
          </a:p>
        </p:txBody>
      </p:sp>
    </p:spTree>
    <p:extLst>
      <p:ext uri="{BB962C8B-B14F-4D97-AF65-F5344CB8AC3E}">
        <p14:creationId xmlns:p14="http://schemas.microsoft.com/office/powerpoint/2010/main" val="2905469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735CD6-DEFE-4F0D-B051-4C0B5337F83F}" type="datetimeFigureOut">
              <a:rPr lang="en-IN" smtClean="0"/>
              <a:pPr/>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268432-7778-4270-81B5-7B0E3A5AD045}" type="slidenum">
              <a:rPr lang="en-IN" smtClean="0"/>
              <a:pPr/>
              <a:t>‹#›</a:t>
            </a:fld>
            <a:endParaRPr lang="en-IN"/>
          </a:p>
        </p:txBody>
      </p:sp>
    </p:spTree>
    <p:extLst>
      <p:ext uri="{BB962C8B-B14F-4D97-AF65-F5344CB8AC3E}">
        <p14:creationId xmlns:p14="http://schemas.microsoft.com/office/powerpoint/2010/main" val="1977725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735CD6-DEFE-4F0D-B051-4C0B5337F83F}" type="datetimeFigureOut">
              <a:rPr lang="en-IN" smtClean="0"/>
              <a:pPr/>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268432-7778-4270-81B5-7B0E3A5AD045}" type="slidenum">
              <a:rPr lang="en-IN" smtClean="0"/>
              <a:pPr/>
              <a:t>‹#›</a:t>
            </a:fld>
            <a:endParaRPr lang="en-IN"/>
          </a:p>
        </p:txBody>
      </p:sp>
    </p:spTree>
    <p:extLst>
      <p:ext uri="{BB962C8B-B14F-4D97-AF65-F5344CB8AC3E}">
        <p14:creationId xmlns:p14="http://schemas.microsoft.com/office/powerpoint/2010/main" val="4123062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735CD6-DEFE-4F0D-B051-4C0B5337F83F}" type="datetimeFigureOut">
              <a:rPr lang="en-IN" smtClean="0"/>
              <a:pPr/>
              <a:t>27-04-2024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268432-7778-4270-81B5-7B0E3A5AD045}" type="slidenum">
              <a:rPr lang="en-IN" smtClean="0"/>
              <a:pPr/>
              <a:t>‹#›</a:t>
            </a:fld>
            <a:endParaRPr lang="en-IN"/>
          </a:p>
        </p:txBody>
      </p:sp>
    </p:spTree>
    <p:extLst>
      <p:ext uri="{BB962C8B-B14F-4D97-AF65-F5344CB8AC3E}">
        <p14:creationId xmlns:p14="http://schemas.microsoft.com/office/powerpoint/2010/main" val="4142121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735CD6-DEFE-4F0D-B051-4C0B5337F83F}" type="datetimeFigureOut">
              <a:rPr lang="en-IN" smtClean="0"/>
              <a:pPr/>
              <a:t>27-04-2024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8268432-7778-4270-81B5-7B0E3A5AD045}" type="slidenum">
              <a:rPr lang="en-IN" smtClean="0"/>
              <a:pPr/>
              <a:t>‹#›</a:t>
            </a:fld>
            <a:endParaRPr lang="en-IN"/>
          </a:p>
        </p:txBody>
      </p:sp>
    </p:spTree>
    <p:extLst>
      <p:ext uri="{BB962C8B-B14F-4D97-AF65-F5344CB8AC3E}">
        <p14:creationId xmlns:p14="http://schemas.microsoft.com/office/powerpoint/2010/main" val="2462141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735CD6-DEFE-4F0D-B051-4C0B5337F83F}" type="datetimeFigureOut">
              <a:rPr lang="en-IN" smtClean="0"/>
              <a:pPr/>
              <a:t>27-04-2024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8268432-7778-4270-81B5-7B0E3A5AD045}" type="slidenum">
              <a:rPr lang="en-IN" smtClean="0"/>
              <a:pPr/>
              <a:t>‹#›</a:t>
            </a:fld>
            <a:endParaRPr lang="en-IN"/>
          </a:p>
        </p:txBody>
      </p:sp>
    </p:spTree>
    <p:extLst>
      <p:ext uri="{BB962C8B-B14F-4D97-AF65-F5344CB8AC3E}">
        <p14:creationId xmlns:p14="http://schemas.microsoft.com/office/powerpoint/2010/main" val="408876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735CD6-DEFE-4F0D-B051-4C0B5337F83F}" type="datetimeFigureOut">
              <a:rPr lang="en-IN" smtClean="0"/>
              <a:pPr/>
              <a:t>27-04-2024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8268432-7778-4270-81B5-7B0E3A5AD045}" type="slidenum">
              <a:rPr lang="en-IN" smtClean="0"/>
              <a:pPr/>
              <a:t>‹#›</a:t>
            </a:fld>
            <a:endParaRPr lang="en-IN"/>
          </a:p>
        </p:txBody>
      </p:sp>
    </p:spTree>
    <p:extLst>
      <p:ext uri="{BB962C8B-B14F-4D97-AF65-F5344CB8AC3E}">
        <p14:creationId xmlns:p14="http://schemas.microsoft.com/office/powerpoint/2010/main" val="3127616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735CD6-DEFE-4F0D-B051-4C0B5337F83F}" type="datetimeFigureOut">
              <a:rPr lang="en-IN" smtClean="0"/>
              <a:pPr/>
              <a:t>27-04-2024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268432-7778-4270-81B5-7B0E3A5AD045}" type="slidenum">
              <a:rPr lang="en-IN" smtClean="0"/>
              <a:pPr/>
              <a:t>‹#›</a:t>
            </a:fld>
            <a:endParaRPr lang="en-IN"/>
          </a:p>
        </p:txBody>
      </p:sp>
    </p:spTree>
    <p:extLst>
      <p:ext uri="{BB962C8B-B14F-4D97-AF65-F5344CB8AC3E}">
        <p14:creationId xmlns:p14="http://schemas.microsoft.com/office/powerpoint/2010/main" val="203609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735CD6-DEFE-4F0D-B051-4C0B5337F83F}" type="datetimeFigureOut">
              <a:rPr lang="en-IN" smtClean="0"/>
              <a:pPr/>
              <a:t>27-04-2024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268432-7778-4270-81B5-7B0E3A5AD045}" type="slidenum">
              <a:rPr lang="en-IN" smtClean="0"/>
              <a:pPr/>
              <a:t>‹#›</a:t>
            </a:fld>
            <a:endParaRPr lang="en-IN"/>
          </a:p>
        </p:txBody>
      </p:sp>
    </p:spTree>
    <p:extLst>
      <p:ext uri="{BB962C8B-B14F-4D97-AF65-F5344CB8AC3E}">
        <p14:creationId xmlns:p14="http://schemas.microsoft.com/office/powerpoint/2010/main" val="1839785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0735CD6-DEFE-4F0D-B051-4C0B5337F83F}" type="datetimeFigureOut">
              <a:rPr lang="en-IN" smtClean="0"/>
              <a:pPr/>
              <a:t>27-04-2024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8268432-7778-4270-81B5-7B0E3A5AD045}" type="slidenum">
              <a:rPr lang="en-IN" smtClean="0"/>
              <a:pPr/>
              <a:t>‹#›</a:t>
            </a:fld>
            <a:endParaRPr lang="en-IN"/>
          </a:p>
        </p:txBody>
      </p:sp>
    </p:spTree>
    <p:extLst>
      <p:ext uri="{BB962C8B-B14F-4D97-AF65-F5344CB8AC3E}">
        <p14:creationId xmlns:p14="http://schemas.microsoft.com/office/powerpoint/2010/main" val="3737430590"/>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livebook.manning.com/book/real-world-machine-learning/chapter-8/" TargetMode="External"/><Relationship Id="rId2" Type="http://schemas.openxmlformats.org/officeDocument/2006/relationships/hyperlink" Target="https://www.cs.cornell.edu/people/pabo/movie-review-data/" TargetMode="External"/><Relationship Id="rId1" Type="http://schemas.openxmlformats.org/officeDocument/2006/relationships/slideLayout" Target="../slideLayouts/slideLayout2.xml"/><Relationship Id="rId4" Type="http://schemas.openxmlformats.org/officeDocument/2006/relationships/hyperlink" Target="http://xxx.lanl.gov/abs/cs/0409058"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4981-784D-D48D-7DCA-96A166560017}"/>
              </a:ext>
            </a:extLst>
          </p:cNvPr>
          <p:cNvSpPr>
            <a:spLocks noGrp="1"/>
          </p:cNvSpPr>
          <p:nvPr>
            <p:ph type="ctrTitle"/>
          </p:nvPr>
        </p:nvSpPr>
        <p:spPr>
          <a:xfrm>
            <a:off x="2342194" y="646363"/>
            <a:ext cx="7639665" cy="1646302"/>
          </a:xfrm>
        </p:spPr>
        <p:txBody>
          <a:bodyPr>
            <a:normAutofit fontScale="90000"/>
          </a:bodyPr>
          <a:lstStyle/>
          <a:p>
            <a:pPr algn="ctr"/>
            <a:r>
              <a:rPr lang="en-US" sz="3600" dirty="0">
                <a:solidFill>
                  <a:schemeClr val="bg1"/>
                </a:solidFill>
                <a:latin typeface="Calibri" panose="020F0502020204030204" pitchFamily="34" charset="0"/>
                <a:ea typeface="Calibri" panose="020F0502020204030204" pitchFamily="34" charset="0"/>
                <a:cs typeface="Calibri" panose="020F0502020204030204" pitchFamily="34" charset="0"/>
              </a:rPr>
              <a:t>Domain Specific Document Summarization through Hierarchical Classification using Transformers</a:t>
            </a:r>
            <a:endParaRPr lang="en-IN" sz="36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A57C17D1-9B5C-13ED-6214-B96E68A74DAD}"/>
              </a:ext>
            </a:extLst>
          </p:cNvPr>
          <p:cNvSpPr>
            <a:spLocks noGrp="1"/>
          </p:cNvSpPr>
          <p:nvPr>
            <p:ph type="subTitle" idx="1"/>
          </p:nvPr>
        </p:nvSpPr>
        <p:spPr>
          <a:xfrm>
            <a:off x="6462365" y="2852415"/>
            <a:ext cx="3883742" cy="3096044"/>
          </a:xfrm>
        </p:spPr>
        <p:txBody>
          <a:bodyPr>
            <a:normAutofit fontScale="25000" lnSpcReduction="20000"/>
          </a:bodyPr>
          <a:lstStyle/>
          <a:p>
            <a:r>
              <a:rPr lang="en-US" sz="9600" dirty="0">
                <a:solidFill>
                  <a:schemeClr val="bg1"/>
                </a:solidFill>
                <a:latin typeface="Calibri" panose="020F0502020204030204" pitchFamily="34" charset="0"/>
                <a:ea typeface="Calibri" panose="020F0502020204030204" pitchFamily="34" charset="0"/>
                <a:cs typeface="Calibri" panose="020F0502020204030204" pitchFamily="34" charset="0"/>
              </a:rPr>
              <a:t>Group No -08</a:t>
            </a:r>
          </a:p>
          <a:p>
            <a:r>
              <a:rPr lang="en-US" sz="9600" dirty="0">
                <a:solidFill>
                  <a:schemeClr val="bg1"/>
                </a:solidFill>
                <a:latin typeface="Calibri" panose="020F0502020204030204" pitchFamily="34" charset="0"/>
                <a:ea typeface="Calibri" panose="020F0502020204030204" pitchFamily="34" charset="0"/>
                <a:cs typeface="Calibri" panose="020F0502020204030204" pitchFamily="34" charset="0"/>
              </a:rPr>
              <a:t>Team Members </a:t>
            </a:r>
          </a:p>
          <a:p>
            <a:r>
              <a:rPr lang="en-US" sz="7200" dirty="0" err="1">
                <a:solidFill>
                  <a:schemeClr val="bg1"/>
                </a:solidFill>
                <a:latin typeface="Calibri" panose="020F0502020204030204" pitchFamily="34" charset="0"/>
                <a:ea typeface="Calibri" panose="020F0502020204030204" pitchFamily="34" charset="0"/>
                <a:cs typeface="Calibri" panose="020F0502020204030204" pitchFamily="34" charset="0"/>
              </a:rPr>
              <a:t>Sathwika</a:t>
            </a:r>
            <a:r>
              <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7200" dirty="0" err="1">
                <a:solidFill>
                  <a:schemeClr val="bg1"/>
                </a:solidFill>
                <a:latin typeface="Calibri" panose="020F0502020204030204" pitchFamily="34" charset="0"/>
                <a:ea typeface="Calibri" panose="020F0502020204030204" pitchFamily="34" charset="0"/>
                <a:cs typeface="Calibri" panose="020F0502020204030204" pitchFamily="34" charset="0"/>
              </a:rPr>
              <a:t>Karingu</a:t>
            </a:r>
            <a:r>
              <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rPr>
              <a:t> (11708107)</a:t>
            </a:r>
          </a:p>
          <a:p>
            <a:r>
              <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rPr>
              <a:t>Vivek Nelluri (11691249)</a:t>
            </a:r>
          </a:p>
          <a:p>
            <a:r>
              <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rPr>
              <a:t>Hemanth </a:t>
            </a:r>
            <a:r>
              <a:rPr lang="en-US" sz="7200" dirty="0" err="1">
                <a:solidFill>
                  <a:schemeClr val="bg1"/>
                </a:solidFill>
                <a:latin typeface="Calibri" panose="020F0502020204030204" pitchFamily="34" charset="0"/>
                <a:ea typeface="Calibri" panose="020F0502020204030204" pitchFamily="34" charset="0"/>
                <a:cs typeface="Calibri" panose="020F0502020204030204" pitchFamily="34" charset="0"/>
              </a:rPr>
              <a:t>Addepalli</a:t>
            </a:r>
            <a:r>
              <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rPr>
              <a:t> (11665107)</a:t>
            </a:r>
          </a:p>
          <a:p>
            <a:r>
              <a:rPr lang="en-US" sz="7200" dirty="0" err="1">
                <a:solidFill>
                  <a:schemeClr val="bg1"/>
                </a:solidFill>
                <a:latin typeface="Calibri" panose="020F0502020204030204" pitchFamily="34" charset="0"/>
                <a:ea typeface="Calibri" panose="020F0502020204030204" pitchFamily="34" charset="0"/>
                <a:cs typeface="Calibri" panose="020F0502020204030204" pitchFamily="34" charset="0"/>
              </a:rPr>
              <a:t>Chilukuri</a:t>
            </a:r>
            <a:r>
              <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rPr>
              <a:t> Tagore Reddy (11652327)                                                                 </a:t>
            </a:r>
          </a:p>
          <a:p>
            <a:r>
              <a:rPr lang="en-US" sz="9600" dirty="0">
                <a:solidFill>
                  <a:schemeClr val="bg1"/>
                </a:solidFill>
              </a:rPr>
              <a:t>                                                                </a:t>
            </a:r>
            <a:endParaRPr lang="en-IN" sz="9600" dirty="0">
              <a:solidFill>
                <a:schemeClr val="bg1"/>
              </a:solidFill>
            </a:endParaRPr>
          </a:p>
        </p:txBody>
      </p:sp>
    </p:spTree>
    <p:extLst>
      <p:ext uri="{BB962C8B-B14F-4D97-AF65-F5344CB8AC3E}">
        <p14:creationId xmlns:p14="http://schemas.microsoft.com/office/powerpoint/2010/main" val="2160513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14DF61B-DDC4-9DEC-342F-3A409C28062E}"/>
              </a:ext>
            </a:extLst>
          </p:cNvPr>
          <p:cNvSpPr txBox="1"/>
          <p:nvPr/>
        </p:nvSpPr>
        <p:spPr>
          <a:xfrm rot="10800000" flipH="1" flipV="1">
            <a:off x="1452387" y="1851021"/>
            <a:ext cx="5281349" cy="1200329"/>
          </a:xfrm>
          <a:prstGeom prst="rect">
            <a:avLst/>
          </a:prstGeom>
          <a:noFill/>
        </p:spPr>
        <p:txBody>
          <a:bodyPr wrap="square" rtlCol="0">
            <a:spAutoFit/>
          </a:bodyPr>
          <a:lstStyle/>
          <a:p>
            <a:pPr algn="just"/>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Bar Plot of Mesh Labels</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The code makes a bar plot that shows how articles are spread over different Mesh categories. This helps in knowing the frequency of articles linked with each particular category.</a:t>
            </a:r>
          </a:p>
        </p:txBody>
      </p:sp>
      <p:pic>
        <p:nvPicPr>
          <p:cNvPr id="5" name="Picture 4">
            <a:extLst>
              <a:ext uri="{FF2B5EF4-FFF2-40B4-BE49-F238E27FC236}">
                <a16:creationId xmlns:a16="http://schemas.microsoft.com/office/drawing/2014/main" id="{86836796-D8D9-CE10-7006-AC029470C94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32320" y="1728093"/>
            <a:ext cx="3756074" cy="2098319"/>
          </a:xfrm>
          <a:prstGeom prst="rect">
            <a:avLst/>
          </a:prstGeom>
          <a:noFill/>
          <a:ln>
            <a:noFill/>
          </a:ln>
        </p:spPr>
      </p:pic>
      <p:sp>
        <p:nvSpPr>
          <p:cNvPr id="6" name="TextBox 5">
            <a:extLst>
              <a:ext uri="{FF2B5EF4-FFF2-40B4-BE49-F238E27FC236}">
                <a16:creationId xmlns:a16="http://schemas.microsoft.com/office/drawing/2014/main" id="{A9BD2BA7-BCF5-AD70-DFD9-A7B7B9DE2A66}"/>
              </a:ext>
            </a:extLst>
          </p:cNvPr>
          <p:cNvSpPr txBox="1"/>
          <p:nvPr/>
        </p:nvSpPr>
        <p:spPr>
          <a:xfrm>
            <a:off x="1593063" y="3498167"/>
            <a:ext cx="5094314" cy="2862322"/>
          </a:xfrm>
          <a:prstGeom prst="rect">
            <a:avLst/>
          </a:prstGeom>
          <a:noFill/>
        </p:spPr>
        <p:txBody>
          <a:bodyPr wrap="square" rtlCol="0">
            <a:spAutoFit/>
          </a:bodyPr>
          <a:lstStyle/>
          <a:p>
            <a:pPr algn="just"/>
            <a:r>
              <a:rPr lang="en-IN" sz="18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PCA Scatter Plot</a:t>
            </a:r>
            <a:r>
              <a:rPr lang="en-IN"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In this code part, we create document embeddings using the Doc2Vec model. Then, we use PCA to decrease the dimensionality of these embeddings into three dimensions. After that, it shows a scatter plot in 3D where every dot signifies an article and its colour symbolizes the Mesh label for that particular article. This way of plotting aids in showing how articles cluster together within the embedding area because of their semantic likeness</a:t>
            </a:r>
            <a:r>
              <a:rPr lang="en-IN" sz="1800" dirty="0">
                <a:solidFill>
                  <a:schemeClr val="bg1"/>
                </a:solidFill>
                <a:effectLst/>
                <a:latin typeface="Times New Roman" panose="02020603050405020304" pitchFamily="18" charset="0"/>
                <a:ea typeface="Calibri" panose="020F0502020204030204" pitchFamily="34" charset="0"/>
              </a:rPr>
              <a:t>.</a:t>
            </a:r>
          </a:p>
        </p:txBody>
      </p:sp>
      <p:pic>
        <p:nvPicPr>
          <p:cNvPr id="7" name="Picture 6">
            <a:extLst>
              <a:ext uri="{FF2B5EF4-FFF2-40B4-BE49-F238E27FC236}">
                <a16:creationId xmlns:a16="http://schemas.microsoft.com/office/drawing/2014/main" id="{781F4551-9D7E-9763-9297-7228D67FBBC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87066" y="3989145"/>
            <a:ext cx="3643532" cy="2655494"/>
          </a:xfrm>
          <a:prstGeom prst="rect">
            <a:avLst/>
          </a:prstGeom>
          <a:noFill/>
          <a:ln>
            <a:noFill/>
          </a:ln>
        </p:spPr>
      </p:pic>
      <p:sp>
        <p:nvSpPr>
          <p:cNvPr id="8" name="TextBox 7">
            <a:extLst>
              <a:ext uri="{FF2B5EF4-FFF2-40B4-BE49-F238E27FC236}">
                <a16:creationId xmlns:a16="http://schemas.microsoft.com/office/drawing/2014/main" id="{87F01207-6D6C-77CC-676D-65D4E5A94891}"/>
              </a:ext>
            </a:extLst>
          </p:cNvPr>
          <p:cNvSpPr txBox="1"/>
          <p:nvPr/>
        </p:nvSpPr>
        <p:spPr>
          <a:xfrm>
            <a:off x="2648141" y="494714"/>
            <a:ext cx="8115989" cy="830997"/>
          </a:xfrm>
          <a:prstGeom prst="rect">
            <a:avLst/>
          </a:prstGeom>
          <a:noFill/>
        </p:spPr>
        <p:txBody>
          <a:bodyPr wrap="square" rtlCol="0">
            <a:spAutoFit/>
          </a:bodyPr>
          <a:lstStyle/>
          <a:p>
            <a:r>
              <a:rPr lang="en-IN" sz="4800" b="1" u="sng"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Data Visualization</a:t>
            </a:r>
            <a:endParaRPr lang="en-IN" sz="4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29463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DD4DB-C2CA-79DF-4324-1C5AAE1EEF96}"/>
              </a:ext>
            </a:extLst>
          </p:cNvPr>
          <p:cNvSpPr>
            <a:spLocks noGrp="1"/>
          </p:cNvSpPr>
          <p:nvPr>
            <p:ph type="title"/>
          </p:nvPr>
        </p:nvSpPr>
        <p:spPr>
          <a:xfrm>
            <a:off x="1141413" y="618518"/>
            <a:ext cx="9905998" cy="861490"/>
          </a:xfrm>
        </p:spPr>
        <p:txBody>
          <a:bodyPr>
            <a:normAutofit fontScale="90000"/>
          </a:bodyPr>
          <a:lstStyle/>
          <a:p>
            <a:pPr algn="ctr"/>
            <a:r>
              <a:rPr lang="en-US" sz="5300" b="1">
                <a:solidFill>
                  <a:schemeClr val="bg1"/>
                </a:solidFill>
                <a:latin typeface="Calibri" pitchFamily="34" charset="0"/>
                <a:cs typeface="Calibri" pitchFamily="34" charset="0"/>
              </a:rPr>
              <a:t>Implementation</a:t>
            </a:r>
            <a:br>
              <a:rPr lang="en-US" dirty="0"/>
            </a:br>
            <a:endParaRPr lang="en-IN" dirty="0"/>
          </a:p>
        </p:txBody>
      </p:sp>
      <p:sp>
        <p:nvSpPr>
          <p:cNvPr id="3" name="Content Placeholder 2">
            <a:extLst>
              <a:ext uri="{FF2B5EF4-FFF2-40B4-BE49-F238E27FC236}">
                <a16:creationId xmlns:a16="http://schemas.microsoft.com/office/drawing/2014/main" id="{049B707A-4F00-90BB-7BBF-3DCB22691B2F}"/>
              </a:ext>
            </a:extLst>
          </p:cNvPr>
          <p:cNvSpPr>
            <a:spLocks noGrp="1"/>
          </p:cNvSpPr>
          <p:nvPr>
            <p:ph idx="1"/>
          </p:nvPr>
        </p:nvSpPr>
        <p:spPr>
          <a:xfrm>
            <a:off x="1141412" y="1150071"/>
            <a:ext cx="9905999" cy="5335570"/>
          </a:xfrm>
        </p:spPr>
        <p:txBody>
          <a:bodyPr>
            <a:normAutofit fontScale="92500" lnSpcReduction="20000"/>
          </a:bodyPr>
          <a:lstStyle/>
          <a:p>
            <a:pPr marL="0" indent="0">
              <a:buNone/>
            </a:pPr>
            <a:r>
              <a:rPr lang="en-IN" sz="1800" b="1" dirty="0">
                <a:solidFill>
                  <a:schemeClr val="bg1"/>
                </a:solidFill>
                <a:effectLst/>
                <a:latin typeface="Times New Roman" panose="02020603050405020304" pitchFamily="18" charset="0"/>
                <a:ea typeface="Calibri" panose="020F0502020204030204" pitchFamily="34" charset="0"/>
              </a:rPr>
              <a:t>Data Loading and Exploration</a:t>
            </a:r>
          </a:p>
          <a:p>
            <a:r>
              <a:rPr lang="en-IN"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Load the dataset from the "PubMed.csv" file</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b="1" dirty="0">
                <a:solidFill>
                  <a:schemeClr val="bg1"/>
                </a:solidFill>
                <a:effectLst/>
                <a:latin typeface="Times New Roman" panose="02020603050405020304" pitchFamily="18" charset="0"/>
                <a:ea typeface="Calibri" panose="020F0502020204030204" pitchFamily="34" charset="0"/>
              </a:rPr>
              <a:t>Data Preprocessing</a:t>
            </a:r>
          </a:p>
          <a:p>
            <a:pPr>
              <a:lnSpc>
                <a:spcPct val="107000"/>
              </a:lnSpc>
              <a:spcAft>
                <a:spcPts val="800"/>
              </a:spcAft>
            </a:pPr>
            <a:r>
              <a:rPr lang="en-IN"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Tokenize the text data using </a:t>
            </a:r>
            <a:r>
              <a:rPr lang="en-IN" sz="1800" kern="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word_tokenize</a:t>
            </a:r>
            <a:r>
              <a:rPr lang="en-IN"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Create tagged documents (</a:t>
            </a:r>
            <a:r>
              <a:rPr lang="en-IN" sz="1800" kern="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TaggedDocument</a:t>
            </a:r>
            <a:r>
              <a:rPr lang="en-IN"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for Doc2Vec model training</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b="1" dirty="0">
                <a:solidFill>
                  <a:schemeClr val="bg1"/>
                </a:solidFill>
                <a:effectLst/>
                <a:latin typeface="Times New Roman" panose="02020603050405020304" pitchFamily="18" charset="0"/>
                <a:ea typeface="Calibri" panose="020F0502020204030204" pitchFamily="34" charset="0"/>
              </a:rPr>
              <a:t>Doc2Vec Model Training and Vector Representation</a:t>
            </a:r>
          </a:p>
          <a:p>
            <a:pPr>
              <a:lnSpc>
                <a:spcPct val="107000"/>
              </a:lnSpc>
              <a:spcAft>
                <a:spcPts val="800"/>
              </a:spcAft>
            </a:pPr>
            <a:r>
              <a:rPr lang="en-IN"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Train the Doc2Vec model on the tagged documents</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Infer vector representations for the documents using the trained Doc2Vec model</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b="1" dirty="0">
                <a:solidFill>
                  <a:schemeClr val="bg1"/>
                </a:solidFill>
                <a:effectLst/>
                <a:latin typeface="Times New Roman" panose="02020603050405020304" pitchFamily="18" charset="0"/>
                <a:ea typeface="Calibri" panose="020F0502020204030204" pitchFamily="34" charset="0"/>
              </a:rPr>
              <a:t>PCA Visualization</a:t>
            </a:r>
          </a:p>
          <a:p>
            <a:pPr>
              <a:lnSpc>
                <a:spcPct val="107000"/>
              </a:lnSpc>
              <a:spcAft>
                <a:spcPts val="800"/>
              </a:spcAft>
            </a:pPr>
            <a:r>
              <a:rPr lang="en-IN"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Perform Principal Component Analysis (PCA) on the document vectors</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Reduce dimensionality to 3 components</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Visualize the document vectors in a 3D scatter plot, </a:t>
            </a:r>
            <a:r>
              <a:rPr lang="en-IN" sz="1800" kern="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colored</a:t>
            </a:r>
            <a:r>
              <a:rPr lang="en-IN"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by labels</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solidFill>
                <a:schemeClr val="bg1"/>
              </a:solidFill>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858376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AD21C-74A2-7CD0-E607-BC9E270D1D26}"/>
              </a:ext>
            </a:extLst>
          </p:cNvPr>
          <p:cNvSpPr>
            <a:spLocks noGrp="1"/>
          </p:cNvSpPr>
          <p:nvPr>
            <p:ph type="ctrTitle"/>
          </p:nvPr>
        </p:nvSpPr>
        <p:spPr>
          <a:xfrm>
            <a:off x="1820154" y="707300"/>
            <a:ext cx="8791575" cy="754144"/>
          </a:xfrm>
        </p:spPr>
        <p:txBody>
          <a:bodyPr>
            <a:normAutofit/>
          </a:bodyPr>
          <a:lstStyle/>
          <a:p>
            <a:pPr algn="ctr"/>
            <a:r>
              <a:rPr lang="en-US" b="1" dirty="0">
                <a:solidFill>
                  <a:schemeClr val="bg1"/>
                </a:solidFill>
                <a:latin typeface="Calibri" pitchFamily="34" charset="0"/>
                <a:cs typeface="Calibri" pitchFamily="34" charset="0"/>
              </a:rPr>
              <a:t>Continuation</a:t>
            </a:r>
            <a:endParaRPr lang="en-IN" b="1" dirty="0">
              <a:solidFill>
                <a:schemeClr val="bg1"/>
              </a:solidFill>
              <a:latin typeface="Calibri" pitchFamily="34" charset="0"/>
              <a:cs typeface="Calibri" pitchFamily="34" charset="0"/>
            </a:endParaRPr>
          </a:p>
        </p:txBody>
      </p:sp>
      <p:sp>
        <p:nvSpPr>
          <p:cNvPr id="3" name="Subtitle 2">
            <a:extLst>
              <a:ext uri="{FF2B5EF4-FFF2-40B4-BE49-F238E27FC236}">
                <a16:creationId xmlns:a16="http://schemas.microsoft.com/office/drawing/2014/main" id="{CDBFB78C-9473-6959-E534-850AE45E5F9C}"/>
              </a:ext>
            </a:extLst>
          </p:cNvPr>
          <p:cNvSpPr>
            <a:spLocks noGrp="1"/>
          </p:cNvSpPr>
          <p:nvPr>
            <p:ph type="subTitle" idx="1"/>
          </p:nvPr>
        </p:nvSpPr>
        <p:spPr>
          <a:xfrm>
            <a:off x="2283657" y="1405173"/>
            <a:ext cx="8967786" cy="5260158"/>
          </a:xfrm>
        </p:spPr>
        <p:txBody>
          <a:bodyPr>
            <a:normAutofit fontScale="92500" lnSpcReduction="10000"/>
          </a:bodyPr>
          <a:lstStyle/>
          <a:p>
            <a:pPr>
              <a:lnSpc>
                <a:spcPct val="107000"/>
              </a:lnSpc>
              <a:spcAft>
                <a:spcPts val="800"/>
              </a:spcAft>
            </a:pPr>
            <a:r>
              <a:rPr lang="en-IN" sz="1800" b="1" kern="100" cap="non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Classification models</a:t>
            </a:r>
          </a:p>
          <a:p>
            <a:pPr marL="285750" indent="-285750">
              <a:lnSpc>
                <a:spcPct val="107000"/>
              </a:lnSpc>
              <a:spcAft>
                <a:spcPts val="800"/>
              </a:spcAft>
              <a:buFont typeface="Arial" panose="020B0604020202020204" pitchFamily="34" charset="0"/>
              <a:buChar char="•"/>
            </a:pPr>
            <a:r>
              <a:rPr lang="en-IN" sz="1800" kern="100" cap="non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Split the data into training and testing sets</a:t>
            </a:r>
          </a:p>
          <a:p>
            <a:pPr marL="285750" indent="-285750">
              <a:lnSpc>
                <a:spcPct val="107000"/>
              </a:lnSpc>
              <a:spcAft>
                <a:spcPts val="800"/>
              </a:spcAft>
              <a:buFont typeface="Arial" panose="020B0604020202020204" pitchFamily="34" charset="0"/>
              <a:buChar char="•"/>
            </a:pPr>
            <a:r>
              <a:rPr lang="en-IN" sz="1800" kern="100" cap="non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For each classification model (logistic regression, neural networks, SVM):</a:t>
            </a:r>
          </a:p>
          <a:p>
            <a:pPr marL="285750" indent="-285750">
              <a:lnSpc>
                <a:spcPct val="107000"/>
              </a:lnSpc>
              <a:spcAft>
                <a:spcPts val="800"/>
              </a:spcAft>
              <a:buFont typeface="Arial" panose="020B0604020202020204" pitchFamily="34" charset="0"/>
              <a:buChar char="•"/>
            </a:pPr>
            <a:r>
              <a:rPr lang="en-IN" sz="1800" kern="100" cap="non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Train the model on the training set</a:t>
            </a:r>
          </a:p>
          <a:p>
            <a:pPr marL="285750" indent="-285750">
              <a:lnSpc>
                <a:spcPct val="107000"/>
              </a:lnSpc>
              <a:spcAft>
                <a:spcPts val="800"/>
              </a:spcAft>
              <a:buFont typeface="Arial" panose="020B0604020202020204" pitchFamily="34" charset="0"/>
              <a:buChar char="•"/>
            </a:pPr>
            <a:r>
              <a:rPr lang="en-IN" sz="1800" kern="100" cap="non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Make predictions on the test set</a:t>
            </a:r>
          </a:p>
          <a:p>
            <a:pPr marL="285750" indent="-285750">
              <a:lnSpc>
                <a:spcPct val="107000"/>
              </a:lnSpc>
              <a:spcAft>
                <a:spcPts val="800"/>
              </a:spcAft>
              <a:buFont typeface="Arial" panose="020B0604020202020204" pitchFamily="34" charset="0"/>
              <a:buChar char="•"/>
            </a:pPr>
            <a:r>
              <a:rPr lang="en-IN" sz="1800" kern="100" cap="non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Evaluate the model (overall accuracy, per-class accuracy)</a:t>
            </a:r>
          </a:p>
          <a:p>
            <a:pPr marL="285750" indent="-285750">
              <a:lnSpc>
                <a:spcPct val="107000"/>
              </a:lnSpc>
              <a:spcAft>
                <a:spcPts val="800"/>
              </a:spcAft>
              <a:buFont typeface="Arial" panose="020B0604020202020204" pitchFamily="34" charset="0"/>
              <a:buChar char="•"/>
            </a:pPr>
            <a:r>
              <a:rPr lang="en-IN" sz="1800" kern="100" cap="non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Print the performance metrics</a:t>
            </a:r>
          </a:p>
          <a:p>
            <a:pPr>
              <a:lnSpc>
                <a:spcPct val="107000"/>
              </a:lnSpc>
              <a:spcAft>
                <a:spcPts val="800"/>
              </a:spcAft>
            </a:pPr>
            <a:r>
              <a:rPr lang="en-IN" sz="1800" kern="100" cap="non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b="1" kern="100" cap="non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Text summarization</a:t>
            </a:r>
          </a:p>
          <a:p>
            <a:pPr marL="285750" indent="-285750">
              <a:lnSpc>
                <a:spcPct val="107000"/>
              </a:lnSpc>
              <a:spcAft>
                <a:spcPts val="800"/>
              </a:spcAft>
              <a:buFont typeface="Arial" panose="020B0604020202020204" pitchFamily="34" charset="0"/>
              <a:buChar char="•"/>
            </a:pPr>
            <a:r>
              <a:rPr lang="en-IN" sz="1800" kern="100" cap="non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Load the pre-trained BART model and tokenizer</a:t>
            </a:r>
          </a:p>
          <a:p>
            <a:pPr marL="285750" indent="-285750">
              <a:lnSpc>
                <a:spcPct val="107000"/>
              </a:lnSpc>
              <a:spcAft>
                <a:spcPts val="800"/>
              </a:spcAft>
              <a:buFont typeface="Arial" panose="020B0604020202020204" pitchFamily="34" charset="0"/>
              <a:buChar char="•"/>
            </a:pPr>
            <a:r>
              <a:rPr lang="en-IN" sz="1800" kern="100" cap="non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Define a function to summarize text using the BART model</a:t>
            </a:r>
          </a:p>
          <a:p>
            <a:pPr marL="285750" indent="-285750">
              <a:lnSpc>
                <a:spcPct val="107000"/>
              </a:lnSpc>
              <a:spcAft>
                <a:spcPts val="800"/>
              </a:spcAft>
              <a:buFont typeface="Arial" panose="020B0604020202020204" pitchFamily="34" charset="0"/>
              <a:buChar char="•"/>
            </a:pPr>
            <a:r>
              <a:rPr lang="en-IN" sz="1800" kern="100" cap="non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Demonstrate text summarization by generating a summary for one of the abstracts</a:t>
            </a:r>
          </a:p>
          <a:p>
            <a:endParaRPr lang="en-IN" dirty="0">
              <a:solidFill>
                <a:schemeClr val="bg1"/>
              </a:solidFill>
            </a:endParaRPr>
          </a:p>
        </p:txBody>
      </p:sp>
    </p:spTree>
    <p:extLst>
      <p:ext uri="{BB962C8B-B14F-4D97-AF65-F5344CB8AC3E}">
        <p14:creationId xmlns:p14="http://schemas.microsoft.com/office/powerpoint/2010/main" val="25892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D303C-903D-F3AF-1A71-1D05BD2D1AEF}"/>
              </a:ext>
            </a:extLst>
          </p:cNvPr>
          <p:cNvSpPr>
            <a:spLocks noGrp="1"/>
          </p:cNvSpPr>
          <p:nvPr>
            <p:ph type="title"/>
          </p:nvPr>
        </p:nvSpPr>
        <p:spPr>
          <a:xfrm>
            <a:off x="1141413" y="618518"/>
            <a:ext cx="9905998" cy="757795"/>
          </a:xfrm>
        </p:spPr>
        <p:txBody>
          <a:bodyPr>
            <a:noAutofit/>
          </a:bodyPr>
          <a:lstStyle/>
          <a:p>
            <a:pPr algn="ctr"/>
            <a:r>
              <a:rPr lang="en-IN" sz="40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Integration of the NLP techniques used and uniqueness</a:t>
            </a:r>
            <a:endParaRPr lang="en-IN" sz="4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2BC4ADE-9164-B20F-0561-46BE17F13670}"/>
              </a:ext>
            </a:extLst>
          </p:cNvPr>
          <p:cNvSpPr>
            <a:spLocks noGrp="1"/>
          </p:cNvSpPr>
          <p:nvPr>
            <p:ph idx="1"/>
          </p:nvPr>
        </p:nvSpPr>
        <p:spPr>
          <a:xfrm>
            <a:off x="1141412" y="1734532"/>
            <a:ext cx="9905999" cy="4600279"/>
          </a:xfrm>
        </p:spPr>
        <p:txBody>
          <a:bodyPr>
            <a:normAutofit/>
          </a:bodyPr>
          <a:lstStyle/>
          <a:p>
            <a:pPr marL="0" indent="0">
              <a:buNone/>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 project brings together a variety of techniques and models in natural language processing (NLP) to handle tasks like text representation, dimension reduction, classification and summarizing on a biomedical dataset. Here is an extensive explanation about the NLP techniques employed in this work along with their distinctiveness:</a:t>
            </a:r>
          </a:p>
          <a:p>
            <a:pPr marL="0" indent="0">
              <a:buNone/>
            </a:pPr>
            <a:r>
              <a:rPr lang="en-US"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Text Processing: </a:t>
            </a:r>
          </a:p>
          <a:p>
            <a:r>
              <a:rPr lang="en-US"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 project uses NLTK’s </a:t>
            </a:r>
            <a:r>
              <a:rPr lang="en-US" sz="1800" kern="1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word_tokenize</a:t>
            </a:r>
            <a:r>
              <a:rPr lang="en-US"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to break down text into smaller pieces, making it ready for deeper examination.</a:t>
            </a:r>
          </a:p>
          <a:p>
            <a:pPr marL="0" indent="0">
              <a:buNone/>
            </a:pPr>
            <a:r>
              <a:rPr lang="en-US"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Document Vectorization:</a:t>
            </a:r>
          </a:p>
          <a:p>
            <a:r>
              <a:rPr lang="en-US"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It uses </a:t>
            </a:r>
            <a:r>
              <a:rPr lang="en-US" sz="1800" kern="1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Gensim’s</a:t>
            </a:r>
            <a:r>
              <a:rPr lang="en-US"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Doc2Vec to create detailed representations of entire texts, improving understanding of their overall context.</a:t>
            </a:r>
          </a:p>
          <a:p>
            <a:pPr marL="0" indent="0">
              <a:buNone/>
            </a:pPr>
            <a:endParaRPr lang="en-IN" dirty="0"/>
          </a:p>
        </p:txBody>
      </p:sp>
    </p:spTree>
    <p:extLst>
      <p:ext uri="{BB962C8B-B14F-4D97-AF65-F5344CB8AC3E}">
        <p14:creationId xmlns:p14="http://schemas.microsoft.com/office/powerpoint/2010/main" val="2578663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C856B-5655-0EBB-A77B-01D2C3613D0C}"/>
              </a:ext>
            </a:extLst>
          </p:cNvPr>
          <p:cNvSpPr>
            <a:spLocks noGrp="1"/>
          </p:cNvSpPr>
          <p:nvPr>
            <p:ph type="title"/>
          </p:nvPr>
        </p:nvSpPr>
        <p:spPr>
          <a:xfrm>
            <a:off x="1141413" y="618518"/>
            <a:ext cx="9905998" cy="606967"/>
          </a:xfrm>
        </p:spPr>
        <p:txBody>
          <a:bodyPr>
            <a:normAutofit fontScale="90000"/>
          </a:bodyPr>
          <a:lstStyle/>
          <a:p>
            <a:pPr algn="ctr"/>
            <a:r>
              <a:rPr lang="en-US" sz="4800" b="1" dirty="0">
                <a:solidFill>
                  <a:schemeClr val="bg1"/>
                </a:solidFill>
                <a:latin typeface="Calibri" pitchFamily="34" charset="0"/>
                <a:cs typeface="Calibri" pitchFamily="34" charset="0"/>
              </a:rPr>
              <a:t>Continuation</a:t>
            </a:r>
            <a:endParaRPr lang="en-IN" sz="4800" b="1" dirty="0">
              <a:solidFill>
                <a:schemeClr val="bg1"/>
              </a:solidFill>
              <a:latin typeface="Calibri" pitchFamily="34" charset="0"/>
              <a:cs typeface="Calibri" pitchFamily="34" charset="0"/>
            </a:endParaRPr>
          </a:p>
        </p:txBody>
      </p:sp>
      <p:sp>
        <p:nvSpPr>
          <p:cNvPr id="3" name="Content Placeholder 2">
            <a:extLst>
              <a:ext uri="{FF2B5EF4-FFF2-40B4-BE49-F238E27FC236}">
                <a16:creationId xmlns:a16="http://schemas.microsoft.com/office/drawing/2014/main" id="{501FCBE7-0FB3-1A29-6130-34CD5B921220}"/>
              </a:ext>
            </a:extLst>
          </p:cNvPr>
          <p:cNvSpPr>
            <a:spLocks noGrp="1"/>
          </p:cNvSpPr>
          <p:nvPr>
            <p:ph idx="1"/>
          </p:nvPr>
        </p:nvSpPr>
        <p:spPr>
          <a:xfrm>
            <a:off x="1141412" y="1225485"/>
            <a:ext cx="9905999" cy="5632515"/>
          </a:xfrm>
        </p:spPr>
        <p:txBody>
          <a:bodyPr>
            <a:noAutofit/>
          </a:bodyPr>
          <a:lstStyle/>
          <a:p>
            <a:pPr marL="0" indent="0">
              <a:buNone/>
            </a:pPr>
            <a:r>
              <a:rPr lang="en-US"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Dimensionality Reduction: </a:t>
            </a:r>
          </a:p>
          <a:p>
            <a:r>
              <a:rPr lang="en-US"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PCA simplifies the complex data into three main elements, making it easier to look for patterns and analyze the data visually.</a:t>
            </a:r>
          </a:p>
          <a:p>
            <a:pPr marL="0" indent="0">
              <a:buNone/>
            </a:pPr>
            <a:r>
              <a:rPr lang="en-US"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Model Evaluation: </a:t>
            </a:r>
          </a:p>
          <a:p>
            <a:r>
              <a:rPr lang="en-US"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 work assesses different statistical models like Logistic Regression, Neural Networks, and SVMs to see which one best fits the data based on precision and compatibility.</a:t>
            </a:r>
          </a:p>
          <a:p>
            <a:pPr marL="0" indent="0">
              <a:buNone/>
            </a:pPr>
            <a:r>
              <a:rPr lang="en-US"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Summarizing Text: </a:t>
            </a:r>
          </a:p>
          <a:p>
            <a:r>
              <a:rPr lang="en-US"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 pre-trained BART model is employed to condense long texts into brief summaries, helping to highlight essential information quickly.</a:t>
            </a:r>
          </a:p>
          <a:p>
            <a:pPr marL="0" indent="0">
              <a:buNone/>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 uniqueness of this code is in the way it brings together many NLP methods and models. These include things like text representation (Doc2Vec), lessening size (PCA), classification (Logistic Regression, Neural Networks, SVM) and summary writing for texts (BART). </a:t>
            </a:r>
          </a:p>
          <a:p>
            <a:endParaRPr lang="en-US"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endPar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endParaRPr lang="en-IN" sz="1800" dirty="0"/>
          </a:p>
        </p:txBody>
      </p:sp>
    </p:spTree>
    <p:extLst>
      <p:ext uri="{BB962C8B-B14F-4D97-AF65-F5344CB8AC3E}">
        <p14:creationId xmlns:p14="http://schemas.microsoft.com/office/powerpoint/2010/main" val="4091507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B12B5-9ED2-3352-9610-3B36F96444E4}"/>
              </a:ext>
            </a:extLst>
          </p:cNvPr>
          <p:cNvSpPr>
            <a:spLocks noGrp="1"/>
          </p:cNvSpPr>
          <p:nvPr>
            <p:ph type="title"/>
          </p:nvPr>
        </p:nvSpPr>
        <p:spPr/>
        <p:txBody>
          <a:bodyPr>
            <a:noAutofit/>
          </a:bodyPr>
          <a:lstStyle/>
          <a:p>
            <a:pPr algn="ctr">
              <a:lnSpc>
                <a:spcPct val="107000"/>
              </a:lnSpc>
              <a:spcAft>
                <a:spcPts val="800"/>
              </a:spcAft>
            </a:pPr>
            <a:r>
              <a:rPr lang="en-IN" sz="4800" b="1" u="sng" kern="100" dirty="0">
                <a:solidFill>
                  <a:schemeClr val="bg1"/>
                </a:solidFill>
                <a:effectLst/>
                <a:latin typeface="Calibri" pitchFamily="34" charset="0"/>
                <a:ea typeface="Calibri" panose="020F0502020204030204" pitchFamily="34" charset="0"/>
                <a:cs typeface="Calibri" pitchFamily="34" charset="0"/>
              </a:rPr>
              <a:t>Results and Uniqueness</a:t>
            </a:r>
            <a:br>
              <a:rPr lang="en-IN" sz="4800" kern="100" dirty="0">
                <a:solidFill>
                  <a:schemeClr val="bg1"/>
                </a:solidFill>
                <a:effectLst/>
                <a:latin typeface="Calibri" pitchFamily="34" charset="0"/>
                <a:ea typeface="Calibri" panose="020F0502020204030204" pitchFamily="34" charset="0"/>
                <a:cs typeface="Calibri" pitchFamily="34" charset="0"/>
              </a:rPr>
            </a:br>
            <a:endParaRPr lang="en-IN" sz="4800" dirty="0">
              <a:solidFill>
                <a:schemeClr val="bg1"/>
              </a:solidFill>
              <a:latin typeface="Calibri" pitchFamily="34" charset="0"/>
              <a:cs typeface="Calibri" pitchFamily="34" charset="0"/>
            </a:endParaRPr>
          </a:p>
        </p:txBody>
      </p:sp>
      <p:sp>
        <p:nvSpPr>
          <p:cNvPr id="5" name="TextBox 4">
            <a:extLst>
              <a:ext uri="{FF2B5EF4-FFF2-40B4-BE49-F238E27FC236}">
                <a16:creationId xmlns:a16="http://schemas.microsoft.com/office/drawing/2014/main" id="{9A4740E0-CF45-4D82-70A8-BEB75A9B740B}"/>
              </a:ext>
            </a:extLst>
          </p:cNvPr>
          <p:cNvSpPr txBox="1"/>
          <p:nvPr/>
        </p:nvSpPr>
        <p:spPr>
          <a:xfrm>
            <a:off x="782320" y="1330961"/>
            <a:ext cx="5689599" cy="5122556"/>
          </a:xfrm>
          <a:prstGeom prst="rect">
            <a:avLst/>
          </a:prstGeom>
          <a:noFill/>
        </p:spPr>
        <p:txBody>
          <a:bodyPr wrap="square" rtlCol="0">
            <a:spAutoFit/>
          </a:bodyPr>
          <a:lstStyle/>
          <a:p>
            <a:pPr algn="just">
              <a:lnSpc>
                <a:spcPct val="107000"/>
              </a:lnSpc>
              <a:spcAft>
                <a:spcPts val="800"/>
              </a:spcAft>
              <a:buFont typeface="Arial" pitchFamily="34" charset="0"/>
              <a:buChar char="•"/>
            </a:pPr>
            <a:r>
              <a:rPr lang="en-IN" sz="1800" kern="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Several cutting edge methods and models from the natural language processing (NLP) domain are combined in the code.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Even though the code's parts (Doc2Vec, PCA, classification models) are not new ideas, this uniqueness comes from how these methods are brought together and applied on the biomedical text data. Also, including a top text summarization model such as BART adds to its distinctiveness.</a:t>
            </a:r>
          </a:p>
          <a:p>
            <a:pPr algn="just">
              <a:lnSpc>
                <a:spcPct val="107000"/>
              </a:lnSpc>
              <a:spcAft>
                <a:spcPts val="800"/>
              </a:spcAft>
              <a:buFont typeface="Arial" pitchFamily="34" charset="0"/>
              <a:buChar char="•"/>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This mix of methods and models makes for a thorough examination and handling of the text information by using various NLP approaches to get useful understandings and complete different tasks within dataset.</a:t>
            </a:r>
          </a:p>
          <a:p>
            <a:pPr algn="just">
              <a:lnSpc>
                <a:spcPct val="107000"/>
              </a:lnSpc>
              <a:spcAft>
                <a:spcPts val="800"/>
              </a:spcAft>
              <a:buFont typeface="Arial" pitchFamily="34" charset="0"/>
              <a:buChar char="•"/>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This code is like a base example and can be expanded or modified to include new ways or models that come up in the fast-changing area of natural language processing.</a:t>
            </a:r>
          </a:p>
          <a:p>
            <a:endParaRPr lang="en-IN" dirty="0">
              <a:solidFill>
                <a:schemeClr val="bg1"/>
              </a:solidFill>
            </a:endParaRPr>
          </a:p>
        </p:txBody>
      </p:sp>
      <p:pic>
        <p:nvPicPr>
          <p:cNvPr id="6" name="Picture 5">
            <a:extLst>
              <a:ext uri="{FF2B5EF4-FFF2-40B4-BE49-F238E27FC236}">
                <a16:creationId xmlns:a16="http://schemas.microsoft.com/office/drawing/2014/main" id="{6FC7D8F3-92C1-7DA8-FBE3-21D75673B2C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38966" y="1617785"/>
            <a:ext cx="4410609" cy="3559126"/>
          </a:xfrm>
          <a:prstGeom prst="rect">
            <a:avLst/>
          </a:prstGeom>
          <a:noFill/>
          <a:ln>
            <a:noFill/>
          </a:ln>
        </p:spPr>
      </p:pic>
    </p:spTree>
    <p:extLst>
      <p:ext uri="{BB962C8B-B14F-4D97-AF65-F5344CB8AC3E}">
        <p14:creationId xmlns:p14="http://schemas.microsoft.com/office/powerpoint/2010/main" val="1500228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EEA35-71FC-5519-588B-6E444B3FADBF}"/>
              </a:ext>
            </a:extLst>
          </p:cNvPr>
          <p:cNvSpPr>
            <a:spLocks noGrp="1"/>
          </p:cNvSpPr>
          <p:nvPr>
            <p:ph type="title"/>
          </p:nvPr>
        </p:nvSpPr>
        <p:spPr/>
        <p:txBody>
          <a:bodyPr>
            <a:normAutofit/>
          </a:bodyPr>
          <a:lstStyle/>
          <a:p>
            <a:pPr algn="ctr"/>
            <a:r>
              <a:rPr lang="en-US" sz="4800" b="1" dirty="0">
                <a:solidFill>
                  <a:schemeClr val="bg1"/>
                </a:solidFill>
                <a:latin typeface="Calibri" pitchFamily="34" charset="0"/>
                <a:cs typeface="Calibri" pitchFamily="34" charset="0"/>
              </a:rPr>
              <a:t>Project Management </a:t>
            </a:r>
            <a:endParaRPr lang="en-IN" sz="4800" b="1" dirty="0">
              <a:solidFill>
                <a:schemeClr val="bg1"/>
              </a:solidFill>
              <a:latin typeface="Calibri" pitchFamily="34" charset="0"/>
              <a:cs typeface="Calibri" pitchFamily="34" charset="0"/>
            </a:endParaRPr>
          </a:p>
        </p:txBody>
      </p:sp>
      <p:sp>
        <p:nvSpPr>
          <p:cNvPr id="3" name="Content Placeholder 2">
            <a:extLst>
              <a:ext uri="{FF2B5EF4-FFF2-40B4-BE49-F238E27FC236}">
                <a16:creationId xmlns:a16="http://schemas.microsoft.com/office/drawing/2014/main" id="{FA7CDF8A-0D41-4D97-657E-96E5366AB7B2}"/>
              </a:ext>
            </a:extLst>
          </p:cNvPr>
          <p:cNvSpPr>
            <a:spLocks noGrp="1"/>
          </p:cNvSpPr>
          <p:nvPr>
            <p:ph idx="1"/>
          </p:nvPr>
        </p:nvSpPr>
        <p:spPr>
          <a:xfrm>
            <a:off x="970962" y="2249487"/>
            <a:ext cx="10076450" cy="3541714"/>
          </a:xfrm>
        </p:spPr>
        <p:txBody>
          <a:bodyPr/>
          <a:lstStyle/>
          <a:p>
            <a:r>
              <a:rPr lang="en-IN"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 project is about making the analysis of scientific articles automatic. We use natural language processing (NLP) methods for classifying and summarizing texts. This includes preparing the dataset, training models with machine learning, and using transformers to make short summaries of articles. We aim to simplify getting important information from lots of text data quickly.</a:t>
            </a: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920676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78AAB-62C7-9D0D-9360-F90A699AD541}"/>
              </a:ext>
            </a:extLst>
          </p:cNvPr>
          <p:cNvSpPr>
            <a:spLocks noGrp="1"/>
          </p:cNvSpPr>
          <p:nvPr>
            <p:ph type="title"/>
          </p:nvPr>
        </p:nvSpPr>
        <p:spPr>
          <a:xfrm>
            <a:off x="677334" y="518160"/>
            <a:ext cx="8596668" cy="1320800"/>
          </a:xfrm>
        </p:spPr>
        <p:txBody>
          <a:bodyPr>
            <a:normAutofit/>
          </a:bodyPr>
          <a:lstStyle/>
          <a:p>
            <a:pPr algn="ctr"/>
            <a:r>
              <a:rPr lang="en-US" sz="4800" b="1" u="sng" dirty="0">
                <a:solidFill>
                  <a:schemeClr val="bg1"/>
                </a:solidFill>
                <a:latin typeface="Calibri" panose="020F0502020204030204" pitchFamily="34" charset="0"/>
                <a:ea typeface="Calibri" panose="020F0502020204030204" pitchFamily="34" charset="0"/>
                <a:cs typeface="Calibri" panose="020F0502020204030204" pitchFamily="34" charset="0"/>
              </a:rPr>
              <a:t>Issues And Concerns</a:t>
            </a:r>
            <a:endParaRPr lang="en-IN" sz="4800" b="1" u="sng"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3D24A6BF-109B-1649-60F9-D07BB02484AA}"/>
              </a:ext>
            </a:extLst>
          </p:cNvPr>
          <p:cNvSpPr>
            <a:spLocks noGrp="1"/>
          </p:cNvSpPr>
          <p:nvPr>
            <p:ph idx="1"/>
          </p:nvPr>
        </p:nvSpPr>
        <p:spPr>
          <a:xfrm>
            <a:off x="677334" y="1747520"/>
            <a:ext cx="8596668" cy="4724399"/>
          </a:xfrm>
        </p:spPr>
        <p:txBody>
          <a:bodyPr>
            <a:normAutofit fontScale="85000" lnSpcReduction="20000"/>
          </a:bodyPr>
          <a:lstStyle/>
          <a:p>
            <a:pPr>
              <a:lnSpc>
                <a:spcPct val="107000"/>
              </a:lnSpc>
              <a:spcAft>
                <a:spcPts val="800"/>
              </a:spcAft>
            </a:pPr>
            <a:r>
              <a:rPr lang="en-IN"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Variability in Performance</a:t>
            </a:r>
            <a:r>
              <a:rPr lang="en-IN"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Machine learning models can work more or less effectively depending on the dataset and problem area, so we need to evaluate and choose with care.</a:t>
            </a:r>
          </a:p>
          <a:p>
            <a:pPr>
              <a:lnSpc>
                <a:spcPct val="107000"/>
              </a:lnSpc>
              <a:spcAft>
                <a:spcPts val="800"/>
              </a:spcAft>
            </a:pPr>
            <a:r>
              <a:rPr lang="en-IN"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Data Quality</a:t>
            </a:r>
            <a:r>
              <a:rPr lang="en-IN"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It is very important to have a dataset that has good quality and remains consistent. This helps in conducting reliable analysis and training models.</a:t>
            </a:r>
          </a:p>
          <a:p>
            <a:pPr>
              <a:lnSpc>
                <a:spcPct val="107000"/>
              </a:lnSpc>
              <a:spcAft>
                <a:spcPts val="800"/>
              </a:spcAft>
            </a:pPr>
            <a:r>
              <a:rPr lang="en-IN"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Interpretability</a:t>
            </a:r>
            <a:r>
              <a:rPr lang="en-IN"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Even if document embeddings are shown visually, understanding the semantic connections among articles might still be difficult.</a:t>
            </a:r>
          </a:p>
          <a:p>
            <a:pPr>
              <a:lnSpc>
                <a:spcPct val="107000"/>
              </a:lnSpc>
              <a:spcAft>
                <a:spcPts val="800"/>
              </a:spcAft>
            </a:pPr>
            <a:r>
              <a:rPr lang="en-IN"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Scalability</a:t>
            </a:r>
            <a:r>
              <a:rPr lang="en-IN"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Making the solution larger to handle bigger datasets or different fields might need thinking about optimization and managing resources.</a:t>
            </a:r>
          </a:p>
          <a:p>
            <a:pPr>
              <a:lnSpc>
                <a:spcPct val="107000"/>
              </a:lnSpc>
              <a:spcAft>
                <a:spcPts val="800"/>
              </a:spcAft>
            </a:pPr>
            <a:r>
              <a:rPr lang="en-IN"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BART (BIDIRECTIONAL AND AUTO-REGRESSIVE TRANSFORMERS): </a:t>
            </a:r>
            <a:r>
              <a:rPr lang="en-IN"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BART is employed, which can produce brief summaries for the scientific articles. It uses transformer design and pre-training on huge text groups to summarize well.</a:t>
            </a:r>
          </a:p>
          <a:p>
            <a:endParaRPr lang="en-IN"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21192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8858F-31AA-7304-517A-76BE26D3D2F9}"/>
              </a:ext>
            </a:extLst>
          </p:cNvPr>
          <p:cNvSpPr>
            <a:spLocks noGrp="1"/>
          </p:cNvSpPr>
          <p:nvPr>
            <p:ph type="title"/>
          </p:nvPr>
        </p:nvSpPr>
        <p:spPr/>
        <p:txBody>
          <a:bodyPr>
            <a:normAutofit/>
          </a:bodyPr>
          <a:lstStyle/>
          <a:p>
            <a:r>
              <a:rPr lang="en-US" sz="4000" b="1" dirty="0">
                <a:solidFill>
                  <a:schemeClr val="bg1"/>
                </a:solidFill>
                <a:latin typeface="Calibri" pitchFamily="34" charset="0"/>
                <a:cs typeface="Calibri" pitchFamily="34" charset="0"/>
              </a:rPr>
              <a:t>Roles and Responsibilities</a:t>
            </a:r>
            <a:endParaRPr lang="en-IN" sz="4000" b="1" dirty="0">
              <a:solidFill>
                <a:schemeClr val="bg1"/>
              </a:solidFill>
              <a:latin typeface="Calibri" pitchFamily="34" charset="0"/>
              <a:cs typeface="Calibri" pitchFamily="34" charset="0"/>
            </a:endParaRPr>
          </a:p>
        </p:txBody>
      </p:sp>
      <p:sp>
        <p:nvSpPr>
          <p:cNvPr id="3" name="Content Placeholder 2">
            <a:extLst>
              <a:ext uri="{FF2B5EF4-FFF2-40B4-BE49-F238E27FC236}">
                <a16:creationId xmlns:a16="http://schemas.microsoft.com/office/drawing/2014/main" id="{C52B593C-6283-C5F3-574C-637CC69E4B8D}"/>
              </a:ext>
            </a:extLst>
          </p:cNvPr>
          <p:cNvSpPr>
            <a:spLocks noGrp="1"/>
          </p:cNvSpPr>
          <p:nvPr>
            <p:ph idx="1"/>
          </p:nvPr>
        </p:nvSpPr>
        <p:spPr/>
        <p:txBody>
          <a:bodyPr>
            <a:normAutofit fontScale="92500" lnSpcReduction="10000"/>
          </a:bodyPr>
          <a:lstStyle/>
          <a:p>
            <a:r>
              <a:rPr lang="en-IN" dirty="0">
                <a:solidFill>
                  <a:schemeClr val="bg1"/>
                </a:solidFill>
              </a:rPr>
              <a:t>Vivek(25%) -</a:t>
            </a:r>
            <a:r>
              <a:rPr lang="en-US" dirty="0">
                <a:solidFill>
                  <a:schemeClr val="bg1"/>
                </a:solidFill>
              </a:rPr>
              <a:t> responsible for the data preprocessing, features extraction and  making the report.</a:t>
            </a:r>
          </a:p>
          <a:p>
            <a:r>
              <a:rPr lang="en-IN" dirty="0" err="1">
                <a:solidFill>
                  <a:schemeClr val="bg1"/>
                </a:solidFill>
              </a:rPr>
              <a:t>Sathwika</a:t>
            </a:r>
            <a:r>
              <a:rPr lang="en-IN" dirty="0">
                <a:solidFill>
                  <a:schemeClr val="bg1"/>
                </a:solidFill>
              </a:rPr>
              <a:t>(25%) - </a:t>
            </a:r>
            <a:r>
              <a:rPr lang="en-US" dirty="0">
                <a:solidFill>
                  <a:schemeClr val="bg1"/>
                </a:solidFill>
              </a:rPr>
              <a:t>responsible for </a:t>
            </a:r>
            <a:r>
              <a:rPr lang="en-US" dirty="0" err="1">
                <a:solidFill>
                  <a:schemeClr val="bg1"/>
                </a:solidFill>
              </a:rPr>
              <a:t>visualiziling</a:t>
            </a:r>
            <a:r>
              <a:rPr lang="en-US" dirty="0">
                <a:solidFill>
                  <a:schemeClr val="bg1"/>
                </a:solidFill>
              </a:rPr>
              <a:t> the </a:t>
            </a:r>
            <a:r>
              <a:rPr lang="en-US" dirty="0" err="1">
                <a:solidFill>
                  <a:schemeClr val="bg1"/>
                </a:solidFill>
              </a:rPr>
              <a:t>data,conversion</a:t>
            </a:r>
            <a:r>
              <a:rPr lang="en-US" dirty="0">
                <a:solidFill>
                  <a:schemeClr val="bg1"/>
                </a:solidFill>
              </a:rPr>
              <a:t> of text to vectors dimensionality reduction using PCA and making the report.</a:t>
            </a:r>
          </a:p>
          <a:p>
            <a:r>
              <a:rPr lang="en-US" dirty="0">
                <a:solidFill>
                  <a:schemeClr val="bg1"/>
                </a:solidFill>
              </a:rPr>
              <a:t>Hemanth(25%) - responsible for classification of the data using neural networks, </a:t>
            </a:r>
            <a:r>
              <a:rPr lang="en-US" dirty="0" err="1">
                <a:solidFill>
                  <a:schemeClr val="bg1"/>
                </a:solidFill>
              </a:rPr>
              <a:t>relu</a:t>
            </a:r>
            <a:r>
              <a:rPr lang="en-US" dirty="0">
                <a:solidFill>
                  <a:schemeClr val="bg1"/>
                </a:solidFill>
              </a:rPr>
              <a:t> activation </a:t>
            </a:r>
            <a:r>
              <a:rPr lang="en-US" dirty="0" err="1">
                <a:solidFill>
                  <a:schemeClr val="bg1"/>
                </a:solidFill>
              </a:rPr>
              <a:t>function,SVM</a:t>
            </a:r>
            <a:r>
              <a:rPr lang="en-US" dirty="0">
                <a:solidFill>
                  <a:schemeClr val="bg1"/>
                </a:solidFill>
              </a:rPr>
              <a:t> and making the report.</a:t>
            </a:r>
          </a:p>
          <a:p>
            <a:r>
              <a:rPr lang="en-US" dirty="0">
                <a:solidFill>
                  <a:schemeClr val="bg1"/>
                </a:solidFill>
              </a:rPr>
              <a:t>Tagore(25%)- responsible for summarizing the data using </a:t>
            </a:r>
            <a:r>
              <a:rPr lang="en-US" dirty="0" err="1">
                <a:solidFill>
                  <a:schemeClr val="bg1"/>
                </a:solidFill>
              </a:rPr>
              <a:t>bart</a:t>
            </a:r>
            <a:r>
              <a:rPr lang="en-US" dirty="0">
                <a:solidFill>
                  <a:schemeClr val="bg1"/>
                </a:solidFill>
              </a:rPr>
              <a:t> and making the report.</a:t>
            </a:r>
          </a:p>
          <a:p>
            <a:endParaRPr lang="en-US" dirty="0"/>
          </a:p>
        </p:txBody>
      </p:sp>
    </p:spTree>
    <p:extLst>
      <p:ext uri="{BB962C8B-B14F-4D97-AF65-F5344CB8AC3E}">
        <p14:creationId xmlns:p14="http://schemas.microsoft.com/office/powerpoint/2010/main" val="2882249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D4C0E-82F5-DE52-0259-5E85726AC946}"/>
              </a:ext>
            </a:extLst>
          </p:cNvPr>
          <p:cNvSpPr>
            <a:spLocks noGrp="1"/>
          </p:cNvSpPr>
          <p:nvPr>
            <p:ph type="title"/>
          </p:nvPr>
        </p:nvSpPr>
        <p:spPr/>
        <p:txBody>
          <a:bodyPr/>
          <a:lstStyle/>
          <a:p>
            <a:r>
              <a:rPr lang="en-IN" dirty="0">
                <a:solidFill>
                  <a:schemeClr val="bg1"/>
                </a:solidFill>
              </a:rPr>
              <a:t>Description</a:t>
            </a:r>
          </a:p>
        </p:txBody>
      </p:sp>
      <p:sp>
        <p:nvSpPr>
          <p:cNvPr id="3" name="Content Placeholder 2">
            <a:extLst>
              <a:ext uri="{FF2B5EF4-FFF2-40B4-BE49-F238E27FC236}">
                <a16:creationId xmlns:a16="http://schemas.microsoft.com/office/drawing/2014/main" id="{B2971BAF-07A5-5999-F6B0-69F9AFED86EF}"/>
              </a:ext>
            </a:extLst>
          </p:cNvPr>
          <p:cNvSpPr>
            <a:spLocks noGrp="1"/>
          </p:cNvSpPr>
          <p:nvPr>
            <p:ph idx="1"/>
          </p:nvPr>
        </p:nvSpPr>
        <p:spPr/>
        <p:txBody>
          <a:bodyPr>
            <a:normAutofit fontScale="92500" lnSpcReduction="10000"/>
          </a:bodyPr>
          <a:lstStyle/>
          <a:p>
            <a:r>
              <a:rPr lang="en-IN" dirty="0">
                <a:solidFill>
                  <a:schemeClr val="bg1"/>
                </a:solidFill>
              </a:rPr>
              <a:t>We are a team of four people worked on the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Domain Specific Document Summarization through Hierarchical Classification using Transformers</a:t>
            </a:r>
          </a:p>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Vivek- worked on </a:t>
            </a:r>
            <a:r>
              <a:rPr lang="en-US" dirty="0">
                <a:solidFill>
                  <a:schemeClr val="bg1"/>
                </a:solidFill>
              </a:rPr>
              <a:t>data preprocessing, features extraction </a:t>
            </a: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dirty="0" err="1">
                <a:solidFill>
                  <a:schemeClr val="bg1"/>
                </a:solidFill>
                <a:latin typeface="Calibri" panose="020F0502020204030204" pitchFamily="34" charset="0"/>
                <a:ea typeface="Calibri" panose="020F0502020204030204" pitchFamily="34" charset="0"/>
                <a:cs typeface="Calibri" panose="020F0502020204030204" pitchFamily="34" charset="0"/>
              </a:rPr>
              <a:t>Sathwika</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  worked on </a:t>
            </a:r>
            <a:r>
              <a:rPr lang="en-US" dirty="0">
                <a:solidFill>
                  <a:schemeClr val="bg1"/>
                </a:solidFill>
              </a:rPr>
              <a:t>visualizing the data, conversion of text to vectors dimensionality reduction using PCA.</a:t>
            </a: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Hemanth -  worked on </a:t>
            </a:r>
            <a:r>
              <a:rPr lang="en-US" dirty="0">
                <a:solidFill>
                  <a:schemeClr val="bg1"/>
                </a:solidFill>
              </a:rPr>
              <a:t>classification of the data using neural networks, </a:t>
            </a:r>
            <a:r>
              <a:rPr lang="en-US" dirty="0" err="1">
                <a:solidFill>
                  <a:schemeClr val="bg1"/>
                </a:solidFill>
              </a:rPr>
              <a:t>relu</a:t>
            </a:r>
            <a:r>
              <a:rPr lang="en-US" dirty="0">
                <a:solidFill>
                  <a:schemeClr val="bg1"/>
                </a:solidFill>
              </a:rPr>
              <a:t> activation function and SVM</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Tagore - </a:t>
            </a:r>
            <a:r>
              <a:rPr lang="en-US" dirty="0">
                <a:solidFill>
                  <a:schemeClr val="bg1"/>
                </a:solidFill>
              </a:rPr>
              <a:t>summarized the data using </a:t>
            </a:r>
            <a:r>
              <a:rPr lang="en-US" dirty="0" err="1">
                <a:solidFill>
                  <a:schemeClr val="bg1"/>
                </a:solidFill>
              </a:rPr>
              <a:t>bart</a:t>
            </a:r>
            <a:r>
              <a:rPr lang="en-US" dirty="0">
                <a:solidFill>
                  <a:schemeClr val="bg1"/>
                </a:solidFill>
              </a:rPr>
              <a:t> model.</a:t>
            </a: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9516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2A3B2-7419-9BDC-2686-3A130C1EAEBF}"/>
              </a:ext>
            </a:extLst>
          </p:cNvPr>
          <p:cNvSpPr>
            <a:spLocks noGrp="1"/>
          </p:cNvSpPr>
          <p:nvPr>
            <p:ph type="title"/>
          </p:nvPr>
        </p:nvSpPr>
        <p:spPr/>
        <p:txBody>
          <a:bodyPr>
            <a:noAutofit/>
          </a:bodyPr>
          <a:lstStyle/>
          <a:p>
            <a:pPr algn="ctr"/>
            <a:r>
              <a:rPr lang="en-IN" sz="6000" b="1" u="sng"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Introduction</a:t>
            </a:r>
            <a:br>
              <a:rPr lang="en-IN" sz="66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6600" dirty="0"/>
          </a:p>
        </p:txBody>
      </p:sp>
      <p:sp>
        <p:nvSpPr>
          <p:cNvPr id="3" name="Content Placeholder 2">
            <a:extLst>
              <a:ext uri="{FF2B5EF4-FFF2-40B4-BE49-F238E27FC236}">
                <a16:creationId xmlns:a16="http://schemas.microsoft.com/office/drawing/2014/main" id="{82EF9203-52EC-3C30-6E5A-8DC7CDB01D47}"/>
              </a:ext>
            </a:extLst>
          </p:cNvPr>
          <p:cNvSpPr>
            <a:spLocks noGrp="1"/>
          </p:cNvSpPr>
          <p:nvPr>
            <p:ph idx="1"/>
          </p:nvPr>
        </p:nvSpPr>
        <p:spPr>
          <a:xfrm>
            <a:off x="1479192" y="1524000"/>
            <a:ext cx="9135968" cy="4989342"/>
          </a:xfrm>
        </p:spPr>
        <p:txBody>
          <a:bodyPr>
            <a:normAutofit/>
          </a:bodyPr>
          <a:lstStyle/>
          <a:p>
            <a:pPr algn="just">
              <a:lnSpc>
                <a:spcPct val="107000"/>
              </a:lnSpc>
              <a:spcAft>
                <a:spcPts val="800"/>
              </a:spcAft>
            </a:pPr>
            <a:r>
              <a:rPr lang="en-IN" sz="20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 project's field of study is about text sorting and summarizing. It wants to automate the process of </a:t>
            </a:r>
            <a:r>
              <a:rPr lang="en-IN" sz="20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analyzing</a:t>
            </a:r>
            <a:r>
              <a:rPr lang="en-IN" sz="20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and shortening big amounts of written data.</a:t>
            </a:r>
          </a:p>
          <a:p>
            <a:pPr algn="just">
              <a:lnSpc>
                <a:spcPct val="107000"/>
              </a:lnSpc>
              <a:spcAft>
                <a:spcPts val="800"/>
              </a:spcAft>
            </a:pPr>
            <a:r>
              <a:rPr lang="en-IN" sz="20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 reason for doing this work comes from a desire to handle large quantities information in text form, like scientific articles, more effectively by using technology.</a:t>
            </a:r>
          </a:p>
          <a:p>
            <a:pPr algn="just">
              <a:lnSpc>
                <a:spcPct val="107000"/>
              </a:lnSpc>
              <a:spcAft>
                <a:spcPts val="800"/>
              </a:spcAft>
            </a:pPr>
            <a:r>
              <a:rPr lang="en-IN" sz="20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 importance of this project is diverse. It presents a solution to the issue of excessive information by allowing articles to be automatically classified into appropriate categories and producing brief summaries, thereby making it easier for people to swiftly find pertinent details</a:t>
            </a:r>
          </a:p>
          <a:p>
            <a:pPr algn="just">
              <a:lnSpc>
                <a:spcPct val="107000"/>
              </a:lnSpc>
              <a:spcAft>
                <a:spcPts val="800"/>
              </a:spcAft>
            </a:pPr>
            <a:r>
              <a:rPr lang="en-IN" sz="20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 project's work is demonstrated in showing how to use different machine learning and deep learning methods for processing text, like document embedding with Doc2Vec, classification via logistic regression or neural networks as well as support vector machines plus summarization using BART. </a:t>
            </a:r>
          </a:p>
        </p:txBody>
      </p:sp>
    </p:spTree>
    <p:extLst>
      <p:ext uri="{BB962C8B-B14F-4D97-AF65-F5344CB8AC3E}">
        <p14:creationId xmlns:p14="http://schemas.microsoft.com/office/powerpoint/2010/main" val="19243085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5C8B-29B5-89DB-16C9-99FA476D7536}"/>
              </a:ext>
            </a:extLst>
          </p:cNvPr>
          <p:cNvSpPr>
            <a:spLocks noGrp="1"/>
          </p:cNvSpPr>
          <p:nvPr>
            <p:ph type="title"/>
          </p:nvPr>
        </p:nvSpPr>
        <p:spPr/>
        <p:txBody>
          <a:bodyPr>
            <a:normAutofit/>
          </a:bodyPr>
          <a:lstStyle/>
          <a:p>
            <a:pPr algn="ctr">
              <a:lnSpc>
                <a:spcPct val="107000"/>
              </a:lnSpc>
              <a:spcAft>
                <a:spcPts val="800"/>
              </a:spcAft>
            </a:pPr>
            <a:r>
              <a:rPr lang="en-IN" sz="4800" b="1" u="sng"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References/Bibliography</a:t>
            </a:r>
            <a:r>
              <a:rPr lang="en-IN" sz="2400" b="1" u="sng"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b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endParaRPr lang="en-IN" dirty="0">
              <a:solidFill>
                <a:schemeClr val="bg1"/>
              </a:solidFill>
            </a:endParaRPr>
          </a:p>
        </p:txBody>
      </p:sp>
      <p:sp>
        <p:nvSpPr>
          <p:cNvPr id="3" name="Content Placeholder 2">
            <a:extLst>
              <a:ext uri="{FF2B5EF4-FFF2-40B4-BE49-F238E27FC236}">
                <a16:creationId xmlns:a16="http://schemas.microsoft.com/office/drawing/2014/main" id="{04CBF6F2-EE18-FFE3-F317-818A5D3AC48E}"/>
              </a:ext>
            </a:extLst>
          </p:cNvPr>
          <p:cNvSpPr>
            <a:spLocks noGrp="1"/>
          </p:cNvSpPr>
          <p:nvPr>
            <p:ph idx="1"/>
          </p:nvPr>
        </p:nvSpPr>
        <p:spPr/>
        <p:txBody>
          <a:bodyPr/>
          <a:lstStyle/>
          <a:p>
            <a:pPr marL="342900" lvl="0" indent="-342900">
              <a:lnSpc>
                <a:spcPct val="106000"/>
              </a:lnSpc>
              <a:buFont typeface="Symbol" panose="05050102010706020507" pitchFamily="18" charset="2"/>
              <a:buChar char=""/>
            </a:pPr>
            <a:r>
              <a:rPr lang="en-IN"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Shetty, </a:t>
            </a:r>
            <a:r>
              <a:rPr lang="en-IN" sz="1800" kern="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Chidanand</a:t>
            </a:r>
            <a:r>
              <a:rPr lang="en-IN"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et al. “Movie Review Prediction System by Real Time Analysis of Facial Expression.” 2021 6th International Conference on Communication and Electronics Systems (ICCES). IEEE, 2021.</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buFont typeface="Symbol" panose="05050102010706020507" pitchFamily="18" charset="2"/>
              <a:buChar char=""/>
            </a:pPr>
            <a:r>
              <a:rPr lang="en-IN"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Liu, </a:t>
            </a:r>
            <a:r>
              <a:rPr lang="en-IN" sz="1800" kern="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Yiming</a:t>
            </a:r>
            <a:r>
              <a:rPr lang="en-IN"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Xuezhi</a:t>
            </a:r>
            <a:r>
              <a:rPr lang="en-IN"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Cao, and Yong Yu. “Are You Influenced by Others When Rating? Improve Rating Prediction by Conformity </a:t>
            </a:r>
            <a:r>
              <a:rPr lang="en-IN" sz="1800" kern="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Modeling</a:t>
            </a:r>
            <a:r>
              <a:rPr lang="en-IN"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Proceedings of the 10th ACM Conference on Recommender Systems. 2016.</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buFont typeface="Symbol" panose="05050102010706020507" pitchFamily="18" charset="2"/>
              <a:buChar char=""/>
            </a:pPr>
            <a:r>
              <a:rPr lang="en-IN"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https://www.cs.cornell.edu/people/pabo/movie-review-data/</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buFont typeface="Symbol" panose="05050102010706020507" pitchFamily="18" charset="2"/>
              <a:buChar char=""/>
            </a:pPr>
            <a:r>
              <a:rPr lang="en-IN"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https://livebook.manning.com/book/real-world-machine-learning/chapter-8/</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Symbol" panose="05050102010706020507" pitchFamily="18" charset="2"/>
              <a:buChar char=""/>
            </a:pPr>
            <a:r>
              <a:rPr lang="en-IN"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http://xxx.lanl.gov/abs/cs/0409058</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91479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0"/>
            <a:ext cx="9905999" cy="6858000"/>
          </a:xfrm>
        </p:spPr>
        <p:txBody>
          <a:bodyPr>
            <a:normAutofit/>
          </a:bodyPr>
          <a:lstStyle/>
          <a:p>
            <a:pPr>
              <a:buNone/>
            </a:pPr>
            <a:endParaRPr lang="en-US" sz="7200" b="1" dirty="0">
              <a:solidFill>
                <a:schemeClr val="bg1"/>
              </a:solidFill>
              <a:latin typeface="Calibri" pitchFamily="34" charset="0"/>
              <a:cs typeface="Calibri" pitchFamily="34" charset="0"/>
            </a:endParaRPr>
          </a:p>
          <a:p>
            <a:pPr>
              <a:buNone/>
            </a:pPr>
            <a:endParaRPr lang="en-US" sz="7200" b="1" dirty="0">
              <a:solidFill>
                <a:schemeClr val="bg1"/>
              </a:solidFill>
              <a:latin typeface="Calibri" pitchFamily="34" charset="0"/>
              <a:cs typeface="Calibri" pitchFamily="34" charset="0"/>
            </a:endParaRPr>
          </a:p>
          <a:p>
            <a:pPr algn="ctr">
              <a:buNone/>
            </a:pPr>
            <a:r>
              <a:rPr lang="en-US" sz="7200" b="1" dirty="0">
                <a:solidFill>
                  <a:schemeClr val="bg1"/>
                </a:solidFill>
                <a:latin typeface="Calibri" pitchFamily="34" charset="0"/>
                <a:cs typeface="Calibri" pitchFamily="34" charset="0"/>
              </a:rPr>
              <a:t>THANKYOU!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4D34F-7ADF-F0E7-028C-B6DF72EE110A}"/>
              </a:ext>
            </a:extLst>
          </p:cNvPr>
          <p:cNvSpPr>
            <a:spLocks noGrp="1"/>
          </p:cNvSpPr>
          <p:nvPr>
            <p:ph type="title"/>
          </p:nvPr>
        </p:nvSpPr>
        <p:spPr>
          <a:xfrm>
            <a:off x="1141413" y="546756"/>
            <a:ext cx="9905998" cy="1036948"/>
          </a:xfrm>
        </p:spPr>
        <p:txBody>
          <a:bodyPr>
            <a:normAutofit/>
          </a:bodyPr>
          <a:lstStyle/>
          <a:p>
            <a:pPr algn="ctr"/>
            <a:r>
              <a:rPr lang="en-IN" sz="4800" b="1" u="sng" dirty="0">
                <a:solidFill>
                  <a:schemeClr val="bg1"/>
                </a:solidFill>
                <a:effectLst/>
                <a:latin typeface="Calibri" pitchFamily="34" charset="0"/>
                <a:ea typeface="Calibri" panose="020F0502020204030204" pitchFamily="34" charset="0"/>
                <a:cs typeface="Calibri" pitchFamily="34" charset="0"/>
              </a:rPr>
              <a:t>Problem statement/Hypothesis</a:t>
            </a:r>
            <a:endParaRPr lang="en-IN" sz="4800" dirty="0">
              <a:solidFill>
                <a:schemeClr val="bg1"/>
              </a:solidFill>
              <a:latin typeface="Calibri" pitchFamily="34" charset="0"/>
              <a:cs typeface="Calibri" pitchFamily="34" charset="0"/>
            </a:endParaRPr>
          </a:p>
        </p:txBody>
      </p:sp>
      <p:sp>
        <p:nvSpPr>
          <p:cNvPr id="3" name="Content Placeholder 2">
            <a:extLst>
              <a:ext uri="{FF2B5EF4-FFF2-40B4-BE49-F238E27FC236}">
                <a16:creationId xmlns:a16="http://schemas.microsoft.com/office/drawing/2014/main" id="{9848B482-C99D-E288-F5BC-2DA5754BAC71}"/>
              </a:ext>
            </a:extLst>
          </p:cNvPr>
          <p:cNvSpPr>
            <a:spLocks noGrp="1"/>
          </p:cNvSpPr>
          <p:nvPr>
            <p:ph idx="1"/>
          </p:nvPr>
        </p:nvSpPr>
        <p:spPr>
          <a:xfrm>
            <a:off x="1732411" y="1863189"/>
            <a:ext cx="8456506" cy="4724399"/>
          </a:xfrm>
        </p:spPr>
        <p:txBody>
          <a:bodyPr>
            <a:noAutofit/>
          </a:bodyPr>
          <a:lstStyle/>
          <a:p>
            <a:pPr algn="just">
              <a:lnSpc>
                <a:spcPct val="107000"/>
              </a:lnSpc>
              <a:spcAft>
                <a:spcPts val="800"/>
              </a:spcAft>
            </a:pPr>
            <a:r>
              <a:rPr lang="en-IN" sz="20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 problem of this project is about how to </a:t>
            </a:r>
            <a:r>
              <a:rPr lang="en-IN" sz="2000" kern="1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analyze</a:t>
            </a:r>
            <a:r>
              <a:rPr lang="en-IN" sz="20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and understand a big amount of text data, focusing on scientific articles from the </a:t>
            </a:r>
            <a:r>
              <a:rPr lang="en-IN" sz="2000" kern="100" dirty="0" err="1">
                <a:solidFill>
                  <a:schemeClr val="bg1"/>
                </a:solidFill>
                <a:latin typeface="Calibri" panose="020F0502020204030204" pitchFamily="34" charset="0"/>
                <a:ea typeface="Calibri" panose="020F0502020204030204" pitchFamily="34" charset="0"/>
                <a:cs typeface="Calibri" panose="020F0502020204030204" pitchFamily="34" charset="0"/>
              </a:rPr>
              <a:t>Pubmed</a:t>
            </a:r>
            <a:r>
              <a:rPr lang="en-IN" sz="20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dataset. The goal is to create automatic ways for classifying and summarizing text in order to solve these main problems:</a:t>
            </a:r>
          </a:p>
          <a:p>
            <a:pPr lvl="1" algn="just">
              <a:lnSpc>
                <a:spcPct val="107000"/>
              </a:lnSpc>
              <a:spcAft>
                <a:spcPts val="800"/>
              </a:spcAft>
              <a:buFont typeface="+mj-lt"/>
              <a:buAutoNum type="arabicPeriod"/>
            </a:pPr>
            <a:r>
              <a:rPr lang="en-IN" sz="20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Information Overload</a:t>
            </a:r>
            <a:endParaRPr lang="en-IN" sz="2000" kern="1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lvl="1" algn="just">
              <a:lnSpc>
                <a:spcPct val="107000"/>
              </a:lnSpc>
              <a:spcAft>
                <a:spcPts val="800"/>
              </a:spcAft>
              <a:buFont typeface="+mj-lt"/>
              <a:buAutoNum type="arabicPeriod"/>
            </a:pPr>
            <a:r>
              <a:rPr lang="en-IN" sz="20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Resource Intensity</a:t>
            </a:r>
            <a:endParaRPr lang="en-IN" sz="20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lvl="1" algn="just">
              <a:lnSpc>
                <a:spcPct val="107000"/>
              </a:lnSpc>
              <a:spcAft>
                <a:spcPts val="800"/>
              </a:spcAft>
              <a:buFont typeface="+mj-lt"/>
              <a:buAutoNum type="arabicPeriod"/>
            </a:pPr>
            <a:r>
              <a:rPr lang="en-IN" sz="20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Inconsistent Analysis</a:t>
            </a:r>
            <a:endParaRPr lang="en-IN" sz="20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r>
              <a:rPr lang="en-IN" sz="20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 idea that supports this project is we can make use of machine learning and deep learning methods like Doc2Vec for document embedding, logistic regression, neural networks, support vector machines as well as BART to do summarization. This has the potential to create systems for text classification and summarizing which are precise and effective. </a:t>
            </a:r>
            <a:endParaRPr lang="en-IN" sz="2000" dirty="0">
              <a:solidFill>
                <a:schemeClr val="bg1"/>
              </a:solidFill>
            </a:endParaRPr>
          </a:p>
        </p:txBody>
      </p:sp>
    </p:spTree>
    <p:extLst>
      <p:ext uri="{BB962C8B-B14F-4D97-AF65-F5344CB8AC3E}">
        <p14:creationId xmlns:p14="http://schemas.microsoft.com/office/powerpoint/2010/main" val="428630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9E603-8493-AD95-E7A9-609EE941C456}"/>
              </a:ext>
            </a:extLst>
          </p:cNvPr>
          <p:cNvSpPr>
            <a:spLocks noGrp="1"/>
          </p:cNvSpPr>
          <p:nvPr>
            <p:ph type="ctrTitle"/>
          </p:nvPr>
        </p:nvSpPr>
        <p:spPr>
          <a:xfrm>
            <a:off x="1155114" y="1641581"/>
            <a:ext cx="8044643" cy="402633"/>
          </a:xfrm>
        </p:spPr>
        <p:txBody>
          <a:bodyPr>
            <a:noAutofit/>
          </a:bodyPr>
          <a:lstStyle/>
          <a:p>
            <a:pPr algn="ctr"/>
            <a:r>
              <a:rPr lang="en-IN" b="1" kern="100" dirty="0">
                <a:solidFill>
                  <a:schemeClr val="bg1"/>
                </a:solidFill>
                <a:effectLst/>
                <a:latin typeface="Calibri" pitchFamily="34" charset="0"/>
                <a:ea typeface="Calibri" panose="020F0502020204030204" pitchFamily="34" charset="0"/>
                <a:cs typeface="Calibri" pitchFamily="34" charset="0"/>
              </a:rPr>
              <a:t>Work Flow Diagram </a:t>
            </a:r>
            <a:br>
              <a:rPr lang="en-IN" b="1" kern="100" dirty="0">
                <a:solidFill>
                  <a:schemeClr val="bg1"/>
                </a:solidFill>
                <a:effectLst/>
                <a:latin typeface="Calibri" pitchFamily="34" charset="0"/>
                <a:ea typeface="Calibri" panose="020F0502020204030204" pitchFamily="34" charset="0"/>
                <a:cs typeface="Calibri" pitchFamily="34" charset="0"/>
              </a:rPr>
            </a:br>
            <a:endParaRPr lang="en-IN" b="1" dirty="0">
              <a:solidFill>
                <a:schemeClr val="bg1"/>
              </a:solidFill>
              <a:latin typeface="Calibri" pitchFamily="34" charset="0"/>
              <a:cs typeface="Calibri" pitchFamily="34" charset="0"/>
            </a:endParaRPr>
          </a:p>
        </p:txBody>
      </p:sp>
      <p:pic>
        <p:nvPicPr>
          <p:cNvPr id="5" name="Picture 4">
            <a:extLst>
              <a:ext uri="{FF2B5EF4-FFF2-40B4-BE49-F238E27FC236}">
                <a16:creationId xmlns:a16="http://schemas.microsoft.com/office/drawing/2014/main" id="{B0A28B24-CD39-FE39-188C-155933D8EF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77448" y="956432"/>
            <a:ext cx="3745518" cy="5901568"/>
          </a:xfrm>
          <a:prstGeom prst="rect">
            <a:avLst/>
          </a:prstGeom>
        </p:spPr>
      </p:pic>
      <p:sp>
        <p:nvSpPr>
          <p:cNvPr id="3" name="TextBox 2">
            <a:extLst>
              <a:ext uri="{FF2B5EF4-FFF2-40B4-BE49-F238E27FC236}">
                <a16:creationId xmlns:a16="http://schemas.microsoft.com/office/drawing/2014/main" id="{B87F0264-6771-4663-0587-BBBC4625DF08}"/>
              </a:ext>
            </a:extLst>
          </p:cNvPr>
          <p:cNvSpPr txBox="1"/>
          <p:nvPr/>
        </p:nvSpPr>
        <p:spPr>
          <a:xfrm>
            <a:off x="2077522" y="2124251"/>
            <a:ext cx="5410986" cy="2308324"/>
          </a:xfrm>
          <a:prstGeom prst="rect">
            <a:avLst/>
          </a:prstGeom>
          <a:noFill/>
        </p:spPr>
        <p:txBody>
          <a:bodyPr wrap="square" rtlCol="0">
            <a:spAutoFit/>
          </a:bodyPr>
          <a:lstStyle/>
          <a:p>
            <a:pPr algn="ct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Model/</a:t>
            </a:r>
            <a:r>
              <a:rPr lang="en-US" sz="2400" b="1" dirty="0" err="1">
                <a:solidFill>
                  <a:schemeClr val="bg1"/>
                </a:solidFill>
                <a:latin typeface="Calibri" panose="020F0502020204030204" pitchFamily="34" charset="0"/>
                <a:ea typeface="Calibri" panose="020F0502020204030204" pitchFamily="34" charset="0"/>
                <a:cs typeface="Calibri" panose="020F0502020204030204" pitchFamily="34" charset="0"/>
              </a:rPr>
              <a:t>Methodolgy</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:-In the project's methodology, we follow many steps starting from preparing data to training and assessing various machine learning and deep learning models. The general workflow and structure are as follows:</a:t>
            </a:r>
            <a:endParaRPr lang="en-IN"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53986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677E2-D602-CACB-C909-3442788E3248}"/>
              </a:ext>
            </a:extLst>
          </p:cNvPr>
          <p:cNvSpPr>
            <a:spLocks noGrp="1"/>
          </p:cNvSpPr>
          <p:nvPr>
            <p:ph type="ctrTitle"/>
          </p:nvPr>
        </p:nvSpPr>
        <p:spPr>
          <a:xfrm>
            <a:off x="2284387" y="707881"/>
            <a:ext cx="8791575" cy="723507"/>
          </a:xfrm>
        </p:spPr>
        <p:txBody>
          <a:bodyPr>
            <a:noAutofit/>
          </a:bodyPr>
          <a:lstStyle/>
          <a:p>
            <a:pPr algn="ctr"/>
            <a:r>
              <a:rPr lang="en-US" b="1" dirty="0">
                <a:solidFill>
                  <a:schemeClr val="bg1"/>
                </a:solidFill>
                <a:latin typeface="Calibri" pitchFamily="34" charset="0"/>
                <a:cs typeface="Calibri" pitchFamily="34" charset="0"/>
              </a:rPr>
              <a:t>Workflow Explanation</a:t>
            </a:r>
            <a:endParaRPr lang="en-IN" b="1" dirty="0">
              <a:solidFill>
                <a:schemeClr val="bg1"/>
              </a:solidFill>
              <a:latin typeface="Calibri" pitchFamily="34" charset="0"/>
              <a:cs typeface="Calibri" pitchFamily="34" charset="0"/>
            </a:endParaRPr>
          </a:p>
        </p:txBody>
      </p:sp>
      <p:sp>
        <p:nvSpPr>
          <p:cNvPr id="3" name="Subtitle 2">
            <a:extLst>
              <a:ext uri="{FF2B5EF4-FFF2-40B4-BE49-F238E27FC236}">
                <a16:creationId xmlns:a16="http://schemas.microsoft.com/office/drawing/2014/main" id="{E2D958A3-20ED-2D28-1C25-8E0CC604E920}"/>
              </a:ext>
            </a:extLst>
          </p:cNvPr>
          <p:cNvSpPr>
            <a:spLocks noGrp="1"/>
          </p:cNvSpPr>
          <p:nvPr>
            <p:ph type="subTitle" idx="1"/>
          </p:nvPr>
        </p:nvSpPr>
        <p:spPr>
          <a:xfrm>
            <a:off x="2635350" y="1527141"/>
            <a:ext cx="9143998" cy="4826525"/>
          </a:xfrm>
        </p:spPr>
        <p:txBody>
          <a:bodyPr>
            <a:normAutofit/>
          </a:bodyPr>
          <a:lstStyle/>
          <a:p>
            <a:r>
              <a:rPr lang="en-IN" sz="1800" b="1" kern="100" cap="non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Data preprocessing:</a:t>
            </a:r>
          </a:p>
          <a:p>
            <a:pPr marL="285750" indent="-285750">
              <a:lnSpc>
                <a:spcPct val="107000"/>
              </a:lnSpc>
              <a:spcAft>
                <a:spcPts val="800"/>
              </a:spcAft>
              <a:buFont typeface="Arial" panose="020B0604020202020204" pitchFamily="34" charset="0"/>
              <a:buChar char="•"/>
            </a:pPr>
            <a:r>
              <a:rPr lang="en-US" sz="1800" kern="100" cap="non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Load the dataset containing scientific articles from the </a:t>
            </a:r>
            <a:r>
              <a:rPr lang="en-US" sz="1800" kern="100" cap="none" dirty="0" err="1">
                <a:solidFill>
                  <a:schemeClr val="bg1"/>
                </a:solidFill>
                <a:latin typeface="Calibri" panose="020F0502020204030204" pitchFamily="34" charset="0"/>
                <a:ea typeface="Calibri" panose="020F0502020204030204" pitchFamily="34" charset="0"/>
                <a:cs typeface="Calibri" panose="020F0502020204030204" pitchFamily="34" charset="0"/>
              </a:rPr>
              <a:t>pubmed</a:t>
            </a:r>
            <a:r>
              <a:rPr lang="en-US" sz="1800" kern="100" cap="non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dataset.</a:t>
            </a:r>
            <a:r>
              <a:rPr lang="en-IN" sz="1800" kern="100" cap="non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p>
          <a:p>
            <a:r>
              <a:rPr lang="en-IN" sz="1800" b="1" cap="non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Doc2vec model training:</a:t>
            </a:r>
          </a:p>
          <a:p>
            <a:pPr marL="285750" indent="-285750">
              <a:buFont typeface="Arial" panose="020B0604020202020204" pitchFamily="34" charset="0"/>
              <a:buChar char="•"/>
            </a:pPr>
            <a:r>
              <a:rPr lang="en-US" sz="1800" cap="non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Use the tokenized abstracts to train a doc2vec model, which can produce document embeddings that retain semantic information from the text.</a:t>
            </a:r>
            <a:endParaRPr lang="en-IN" sz="1800" cap="none"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r>
              <a:rPr lang="en-IN" sz="1800" b="1" cap="non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Dimensionality reduction with </a:t>
            </a:r>
            <a:r>
              <a:rPr lang="en-IN" sz="1800" b="1" cap="none"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pca</a:t>
            </a:r>
            <a:r>
              <a:rPr lang="en-IN" sz="1800" b="1" cap="non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sz="1800" cap="none" dirty="0">
                <a:solidFill>
                  <a:schemeClr val="bg1"/>
                </a:solidFill>
                <a:latin typeface="Calibri" panose="020F0502020204030204" pitchFamily="34" charset="0"/>
                <a:ea typeface="Calibri" panose="020F0502020204030204" pitchFamily="34" charset="0"/>
                <a:cs typeface="Calibri" panose="020F0502020204030204" pitchFamily="34" charset="0"/>
              </a:rPr>
              <a:t>Apply principal component analysis (PCA) to reduce the dimensionality of the document embeddings for visualization.</a:t>
            </a:r>
            <a:endParaRPr lang="en-IN" sz="1800" cap="none"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IN" sz="1800" b="1" cap="non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Data visualization:</a:t>
            </a:r>
          </a:p>
          <a:p>
            <a:pPr marL="285750" indent="-285750">
              <a:buFont typeface="Arial" panose="020B0604020202020204" pitchFamily="34" charset="0"/>
              <a:buChar char="•"/>
            </a:pPr>
            <a:r>
              <a:rPr lang="en-US" sz="1800" cap="non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Create a 3D scatter plot, where each point is a document embedding and color indicates article labels.</a:t>
            </a:r>
            <a:endParaRPr lang="en-IN" sz="1800" cap="none"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chemeClr val="bg1"/>
              </a:solidFill>
            </a:endParaRPr>
          </a:p>
        </p:txBody>
      </p:sp>
    </p:spTree>
    <p:extLst>
      <p:ext uri="{BB962C8B-B14F-4D97-AF65-F5344CB8AC3E}">
        <p14:creationId xmlns:p14="http://schemas.microsoft.com/office/powerpoint/2010/main" val="3653977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6D74F-6B8B-C040-C9BD-32AB66CCC16A}"/>
              </a:ext>
            </a:extLst>
          </p:cNvPr>
          <p:cNvSpPr>
            <a:spLocks noGrp="1"/>
          </p:cNvSpPr>
          <p:nvPr>
            <p:ph type="ctrTitle"/>
          </p:nvPr>
        </p:nvSpPr>
        <p:spPr>
          <a:xfrm>
            <a:off x="1946763" y="784738"/>
            <a:ext cx="8791575" cy="649876"/>
          </a:xfrm>
        </p:spPr>
        <p:txBody>
          <a:bodyPr>
            <a:noAutofit/>
          </a:bodyPr>
          <a:lstStyle/>
          <a:p>
            <a:pPr algn="ctr"/>
            <a:r>
              <a:rPr lang="en-US" b="1" dirty="0">
                <a:solidFill>
                  <a:schemeClr val="bg1"/>
                </a:solidFill>
                <a:latin typeface="Calibri" pitchFamily="34" charset="0"/>
                <a:cs typeface="Calibri" pitchFamily="34" charset="0"/>
              </a:rPr>
              <a:t>Continuation</a:t>
            </a:r>
            <a:endParaRPr lang="en-IN" b="1" dirty="0">
              <a:solidFill>
                <a:schemeClr val="bg1"/>
              </a:solidFill>
              <a:latin typeface="Calibri" pitchFamily="34" charset="0"/>
              <a:cs typeface="Calibri" pitchFamily="34" charset="0"/>
            </a:endParaRPr>
          </a:p>
        </p:txBody>
      </p:sp>
      <p:sp>
        <p:nvSpPr>
          <p:cNvPr id="3" name="Subtitle 2">
            <a:extLst>
              <a:ext uri="{FF2B5EF4-FFF2-40B4-BE49-F238E27FC236}">
                <a16:creationId xmlns:a16="http://schemas.microsoft.com/office/drawing/2014/main" id="{BA3081BC-0542-F107-DA64-BDB1B13DAED7}"/>
              </a:ext>
            </a:extLst>
          </p:cNvPr>
          <p:cNvSpPr>
            <a:spLocks noGrp="1"/>
          </p:cNvSpPr>
          <p:nvPr>
            <p:ph type="subTitle" idx="1"/>
          </p:nvPr>
        </p:nvSpPr>
        <p:spPr>
          <a:xfrm>
            <a:off x="2136259" y="1715969"/>
            <a:ext cx="9247938" cy="4656840"/>
          </a:xfrm>
        </p:spPr>
        <p:txBody>
          <a:bodyPr>
            <a:normAutofit fontScale="92500" lnSpcReduction="10000"/>
          </a:bodyPr>
          <a:lstStyle/>
          <a:p>
            <a:r>
              <a:rPr lang="en-IN" sz="2000" b="1" cap="none" dirty="0">
                <a:solidFill>
                  <a:schemeClr val="bg1"/>
                </a:solidFill>
                <a:effectLst/>
                <a:latin typeface="Calibri" pitchFamily="34" charset="0"/>
                <a:ea typeface="Calibri" panose="020F0502020204030204" pitchFamily="34" charset="0"/>
                <a:cs typeface="Calibri" pitchFamily="34" charset="0"/>
              </a:rPr>
              <a:t>Model training:</a:t>
            </a:r>
          </a:p>
          <a:p>
            <a:r>
              <a:rPr lang="en-IN" sz="2000" b="1" cap="none" dirty="0">
                <a:solidFill>
                  <a:schemeClr val="bg1"/>
                </a:solidFill>
                <a:effectLst/>
                <a:latin typeface="Calibri" pitchFamily="34" charset="0"/>
                <a:ea typeface="Calibri" panose="020F0502020204030204" pitchFamily="34" charset="0"/>
                <a:cs typeface="Calibri" pitchFamily="34" charset="0"/>
              </a:rPr>
              <a:t>Train multiple models for text classification and summarization:</a:t>
            </a:r>
          </a:p>
          <a:p>
            <a:r>
              <a:rPr lang="en-IN" sz="2000" cap="none" dirty="0">
                <a:solidFill>
                  <a:schemeClr val="bg1"/>
                </a:solidFill>
                <a:effectLst/>
                <a:latin typeface="Calibri" pitchFamily="34" charset="0"/>
                <a:ea typeface="Calibri" panose="020F0502020204030204" pitchFamily="34" charset="0"/>
                <a:cs typeface="Calibri" pitchFamily="34" charset="0"/>
              </a:rPr>
              <a:t>Logistic regression model</a:t>
            </a:r>
          </a:p>
          <a:p>
            <a:r>
              <a:rPr lang="en-IN" sz="2000" cap="none" dirty="0">
                <a:solidFill>
                  <a:schemeClr val="bg1"/>
                </a:solidFill>
                <a:effectLst/>
                <a:latin typeface="Calibri" pitchFamily="34" charset="0"/>
                <a:ea typeface="Calibri" panose="020F0502020204030204" pitchFamily="34" charset="0"/>
                <a:cs typeface="Calibri" pitchFamily="34" charset="0"/>
              </a:rPr>
              <a:t>Neural network models (simple and complex architectures)</a:t>
            </a:r>
          </a:p>
          <a:p>
            <a:r>
              <a:rPr lang="en-IN" sz="2000" cap="none" dirty="0">
                <a:solidFill>
                  <a:schemeClr val="bg1"/>
                </a:solidFill>
                <a:effectLst/>
                <a:latin typeface="Calibri" pitchFamily="34" charset="0"/>
                <a:ea typeface="Calibri" panose="020F0502020204030204" pitchFamily="34" charset="0"/>
                <a:cs typeface="Calibri" pitchFamily="34" charset="0"/>
              </a:rPr>
              <a:t>Support vector machine (SVM) classifier</a:t>
            </a:r>
          </a:p>
          <a:p>
            <a:r>
              <a:rPr lang="en-IN" sz="2000" b="1" cap="none" dirty="0">
                <a:solidFill>
                  <a:schemeClr val="bg1"/>
                </a:solidFill>
                <a:effectLst/>
                <a:latin typeface="Calibri" pitchFamily="34" charset="0"/>
                <a:ea typeface="Calibri" panose="020F0502020204030204" pitchFamily="34" charset="0"/>
                <a:cs typeface="Calibri" pitchFamily="34" charset="0"/>
              </a:rPr>
              <a:t>Evaluation:</a:t>
            </a:r>
          </a:p>
          <a:p>
            <a:pPr marL="285750" indent="-285750">
              <a:buFont typeface="Arial" panose="020B0604020202020204" pitchFamily="34" charset="0"/>
              <a:buChar char="•"/>
            </a:pPr>
            <a:r>
              <a:rPr lang="en-US" sz="2000" cap="none" dirty="0">
                <a:solidFill>
                  <a:schemeClr val="bg1"/>
                </a:solidFill>
                <a:latin typeface="Calibri" pitchFamily="34" charset="0"/>
                <a:ea typeface="Calibri" panose="020F0502020204030204" pitchFamily="34" charset="0"/>
                <a:cs typeface="Calibri" pitchFamily="34" charset="0"/>
              </a:rPr>
              <a:t>Assess the models that have been trained on a test set, employing measurements like precision, recall, f1-score and accuracy.</a:t>
            </a:r>
            <a:endParaRPr lang="en-IN" sz="2000" cap="none" dirty="0">
              <a:solidFill>
                <a:schemeClr val="bg1"/>
              </a:solidFill>
              <a:latin typeface="Calibri" pitchFamily="34" charset="0"/>
              <a:ea typeface="Calibri" panose="020F0502020204030204" pitchFamily="34" charset="0"/>
              <a:cs typeface="Calibri" pitchFamily="34" charset="0"/>
            </a:endParaRPr>
          </a:p>
          <a:p>
            <a:r>
              <a:rPr lang="en-IN" sz="2000" b="1" kern="100" cap="none" dirty="0">
                <a:solidFill>
                  <a:schemeClr val="bg1"/>
                </a:solidFill>
                <a:effectLst/>
                <a:latin typeface="Calibri" pitchFamily="34" charset="0"/>
                <a:ea typeface="Calibri" panose="020F0502020204030204" pitchFamily="34" charset="0"/>
                <a:cs typeface="Calibri" pitchFamily="34" charset="0"/>
              </a:rPr>
              <a:t>Summarization with </a:t>
            </a:r>
            <a:r>
              <a:rPr lang="en-IN" sz="2000" b="1" kern="100" cap="none" dirty="0" err="1">
                <a:solidFill>
                  <a:schemeClr val="bg1"/>
                </a:solidFill>
                <a:effectLst/>
                <a:latin typeface="Calibri" pitchFamily="34" charset="0"/>
                <a:ea typeface="Calibri" panose="020F0502020204030204" pitchFamily="34" charset="0"/>
                <a:cs typeface="Calibri" pitchFamily="34" charset="0"/>
              </a:rPr>
              <a:t>bart</a:t>
            </a:r>
            <a:r>
              <a:rPr lang="en-IN" sz="2000" b="1" kern="100" cap="none" dirty="0">
                <a:solidFill>
                  <a:schemeClr val="bg1"/>
                </a:solidFill>
                <a:effectLst/>
                <a:latin typeface="Calibri" pitchFamily="34" charset="0"/>
                <a:ea typeface="Calibri" panose="020F0502020204030204" pitchFamily="34" charset="0"/>
                <a:cs typeface="Calibri" pitchFamily="34" charset="0"/>
              </a:rPr>
              <a:t>:</a:t>
            </a:r>
          </a:p>
          <a:p>
            <a:pPr marL="342900" indent="-342900">
              <a:buFont typeface="Arial" panose="020B0604020202020204" pitchFamily="34" charset="0"/>
              <a:buChar char="•"/>
            </a:pPr>
            <a:r>
              <a:rPr lang="en-US" sz="2000" kern="100" cap="none" dirty="0">
                <a:solidFill>
                  <a:schemeClr val="bg1"/>
                </a:solidFill>
                <a:effectLst/>
                <a:latin typeface="Calibri" pitchFamily="34" charset="0"/>
                <a:ea typeface="Calibri" panose="020F0502020204030204" pitchFamily="34" charset="0"/>
                <a:cs typeface="Calibri" pitchFamily="34" charset="0"/>
              </a:rPr>
              <a:t>Utilize the BART (bidirectional and auto-regressive transformers) model for text summarization.</a:t>
            </a:r>
            <a:endParaRPr lang="en-IN" sz="2000" kern="100" cap="none" dirty="0">
              <a:solidFill>
                <a:schemeClr val="bg1"/>
              </a:solidFill>
              <a:effectLst/>
              <a:latin typeface="Calibri" pitchFamily="34" charset="0"/>
              <a:ea typeface="Calibri" panose="020F0502020204030204" pitchFamily="34" charset="0"/>
              <a:cs typeface="Calibri" pitchFamily="34" charset="0"/>
            </a:endParaRPr>
          </a:p>
          <a:p>
            <a:endParaRPr lang="en-IN" dirty="0">
              <a:solidFill>
                <a:schemeClr val="bg1"/>
              </a:solidFill>
            </a:endParaRPr>
          </a:p>
        </p:txBody>
      </p:sp>
    </p:spTree>
    <p:extLst>
      <p:ext uri="{BB962C8B-B14F-4D97-AF65-F5344CB8AC3E}">
        <p14:creationId xmlns:p14="http://schemas.microsoft.com/office/powerpoint/2010/main" val="394640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20558-D34D-27F5-2C07-CEE9AA8AE069}"/>
              </a:ext>
            </a:extLst>
          </p:cNvPr>
          <p:cNvSpPr>
            <a:spLocks noGrp="1"/>
          </p:cNvSpPr>
          <p:nvPr>
            <p:ph type="ctrTitle"/>
          </p:nvPr>
        </p:nvSpPr>
        <p:spPr>
          <a:xfrm>
            <a:off x="2101818" y="2171113"/>
            <a:ext cx="7766936" cy="328506"/>
          </a:xfrm>
        </p:spPr>
        <p:txBody>
          <a:bodyPr>
            <a:normAutofit fontScale="90000"/>
          </a:bodyPr>
          <a:lstStyle/>
          <a:p>
            <a:pPr algn="ctr"/>
            <a:r>
              <a:rPr lang="en-IN" sz="6000" b="1" u="sng"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Dataset</a:t>
            </a:r>
            <a:r>
              <a:rPr lang="en-IN" sz="6000" b="1" u="sng" kern="100" dirty="0">
                <a:effectLst/>
                <a:latin typeface="Calibri" panose="020F0502020204030204" pitchFamily="34" charset="0"/>
                <a:ea typeface="Calibri" panose="020F0502020204030204" pitchFamily="34" charset="0"/>
                <a:cs typeface="Calibri" panose="020F0502020204030204" pitchFamily="34" charset="0"/>
              </a:rPr>
              <a:t> </a:t>
            </a:r>
            <a:br>
              <a:rPr lang="en-IN" sz="6000" kern="100" dirty="0">
                <a:effectLst/>
                <a:latin typeface="Calibri" panose="020F0502020204030204" pitchFamily="34" charset="0"/>
                <a:ea typeface="Calibri" panose="020F0502020204030204" pitchFamily="34" charset="0"/>
                <a:cs typeface="Calibri" panose="020F0502020204030204" pitchFamily="34" charset="0"/>
              </a:rPr>
            </a:br>
            <a:endParaRPr lang="en-IN" sz="6000" dirty="0">
              <a:latin typeface="Calibri" panose="020F050202020403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1C3C61B6-87B5-2074-5813-54667C8395CB}"/>
              </a:ext>
            </a:extLst>
          </p:cNvPr>
          <p:cNvSpPr>
            <a:spLocks noGrp="1"/>
          </p:cNvSpPr>
          <p:nvPr>
            <p:ph type="subTitle" idx="1"/>
          </p:nvPr>
        </p:nvSpPr>
        <p:spPr>
          <a:xfrm>
            <a:off x="2313354" y="1958535"/>
            <a:ext cx="8239759" cy="4287519"/>
          </a:xfrm>
        </p:spPr>
        <p:txBody>
          <a:bodyPr>
            <a:noAutofit/>
          </a:bodyPr>
          <a:lstStyle/>
          <a:p>
            <a:pPr algn="just">
              <a:lnSpc>
                <a:spcPct val="107000"/>
              </a:lnSpc>
              <a:spcAft>
                <a:spcPts val="800"/>
              </a:spcAft>
            </a:pPr>
            <a:r>
              <a:rPr lang="en-IN" sz="2000" kern="100" cap="non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This dataset consists of an approx. 50k collection of research articles from </a:t>
            </a:r>
            <a:r>
              <a:rPr lang="en-IN" sz="2000" kern="100" cap="none"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pubmed</a:t>
            </a:r>
            <a:r>
              <a:rPr lang="en-IN" sz="2000" kern="100" cap="non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repository. Originally these documents are manually annotated by biomedical experts with their mesh labels and each article are described in terms of 10-15 mesh labels. In this dataset we have huge numbers of labels present as a mesh major, raising the issue of extremely large output space and severe label sparsity issues</a:t>
            </a:r>
          </a:p>
          <a:p>
            <a:pPr algn="just">
              <a:lnSpc>
                <a:spcPct val="107000"/>
              </a:lnSpc>
              <a:spcAft>
                <a:spcPts val="800"/>
              </a:spcAft>
            </a:pPr>
            <a:r>
              <a:rPr lang="en-IN" sz="2000" kern="100" cap="non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From this dataset, we have data set consisting of articles with their titles, abstracts, mesh terms, </a:t>
            </a:r>
            <a:r>
              <a:rPr lang="en-IN" sz="2000" kern="100" cap="none"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pubmed</a:t>
            </a:r>
            <a:r>
              <a:rPr lang="en-IN" sz="2000" kern="100" cap="non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ids and mesh columns.</a:t>
            </a:r>
          </a:p>
          <a:p>
            <a:pPr algn="just"/>
            <a:endPar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just"/>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15817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2EAD1-0A5A-3E40-2668-D27CC7FE349C}"/>
              </a:ext>
            </a:extLst>
          </p:cNvPr>
          <p:cNvSpPr>
            <a:spLocks noGrp="1"/>
          </p:cNvSpPr>
          <p:nvPr>
            <p:ph type="ctrTitle"/>
          </p:nvPr>
        </p:nvSpPr>
        <p:spPr>
          <a:xfrm>
            <a:off x="1876424" y="829559"/>
            <a:ext cx="8791575" cy="770641"/>
          </a:xfrm>
        </p:spPr>
        <p:txBody>
          <a:bodyPr>
            <a:normAutofit/>
          </a:bodyPr>
          <a:lstStyle/>
          <a:p>
            <a:pPr algn="ct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Continuation </a:t>
            </a:r>
            <a:endParaRPr lang="en-IN"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E1400D8B-9EE2-591D-ED1B-6929DFB5FDF3}"/>
              </a:ext>
            </a:extLst>
          </p:cNvPr>
          <p:cNvSpPr>
            <a:spLocks noGrp="1"/>
          </p:cNvSpPr>
          <p:nvPr>
            <p:ph type="subTitle" idx="1"/>
          </p:nvPr>
        </p:nvSpPr>
        <p:spPr>
          <a:xfrm>
            <a:off x="1652157" y="1664049"/>
            <a:ext cx="10765410" cy="3299381"/>
          </a:xfrm>
        </p:spPr>
        <p:txBody>
          <a:bodyPr>
            <a:normAutofit/>
          </a:bodyPr>
          <a:lstStyle/>
          <a:p>
            <a:pPr>
              <a:lnSpc>
                <a:spcPct val="107000"/>
              </a:lnSpc>
              <a:spcAft>
                <a:spcPts val="800"/>
              </a:spcAft>
            </a:pPr>
            <a:r>
              <a:rPr lang="en-IN" sz="1700" kern="100" cap="non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To design features from this dataset, we can use techniques such as:</a:t>
            </a:r>
          </a:p>
          <a:p>
            <a:pPr marL="285750" indent="-285750">
              <a:lnSpc>
                <a:spcPct val="107000"/>
              </a:lnSpc>
              <a:spcAft>
                <a:spcPts val="800"/>
              </a:spcAft>
              <a:buFont typeface="Arial" panose="020B0604020202020204" pitchFamily="34" charset="0"/>
              <a:buChar char="•"/>
            </a:pPr>
            <a:r>
              <a:rPr lang="en-IN" sz="1700" kern="100" cap="non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Text preprocessing: tokenization, </a:t>
            </a:r>
            <a:r>
              <a:rPr lang="en-IN" sz="1700" kern="100" cap="none"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stopword</a:t>
            </a:r>
            <a:r>
              <a:rPr lang="en-IN" sz="1700" kern="100" cap="non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removal, stemming or lemmatization, and vectorizing text features such as titles and abstracts.</a:t>
            </a:r>
          </a:p>
          <a:p>
            <a:pPr marL="285750" indent="-285750">
              <a:lnSpc>
                <a:spcPct val="107000"/>
              </a:lnSpc>
              <a:spcAft>
                <a:spcPts val="800"/>
              </a:spcAft>
              <a:buFont typeface="Arial" panose="020B0604020202020204" pitchFamily="34" charset="0"/>
              <a:buChar char="•"/>
            </a:pPr>
            <a:r>
              <a:rPr lang="en-IN" sz="1700" kern="100" cap="non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Encoding categorical variables: one-hot encoding for categorical features like mesh terms and mesh categories.</a:t>
            </a:r>
          </a:p>
          <a:p>
            <a:pPr marL="285750" indent="-285750">
              <a:lnSpc>
                <a:spcPct val="107000"/>
              </a:lnSpc>
              <a:spcAft>
                <a:spcPts val="800"/>
              </a:spcAft>
              <a:buFont typeface="Arial" panose="020B0604020202020204" pitchFamily="34" charset="0"/>
              <a:buChar char="•"/>
            </a:pPr>
            <a:r>
              <a:rPr lang="en-IN" sz="1700" kern="100" cap="non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Feature engineering: creating new features from text data, like word counts, </a:t>
            </a:r>
            <a:r>
              <a:rPr lang="en-IN" sz="1700" kern="100" cap="none"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tf-idf</a:t>
            </a:r>
            <a:r>
              <a:rPr lang="en-IN" sz="1700" kern="100" cap="non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scores or word embeddings.</a:t>
            </a:r>
          </a:p>
          <a:p>
            <a:pPr marL="285750" indent="-285750">
              <a:lnSpc>
                <a:spcPct val="107000"/>
              </a:lnSpc>
              <a:spcAft>
                <a:spcPts val="800"/>
              </a:spcAft>
              <a:buFont typeface="Arial" panose="020B0604020202020204" pitchFamily="34" charset="0"/>
              <a:buChar char="•"/>
            </a:pPr>
            <a:r>
              <a:rPr lang="en-IN" sz="1700" kern="100" cap="non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Combination of features: the process of concatenating or merging various kinds of features to produce a feature matrix for </a:t>
            </a:r>
            <a:r>
              <a:rPr lang="en-IN" sz="1700" kern="100" cap="none"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modeling</a:t>
            </a:r>
            <a:r>
              <a:rPr lang="en-IN" sz="1700" kern="100" cap="non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r>
              <a:rPr lang="en-IN" sz="1700" b="1" u="sng" kern="100" cap="non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p>
          <a:p>
            <a:pPr marL="285750" indent="-285750">
              <a:lnSpc>
                <a:spcPct val="107000"/>
              </a:lnSpc>
              <a:spcAft>
                <a:spcPts val="800"/>
              </a:spcAft>
              <a:buFont typeface="Arial" panose="020B0604020202020204" pitchFamily="34" charset="0"/>
              <a:buChar char="•"/>
            </a:pPr>
            <a:endParaRPr lang="en-IN" sz="17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endParaRPr lang="en-IN" dirty="0">
              <a:solidFill>
                <a:schemeClr val="bg1"/>
              </a:solidFill>
            </a:endParaRPr>
          </a:p>
        </p:txBody>
      </p:sp>
      <p:pic>
        <p:nvPicPr>
          <p:cNvPr id="8" name="Picture 7">
            <a:extLst>
              <a:ext uri="{FF2B5EF4-FFF2-40B4-BE49-F238E27FC236}">
                <a16:creationId xmlns:a16="http://schemas.microsoft.com/office/drawing/2014/main" id="{3F2CB6BD-3C2F-9344-09A2-62883526D0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3199" y="4892366"/>
            <a:ext cx="9579008" cy="1753385"/>
          </a:xfrm>
          <a:prstGeom prst="rect">
            <a:avLst/>
          </a:prstGeom>
        </p:spPr>
      </p:pic>
    </p:spTree>
    <p:extLst>
      <p:ext uri="{BB962C8B-B14F-4D97-AF65-F5344CB8AC3E}">
        <p14:creationId xmlns:p14="http://schemas.microsoft.com/office/powerpoint/2010/main" val="2878733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049CE-5E82-E776-BB36-5B2C3893B399}"/>
              </a:ext>
            </a:extLst>
          </p:cNvPr>
          <p:cNvSpPr>
            <a:spLocks noGrp="1"/>
          </p:cNvSpPr>
          <p:nvPr>
            <p:ph type="title"/>
          </p:nvPr>
        </p:nvSpPr>
        <p:spPr/>
        <p:txBody>
          <a:bodyPr>
            <a:normAutofit/>
          </a:bodyPr>
          <a:lstStyle/>
          <a:p>
            <a:pPr algn="ctr"/>
            <a:r>
              <a:rPr lang="en-IN" sz="4800" b="1" u="sng"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Data Preprocessing</a:t>
            </a:r>
            <a:endParaRPr lang="en-IN" sz="4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B244B7E-E151-B820-8FFD-437864AF4BF8}"/>
              </a:ext>
            </a:extLst>
          </p:cNvPr>
          <p:cNvSpPr>
            <a:spLocks noGrp="1"/>
          </p:cNvSpPr>
          <p:nvPr>
            <p:ph idx="1"/>
          </p:nvPr>
        </p:nvSpPr>
        <p:spPr>
          <a:xfrm>
            <a:off x="1887155" y="1917992"/>
            <a:ext cx="8596668" cy="4400746"/>
          </a:xfrm>
        </p:spPr>
        <p:txBody>
          <a:bodyPr>
            <a:normAutofit lnSpcReduction="10000"/>
          </a:bodyPr>
          <a:lstStyle/>
          <a:p>
            <a:pPr>
              <a:lnSpc>
                <a:spcPct val="107000"/>
              </a:lnSpc>
              <a:spcAft>
                <a:spcPts val="800"/>
              </a:spcAft>
            </a:pPr>
            <a:r>
              <a:rPr lang="en-IN" sz="20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Loading the Dataset</a:t>
            </a:r>
            <a:r>
              <a:rPr lang="en-IN" sz="20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The code loads the dataset from a CSV file named "PubMed.csv" through pandas' </a:t>
            </a:r>
            <a:r>
              <a:rPr lang="en-IN" sz="2000" kern="1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read_csv</a:t>
            </a:r>
            <a:r>
              <a:rPr lang="en-IN" sz="20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function.</a:t>
            </a:r>
          </a:p>
          <a:p>
            <a:pPr>
              <a:lnSpc>
                <a:spcPct val="107000"/>
              </a:lnSpc>
              <a:spcAft>
                <a:spcPts val="800"/>
              </a:spcAft>
            </a:pPr>
            <a:r>
              <a:rPr lang="en-IN" sz="20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Choice of Features</a:t>
            </a:r>
            <a:r>
              <a:rPr lang="en-IN" sz="20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This includes features picked for the analysis like abstract text (</a:t>
            </a:r>
            <a:r>
              <a:rPr lang="en-IN" sz="2000" kern="1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abstractText</a:t>
            </a:r>
            <a:r>
              <a:rPr lang="en-IN" sz="20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and mesh labels (</a:t>
            </a:r>
            <a:r>
              <a:rPr lang="en-IN" sz="2000" kern="1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MeshTitleCategories</a:t>
            </a:r>
            <a:r>
              <a:rPr lang="en-IN" sz="20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p>
          <a:p>
            <a:pPr>
              <a:lnSpc>
                <a:spcPct val="107000"/>
              </a:lnSpc>
              <a:spcAft>
                <a:spcPts val="800"/>
              </a:spcAft>
            </a:pPr>
            <a:r>
              <a:rPr lang="en-IN" sz="20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One-Hot Encoding Labels</a:t>
            </a:r>
            <a:r>
              <a:rPr lang="en-IN" sz="20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This code changes the multi-label mesh groups into one-hot encoded vectors, making them applicable for multi-label classification.</a:t>
            </a:r>
          </a:p>
          <a:p>
            <a:pPr>
              <a:lnSpc>
                <a:spcPct val="107000"/>
              </a:lnSpc>
              <a:spcAft>
                <a:spcPts val="800"/>
              </a:spcAft>
            </a:pPr>
            <a:r>
              <a:rPr lang="en-IN" sz="20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Tokenization</a:t>
            </a:r>
            <a:r>
              <a:rPr lang="en-IN" sz="20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The abstract text is tokenized using </a:t>
            </a:r>
            <a:r>
              <a:rPr lang="en-IN" sz="2000" kern="1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word_tokenize</a:t>
            </a:r>
            <a:r>
              <a:rPr lang="en-IN" sz="20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function from NLTK, which means it is divided into single words for more detailed handling.</a:t>
            </a:r>
          </a:p>
          <a:p>
            <a:pPr>
              <a:lnSpc>
                <a:spcPct val="107000"/>
              </a:lnSpc>
              <a:spcAft>
                <a:spcPts val="800"/>
              </a:spcAft>
            </a:pPr>
            <a:r>
              <a:rPr lang="en-IN" sz="20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Training of Doc2Vec Model</a:t>
            </a:r>
            <a:r>
              <a:rPr lang="en-IN" sz="20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We train a Doc2Vec model using the tokenized abstracts to create document embeddings, which store semantic details regarding the text.</a:t>
            </a:r>
          </a:p>
          <a:p>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124453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319</TotalTime>
  <Words>2015</Words>
  <Application>Microsoft Office PowerPoint</Application>
  <PresentationFormat>Widescreen</PresentationFormat>
  <Paragraphs>130</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Symbol</vt:lpstr>
      <vt:lpstr>Times New Roman</vt:lpstr>
      <vt:lpstr>Tw Cen MT</vt:lpstr>
      <vt:lpstr>Circuit</vt:lpstr>
      <vt:lpstr>Domain Specific Document Summarization through Hierarchical Classification using Transformers</vt:lpstr>
      <vt:lpstr>Introduction </vt:lpstr>
      <vt:lpstr>Problem statement/Hypothesis</vt:lpstr>
      <vt:lpstr>Work Flow Diagram  </vt:lpstr>
      <vt:lpstr>Workflow Explanation</vt:lpstr>
      <vt:lpstr>Continuation</vt:lpstr>
      <vt:lpstr>Dataset  </vt:lpstr>
      <vt:lpstr>Continuation </vt:lpstr>
      <vt:lpstr>Data Preprocessing</vt:lpstr>
      <vt:lpstr>PowerPoint Presentation</vt:lpstr>
      <vt:lpstr>Implementation </vt:lpstr>
      <vt:lpstr>Continuation</vt:lpstr>
      <vt:lpstr>Integration of the NLP techniques used and uniqueness</vt:lpstr>
      <vt:lpstr>Continuation</vt:lpstr>
      <vt:lpstr>Results and Uniqueness </vt:lpstr>
      <vt:lpstr>Project Management </vt:lpstr>
      <vt:lpstr>Issues And Concerns</vt:lpstr>
      <vt:lpstr>Roles and Responsibilities</vt:lpstr>
      <vt:lpstr>Description</vt:lpstr>
      <vt:lpstr>References/Bibliography:-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Specific Document Summarization through Hierarchical Classification using Tran</dc:title>
  <dc:creator>Vivek Nelluri</dc:creator>
  <cp:lastModifiedBy>Hemanth Addepalli</cp:lastModifiedBy>
  <cp:revision>30</cp:revision>
  <dcterms:created xsi:type="dcterms:W3CDTF">2024-04-27T16:36:45Z</dcterms:created>
  <dcterms:modified xsi:type="dcterms:W3CDTF">2024-04-28T01:18:12Z</dcterms:modified>
</cp:coreProperties>
</file>