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323" r:id="rId3"/>
    <p:sldId id="297" r:id="rId4"/>
    <p:sldId id="309" r:id="rId5"/>
    <p:sldId id="286" r:id="rId6"/>
    <p:sldId id="285" r:id="rId8"/>
    <p:sldId id="310" r:id="rId9"/>
    <p:sldId id="283" r:id="rId10"/>
    <p:sldId id="282" r:id="rId11"/>
    <p:sldId id="320" r:id="rId12"/>
    <p:sldId id="290" r:id="rId13"/>
    <p:sldId id="308" r:id="rId14"/>
    <p:sldId id="325" r:id="rId15"/>
    <p:sldId id="339" r:id="rId16"/>
    <p:sldId id="340" r:id="rId17"/>
    <p:sldId id="341" r:id="rId18"/>
    <p:sldId id="345" r:id="rId19"/>
    <p:sldId id="342" r:id="rId20"/>
    <p:sldId id="344" r:id="rId21"/>
    <p:sldId id="343" r:id="rId22"/>
    <p:sldId id="346" r:id="rId23"/>
    <p:sldId id="347" r:id="rId24"/>
    <p:sldId id="324" r:id="rId25"/>
    <p:sldId id="318" r:id="rId26"/>
    <p:sldId id="319" r:id="rId27"/>
    <p:sldId id="32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25" autoAdjust="0"/>
  </p:normalViewPr>
  <p:slideViewPr>
    <p:cSldViewPr snapToGrid="0" showGuides="1">
      <p:cViewPr varScale="1">
        <p:scale>
          <a:sx n="68" d="100"/>
          <a:sy n="68" d="100"/>
        </p:scale>
        <p:origin x="1234" y="62"/>
      </p:cViewPr>
      <p:guideLst>
        <p:guide orient="horz" pos="2160"/>
        <p:guide pos="38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CDC3-AFD7-4F2F-BA18-ACFE72332AA4}"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F4FCB-13EC-4CDD-9B4D-058F631A4C5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8F4FCB-13EC-4CDD-9B4D-058F631A4C5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8F4FCB-13EC-4CDD-9B4D-058F631A4C5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8F4FCB-13EC-4CDD-9B4D-058F631A4C5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2EE7F-BA00-48C8-8F07-81FD3EA025D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791876-FABA-4C1E-A0AC-0EBD291132F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791876-FABA-4C1E-A0AC-0EBD291132F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791876-FABA-4C1E-A0AC-0EBD291132F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787503-7574-40F7-B596-619EB6AB693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5791876-FABA-4C1E-A0AC-0EBD291132F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791876-FABA-4C1E-A0AC-0EBD291132F3}"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649D3-A956-45C1-8ABF-37A357D8D5D4}"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BC2EC1-27BF-4C28-80E2-4EE22456884E}" type="datetime1">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791876-FABA-4C1E-A0AC-0EBD291132F3}" type="datetime1">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DBFAF1-2F39-40A1-A12C-AF597C6CE36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791876-FABA-4C1E-A0AC-0EBD291132F3}" type="datetime1">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fld>
            <a:endParaRPr lang="en-US"/>
          </a:p>
        </p:txBody>
      </p:sp>
      <p:sp>
        <p:nvSpPr>
          <p:cNvPr id="3" name="Rectangle 4"/>
          <p:cNvSpPr>
            <a:spLocks noChangeArrowheads="1"/>
          </p:cNvSpPr>
          <p:nvPr/>
        </p:nvSpPr>
        <p:spPr bwMode="auto">
          <a:xfrm>
            <a:off x="316787" y="1137130"/>
            <a:ext cx="12192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0" fontAlgn="base" hangingPunct="0">
              <a:spcBef>
                <a:spcPct val="0"/>
              </a:spcBef>
              <a:spcAft>
                <a:spcPct val="0"/>
              </a:spcAft>
            </a:pPr>
            <a:r>
              <a:rPr lang="en-US" sz="3200" b="1" cap="small" dirty="0">
                <a:latin typeface="Times New Roman" panose="02020603050405020304"/>
                <a:cs typeface="Times New Roman" panose="02020603050405020304"/>
              </a:rPr>
              <a:t>Multi modal ensemble based sarcasm detection model on</a:t>
            </a:r>
            <a:endParaRPr lang="en-IN" sz="3100" b="1" cap="small" dirty="0">
              <a:latin typeface="Times New Roman" panose="02020603050405020304"/>
              <a:cs typeface="Times New Roman" panose="02020603050405020304"/>
            </a:endParaRPr>
          </a:p>
          <a:p>
            <a:pPr algn="ctr">
              <a:spcBef>
                <a:spcPct val="0"/>
              </a:spcBef>
              <a:spcAft>
                <a:spcPct val="0"/>
              </a:spcAft>
            </a:pPr>
            <a:r>
              <a:rPr lang="en-US" sz="3200" b="1" cap="small" dirty="0">
                <a:latin typeface="Times New Roman" panose="02020603050405020304"/>
                <a:cs typeface="Times New Roman" panose="02020603050405020304"/>
              </a:rPr>
              <a:t>social media platform</a:t>
            </a:r>
            <a:endParaRPr lang="en-IN" sz="3100" b="1" cap="small" dirty="0">
              <a:latin typeface="Times New Roman" panose="02020603050405020304"/>
              <a:cs typeface="Times New Roman" panose="02020603050405020304"/>
            </a:endParaRPr>
          </a:p>
        </p:txBody>
      </p:sp>
      <p:sp>
        <p:nvSpPr>
          <p:cNvPr id="4" name="Slide Number Placeholder 10"/>
          <p:cNvSpPr txBox="1"/>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fld>
            <a:endParaRPr lang="en-US"/>
          </a:p>
        </p:txBody>
      </p:sp>
      <p:sp>
        <p:nvSpPr>
          <p:cNvPr id="5" name="Text Box 3"/>
          <p:cNvSpPr txBox="1"/>
          <p:nvPr/>
        </p:nvSpPr>
        <p:spPr>
          <a:xfrm>
            <a:off x="3231201" y="2703810"/>
            <a:ext cx="7178816" cy="2098075"/>
          </a:xfrm>
          <a:prstGeom prst="rect">
            <a:avLst/>
          </a:prstGeom>
          <a:noFill/>
        </p:spPr>
        <p:txBody>
          <a:bodyPr wrap="square" rtlCol="0">
            <a:spAutoFit/>
          </a:bodyPr>
          <a:lstStyle/>
          <a:p>
            <a:pPr marL="1828800" lvl="4" indent="457200" algn="l"/>
            <a:r>
              <a:rPr lang="en-US" sz="1400" b="1" dirty="0"/>
              <a:t>Review</a:t>
            </a:r>
            <a:endParaRPr lang="en-US" sz="1400" b="1" dirty="0"/>
          </a:p>
          <a:p>
            <a:pPr algn="l"/>
            <a:endParaRPr lang="en-US" sz="1400" dirty="0"/>
          </a:p>
          <a:p>
            <a:pPr algn="l">
              <a:lnSpc>
                <a:spcPct val="150000"/>
              </a:lnSpc>
            </a:pPr>
            <a:r>
              <a:rPr lang="en-US" sz="1400" dirty="0"/>
              <a:t>2003A51181						</a:t>
            </a:r>
            <a:r>
              <a:rPr lang="en-US" altLang="en-IN" sz="1400" dirty="0">
                <a:sym typeface="+mn-ea"/>
              </a:rPr>
              <a:t>BONEPELLI UDAY REDDY</a:t>
            </a:r>
            <a:endParaRPr lang="en-US" sz="1400" dirty="0"/>
          </a:p>
          <a:p>
            <a:pPr algn="l">
              <a:lnSpc>
                <a:spcPct val="150000"/>
              </a:lnSpc>
            </a:pPr>
            <a:r>
              <a:rPr lang="en-US" sz="1400" dirty="0"/>
              <a:t>2003A51015						</a:t>
            </a:r>
            <a:r>
              <a:rPr lang="en-US" altLang="en-IN" sz="1400" dirty="0">
                <a:sym typeface="+mn-ea"/>
              </a:rPr>
              <a:t>ADEPU SATHWIKA</a:t>
            </a:r>
            <a:endParaRPr lang="en-US" sz="1400" dirty="0"/>
          </a:p>
          <a:p>
            <a:pPr algn="l">
              <a:lnSpc>
                <a:spcPct val="150000"/>
              </a:lnSpc>
            </a:pPr>
            <a:r>
              <a:rPr lang="en-US" sz="1400" dirty="0"/>
              <a:t>2003A51122						</a:t>
            </a:r>
            <a:r>
              <a:rPr lang="en-US" altLang="en-IN" sz="1400" dirty="0">
                <a:sym typeface="+mn-ea"/>
              </a:rPr>
              <a:t>GUGGILLA MADHAN KUMAR</a:t>
            </a:r>
            <a:endParaRPr lang="en-US" sz="1400" dirty="0"/>
          </a:p>
          <a:p>
            <a:pPr algn="l">
              <a:lnSpc>
                <a:spcPct val="150000"/>
              </a:lnSpc>
            </a:pPr>
            <a:r>
              <a:rPr lang="en-US" sz="1400" dirty="0"/>
              <a:t>2003A51274						</a:t>
            </a:r>
            <a:r>
              <a:rPr lang="en-US" altLang="en-IN" sz="1400" dirty="0">
                <a:sym typeface="+mn-ea"/>
              </a:rPr>
              <a:t>NALLATHEEGALA PUSADATTA</a:t>
            </a:r>
            <a:endParaRPr lang="en-US" sz="1400" dirty="0"/>
          </a:p>
          <a:p>
            <a:pPr algn="l">
              <a:lnSpc>
                <a:spcPct val="150000"/>
              </a:lnSpc>
            </a:pPr>
            <a:r>
              <a:rPr lang="en-US" sz="1400" dirty="0"/>
              <a:t>2003A51228						</a:t>
            </a:r>
            <a:r>
              <a:rPr lang="en-US" altLang="en-IN" sz="1400" dirty="0">
                <a:sym typeface="+mn-ea"/>
              </a:rPr>
              <a:t>POSHALA AKSHAY</a:t>
            </a:r>
            <a:endParaRPr lang="en-US" sz="1400" dirty="0"/>
          </a:p>
        </p:txBody>
      </p:sp>
      <p:sp>
        <p:nvSpPr>
          <p:cNvPr id="6" name="Text Box 4"/>
          <p:cNvSpPr txBox="1"/>
          <p:nvPr/>
        </p:nvSpPr>
        <p:spPr>
          <a:xfrm>
            <a:off x="2268672" y="2325948"/>
            <a:ext cx="7407701" cy="769441"/>
          </a:xfrm>
          <a:prstGeom prst="rect">
            <a:avLst/>
          </a:prstGeom>
          <a:noFill/>
        </p:spPr>
        <p:txBody>
          <a:bodyPr wrap="square" lIns="91440" tIns="45720" rIns="91440" bIns="45720" rtlCol="0" anchor="t">
            <a:spAutoFit/>
          </a:bodyPr>
          <a:lstStyle/>
          <a:p>
            <a:pPr algn="ctr"/>
            <a:r>
              <a:rPr lang="en-US" sz="2000" b="1" dirty="0"/>
              <a:t>Capstone project Report</a:t>
            </a:r>
            <a:endParaRPr lang="en-US" sz="2000" b="1" dirty="0"/>
          </a:p>
          <a:p>
            <a:pPr algn="ctr"/>
            <a:endParaRPr lang="en-US" sz="2400" b="1" dirty="0"/>
          </a:p>
        </p:txBody>
      </p:sp>
      <p:pic>
        <p:nvPicPr>
          <p:cNvPr id="7" name="Picture 6" descr="A logo for a university&#10;&#10;Description automatically generated"/>
          <p:cNvPicPr>
            <a:picLocks noChangeAspect="1"/>
          </p:cNvPicPr>
          <p:nvPr/>
        </p:nvPicPr>
        <p:blipFill>
          <a:blip r:embed="rId1"/>
          <a:stretch>
            <a:fillRect/>
          </a:stretch>
        </p:blipFill>
        <p:spPr>
          <a:xfrm>
            <a:off x="3731232" y="184250"/>
            <a:ext cx="4113086" cy="992826"/>
          </a:xfrm>
          <a:prstGeom prst="rect">
            <a:avLst/>
          </a:prstGeom>
        </p:spPr>
      </p:pic>
      <p:sp>
        <p:nvSpPr>
          <p:cNvPr id="8" name="TextBox 7"/>
          <p:cNvSpPr txBox="1"/>
          <p:nvPr/>
        </p:nvSpPr>
        <p:spPr>
          <a:xfrm>
            <a:off x="3877452" y="5099548"/>
            <a:ext cx="41901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000" b="1" dirty="0"/>
              <a:t>Under the Guidance of</a:t>
            </a:r>
            <a:endParaRPr lang="en-US" sz="2000" b="1" dirty="0"/>
          </a:p>
          <a:p>
            <a:pPr algn="ctr"/>
            <a:r>
              <a:rPr lang="en-US" dirty="0"/>
              <a:t>   Mr. T B Prasad Reddy</a:t>
            </a:r>
            <a:endParaRPr lang="en-US" dirty="0"/>
          </a:p>
          <a:p>
            <a:pPr algn="ctr"/>
            <a:r>
              <a:rPr lang="en-US" dirty="0"/>
              <a:t>  Asst . prof</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9657" y="1730256"/>
            <a:ext cx="9310654" cy="2999740"/>
          </a:xfrm>
          <a:prstGeom prst="rect">
            <a:avLst/>
          </a:prstGeom>
        </p:spPr>
        <p:txBody>
          <a:bodyPr wrap="square" lIns="91440" tIns="45720" rIns="91440" bIns="45720" anchor="ctr">
            <a:spAutoFit/>
          </a:bodyPr>
          <a:lstStyle/>
          <a:p>
            <a:pPr marL="285750" indent="-285750" algn="just">
              <a:lnSpc>
                <a:spcPct val="150000"/>
              </a:lnSpc>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This project aims to enhance social media interactions by developing a sophisticated computer program for accurate sarcasm detection in written text and spoken words.</a:t>
            </a: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The user-friendly tool seeks to reduce misunderstandings, fostering a more enjoyable online experience. Beyond sarcasm, the multi-modal framework aims to improve sentiment analysis accuracy, contributing to a better understanding of emotional tones in digital conversations. </a:t>
            </a: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b="0" i="0" dirty="0">
                <a:solidFill>
                  <a:schemeClr val="tx1"/>
                </a:solidFill>
                <a:effectLst/>
                <a:latin typeface="Times New Roman" panose="02020603050405020304" pitchFamily="18" charset="0"/>
                <a:cs typeface="Times New Roman" panose="02020603050405020304" pitchFamily="18" charset="0"/>
              </a:rPr>
              <a:t>The overarching goal is to create a versatile tool for positive changes in how users engage with content across diverse social media platforms.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1118262" y="755178"/>
            <a:ext cx="6508706" cy="583565"/>
          </a:xfrm>
          <a:prstGeom prst="rect">
            <a:avLst/>
          </a:prstGeom>
        </p:spPr>
        <p:txBody>
          <a:bodyPr wrap="square">
            <a:spAutoFit/>
          </a:bodyPr>
          <a:lstStyle/>
          <a:p>
            <a:pPr marL="2743200" lvl="6" indent="457200"/>
            <a:r>
              <a:rPr lang="en-IN" sz="3200" dirty="0">
                <a:latin typeface="Arial" panose="020B0604020202020204" pitchFamily="34" charset="0"/>
                <a:cs typeface="Arial" panose="020B0604020202020204" pitchFamily="34" charset="0"/>
              </a:rPr>
              <a:t> </a:t>
            </a:r>
            <a:r>
              <a:rPr lang="en-IN" sz="3200" b="1" dirty="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pic>
        <p:nvPicPr>
          <p:cNvPr id="3074" name="Picture 2" descr="Twitter spied on for sarcas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93522" y="467983"/>
            <a:ext cx="1736427" cy="11576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7" y="624110"/>
            <a:ext cx="9641945" cy="1280890"/>
          </a:xfrm>
        </p:spPr>
        <p:txBody>
          <a:bodyPr>
            <a:normAutofit/>
          </a:bodyPr>
          <a:lstStyle/>
          <a:p>
            <a:r>
              <a:rPr lang="en-IN"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3342" y="668978"/>
            <a:ext cx="8123712" cy="600973"/>
          </a:xfrm>
        </p:spPr>
        <p:txBody>
          <a:bodyPr>
            <a:normAutofit/>
          </a:bodyPr>
          <a:lstStyle/>
          <a:p>
            <a:pPr marL="0" indent="0">
              <a:buNone/>
            </a:pPr>
            <a:r>
              <a:rPr lang="en-IN" sz="3200" b="1" dirty="0">
                <a:solidFill>
                  <a:schemeClr val="tx1"/>
                </a:solidFill>
                <a:latin typeface="Times New Roman" panose="02020603050405020304" pitchFamily="18" charset="0"/>
                <a:cs typeface="Times New Roman" panose="02020603050405020304" pitchFamily="18" charset="0"/>
              </a:rPr>
              <a:t>     Proposed system</a:t>
            </a:r>
            <a:endParaRPr lang="en-IN" sz="32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225550" y="1916430"/>
            <a:ext cx="9911715" cy="119888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Proposed approach for detecting sarcasm in both text and audio involves a combination of linguistic, acoustic, and contextual analysis.It leverages various techniques from natural language processing (NLP) for tet and speech processing for audio. Some of the methods we used in our proposed approach are BERT model, Random Forest Classifier, MFCCs feature extraction, Lexical feature extraction.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fld>
            <a:endParaRPr lang="en-US"/>
          </a:p>
        </p:txBody>
      </p:sp>
      <p:graphicFrame>
        <p:nvGraphicFramePr>
          <p:cNvPr id="4" name="Table 3"/>
          <p:cNvGraphicFramePr>
            <a:graphicFrameLocks noGrp="1"/>
          </p:cNvGraphicFramePr>
          <p:nvPr/>
        </p:nvGraphicFramePr>
        <p:xfrm>
          <a:off x="587022" y="1151466"/>
          <a:ext cx="10509956" cy="4334933"/>
        </p:xfrm>
        <a:graphic>
          <a:graphicData uri="http://schemas.openxmlformats.org/drawingml/2006/table">
            <a:tbl>
              <a:tblPr firstRow="1" bandRow="1">
                <a:tableStyleId>{5C22544A-7EE6-4342-B048-85BDC9FD1C3A}</a:tableStyleId>
              </a:tblPr>
              <a:tblGrid>
                <a:gridCol w="5415608"/>
                <a:gridCol w="5094348"/>
              </a:tblGrid>
              <a:tr h="466540">
                <a:tc>
                  <a:txBody>
                    <a:bodyPr/>
                    <a:lstStyle/>
                    <a:p>
                      <a:pPr algn="ctr"/>
                      <a:r>
                        <a:rPr lang="en-IN" dirty="0"/>
                        <a:t>Existing method</a:t>
                      </a:r>
                      <a:endParaRPr lang="en-IN" dirty="0"/>
                    </a:p>
                  </a:txBody>
                  <a:tcPr/>
                </a:tc>
                <a:tc>
                  <a:txBody>
                    <a:bodyPr/>
                    <a:lstStyle/>
                    <a:p>
                      <a:pPr algn="ctr"/>
                      <a:r>
                        <a:rPr lang="en-IN" dirty="0"/>
                        <a:t>Proposed method</a:t>
                      </a:r>
                      <a:endParaRPr lang="en-IN" dirty="0"/>
                    </a:p>
                  </a:txBody>
                  <a:tcPr/>
                </a:tc>
              </a:tr>
              <a:tr h="1885599">
                <a:tc>
                  <a:txBody>
                    <a:bodyPr/>
                    <a:lstStyle/>
                    <a:p>
                      <a:pPr algn="just"/>
                      <a:r>
                        <a:rPr lang="en-US" sz="1200" b="1" i="0" dirty="0">
                          <a:solidFill>
                            <a:schemeClr val="dk1"/>
                          </a:solidFill>
                          <a:effectLst/>
                          <a:latin typeface="+mn-lt"/>
                          <a:ea typeface="+mn-ea"/>
                          <a:cs typeface="+mn-cs"/>
                        </a:rPr>
                        <a:t>Text-Based Sarcasm Detection:</a:t>
                      </a:r>
                      <a:endParaRPr lang="en-US" sz="1200" b="0"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Rule-Based: Specific rules and patterns (words, punctuation).</a:t>
                      </a:r>
                      <a:endParaRPr lang="en-US" sz="1200" b="0"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Machine Learning: Features like words, sentence structure, sentiment.</a:t>
                      </a:r>
                      <a:endParaRPr lang="en-US" sz="1200" b="0"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Deep Learning: Advanced algorithms (neural networks) for high-level patterns.</a:t>
                      </a:r>
                      <a:endParaRPr lang="en-US" sz="1200" b="0"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Challenges: Lack of labeled data, diverse expressions, contextual need, and evaluation metric standardization.</a:t>
                      </a:r>
                      <a:endParaRPr lang="en-US" sz="1200" b="0" i="0" dirty="0">
                        <a:solidFill>
                          <a:schemeClr val="dk1"/>
                        </a:solidFill>
                        <a:effectLst/>
                        <a:latin typeface="+mn-lt"/>
                        <a:ea typeface="+mn-ea"/>
                        <a:cs typeface="+mn-cs"/>
                      </a:endParaRPr>
                    </a:p>
                    <a:p>
                      <a:endParaRPr lang="en-IN" sz="700" dirty="0"/>
                    </a:p>
                  </a:txBody>
                  <a:tcPr/>
                </a:tc>
                <a:tc>
                  <a:txBody>
                    <a:bodyPr/>
                    <a:lstStyle/>
                    <a:p>
                      <a:r>
                        <a:rPr lang="en-IN" sz="1200" b="1" i="0" dirty="0">
                          <a:solidFill>
                            <a:schemeClr val="dk1"/>
                          </a:solidFill>
                          <a:effectLst/>
                          <a:latin typeface="+mn-lt"/>
                          <a:ea typeface="+mn-ea"/>
                          <a:cs typeface="+mn-cs"/>
                        </a:rPr>
                        <a:t>Multi-Modal Ensemble Approach:</a:t>
                      </a:r>
                      <a:endParaRPr lang="en-IN" sz="1200" b="1" i="0" dirty="0">
                        <a:solidFill>
                          <a:schemeClr val="dk1"/>
                        </a:solidFill>
                        <a:effectLst/>
                        <a:latin typeface="+mn-lt"/>
                        <a:ea typeface="+mn-ea"/>
                        <a:cs typeface="+mn-cs"/>
                      </a:endParaRPr>
                    </a:p>
                    <a:p>
                      <a:pPr marL="171450" indent="-171450">
                        <a:buFont typeface="Arial" panose="020B0604020202020204" pitchFamily="34" charset="0"/>
                        <a:buChar char="•"/>
                      </a:pPr>
                      <a:r>
                        <a:rPr lang="en-IN" sz="1200" b="0" i="0" dirty="0">
                          <a:solidFill>
                            <a:schemeClr val="dk1"/>
                          </a:solidFill>
                          <a:effectLst/>
                          <a:latin typeface="+mn-lt"/>
                          <a:ea typeface="+mn-ea"/>
                          <a:cs typeface="+mn-cs"/>
                        </a:rPr>
                        <a:t>Combines text and audio features for enhanced sarcasm detection.</a:t>
                      </a:r>
                      <a:endParaRPr lang="en-IN" sz="1200" b="0" i="0" dirty="0">
                        <a:solidFill>
                          <a:schemeClr val="dk1"/>
                        </a:solidFill>
                        <a:effectLst/>
                        <a:latin typeface="+mn-lt"/>
                        <a:ea typeface="+mn-ea"/>
                        <a:cs typeface="+mn-cs"/>
                      </a:endParaRPr>
                    </a:p>
                    <a:p>
                      <a:pPr marL="171450" indent="-171450">
                        <a:buFont typeface="Arial" panose="020B0604020202020204" pitchFamily="34" charset="0"/>
                        <a:buChar char="•"/>
                      </a:pPr>
                      <a:r>
                        <a:rPr lang="en-IN" sz="1200" b="0" i="0" dirty="0">
                          <a:solidFill>
                            <a:schemeClr val="dk1"/>
                          </a:solidFill>
                          <a:effectLst/>
                          <a:latin typeface="+mn-lt"/>
                          <a:ea typeface="+mn-ea"/>
                          <a:cs typeface="+mn-cs"/>
                        </a:rPr>
                        <a:t>Text Analysis: Utilizes neural networks for recognizing patterns.</a:t>
                      </a:r>
                      <a:endParaRPr lang="en-IN" sz="1200" b="0" i="0" dirty="0">
                        <a:solidFill>
                          <a:schemeClr val="dk1"/>
                        </a:solidFill>
                        <a:effectLst/>
                        <a:latin typeface="+mn-lt"/>
                        <a:ea typeface="+mn-ea"/>
                        <a:cs typeface="+mn-cs"/>
                      </a:endParaRPr>
                    </a:p>
                    <a:p>
                      <a:pPr marL="171450" indent="-171450">
                        <a:buFont typeface="Arial" panose="020B0604020202020204" pitchFamily="34" charset="0"/>
                        <a:buChar char="•"/>
                      </a:pPr>
                      <a:r>
                        <a:rPr lang="en-IN" sz="1200" b="0" i="0" dirty="0">
                          <a:solidFill>
                            <a:schemeClr val="dk1"/>
                          </a:solidFill>
                          <a:effectLst/>
                          <a:latin typeface="+mn-lt"/>
                          <a:ea typeface="+mn-ea"/>
                          <a:cs typeface="+mn-cs"/>
                        </a:rPr>
                        <a:t>Audio Analysis: Employs a Random Forest classifier for sound interpretation.</a:t>
                      </a:r>
                      <a:endParaRPr lang="en-IN" sz="1200" b="0" i="0" dirty="0">
                        <a:solidFill>
                          <a:schemeClr val="dk1"/>
                        </a:solidFill>
                        <a:effectLst/>
                        <a:latin typeface="+mn-lt"/>
                        <a:ea typeface="+mn-ea"/>
                        <a:cs typeface="+mn-cs"/>
                      </a:endParaRPr>
                    </a:p>
                    <a:p>
                      <a:pPr marL="171450" indent="-171450">
                        <a:buFont typeface="Arial" panose="020B0604020202020204" pitchFamily="34" charset="0"/>
                        <a:buChar char="•"/>
                      </a:pPr>
                      <a:r>
                        <a:rPr lang="en-IN" sz="1200" b="0" i="0" dirty="0">
                          <a:solidFill>
                            <a:schemeClr val="dk1"/>
                          </a:solidFill>
                          <a:effectLst/>
                          <a:latin typeface="+mn-lt"/>
                          <a:ea typeface="+mn-ea"/>
                          <a:cs typeface="+mn-cs"/>
                        </a:rPr>
                        <a:t>Addresses challenges of individual methods, enhancing accuracy in diverse online conversations.</a:t>
                      </a:r>
                      <a:endParaRPr lang="en-IN" sz="1200" b="0" i="0" dirty="0">
                        <a:solidFill>
                          <a:schemeClr val="dk1"/>
                        </a:solidFill>
                        <a:effectLst/>
                        <a:latin typeface="+mn-lt"/>
                        <a:ea typeface="+mn-ea"/>
                        <a:cs typeface="+mn-cs"/>
                      </a:endParaRPr>
                    </a:p>
                  </a:txBody>
                  <a:tcPr/>
                </a:tc>
              </a:tr>
              <a:tr h="1982794">
                <a:tc>
                  <a:txBody>
                    <a:bodyPr/>
                    <a:lstStyle/>
                    <a:p>
                      <a:r>
                        <a:rPr lang="en-US" sz="1200" b="1" i="0" dirty="0">
                          <a:solidFill>
                            <a:schemeClr val="dk1"/>
                          </a:solidFill>
                          <a:effectLst/>
                          <a:latin typeface="+mn-lt"/>
                          <a:ea typeface="+mn-ea"/>
                          <a:cs typeface="+mn-cs"/>
                        </a:rPr>
                        <a:t>Audio-Based Sarcasm Detection:</a:t>
                      </a:r>
                      <a:endParaRPr lang="en-US" sz="1200" b="1"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Sound Analysis: Focuses on pitch and voice intensity.</a:t>
                      </a:r>
                      <a:endParaRPr lang="en-US" sz="1200" b="0"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Speech Content Analysis: Considers meaning and structure of spoken words.</a:t>
                      </a:r>
                      <a:endParaRPr lang="en-US" sz="1200" b="0"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Potential Applications: Sentiment analysis, opinion mining, chatbot development, cyberbullying detection.</a:t>
                      </a:r>
                      <a:endParaRPr lang="en-US" sz="1200" b="0" i="0" dirty="0">
                        <a:solidFill>
                          <a:schemeClr val="dk1"/>
                        </a:solidFill>
                        <a:effectLst/>
                        <a:latin typeface="+mn-lt"/>
                        <a:ea typeface="+mn-ea"/>
                        <a:cs typeface="+mn-cs"/>
                      </a:endParaRPr>
                    </a:p>
                    <a:p>
                      <a:pPr marL="171450" indent="-171450" algn="just">
                        <a:buFont typeface="Arial" panose="020B0604020202020204" pitchFamily="34" charset="0"/>
                        <a:buChar char="•"/>
                      </a:pPr>
                      <a:r>
                        <a:rPr lang="en-US" sz="1200" b="0" i="0" dirty="0">
                          <a:solidFill>
                            <a:schemeClr val="dk1"/>
                          </a:solidFill>
                          <a:effectLst/>
                          <a:latin typeface="+mn-lt"/>
                          <a:ea typeface="+mn-ea"/>
                          <a:cs typeface="+mn-cs"/>
                        </a:rPr>
                        <a:t>Challenges: Complex speech signals, audio data noise, subjective interpretation, lack of standardized evaluation metrics.</a:t>
                      </a:r>
                      <a:endParaRPr lang="en-US" sz="1200" b="0" i="0" dirty="0">
                        <a:solidFill>
                          <a:schemeClr val="dk1"/>
                        </a:solidFill>
                        <a:effectLst/>
                        <a:latin typeface="+mn-lt"/>
                        <a:ea typeface="+mn-ea"/>
                        <a:cs typeface="+mn-cs"/>
                      </a:endParaRPr>
                    </a:p>
                  </a:txBody>
                  <a:tcPr/>
                </a:tc>
                <a:tc>
                  <a:txBody>
                    <a:bodyPr/>
                    <a:lstStyle/>
                    <a:p>
                      <a:endParaRPr lang="en-IN" dirty="0"/>
                    </a:p>
                  </a:txBody>
                  <a:tcPr/>
                </a:tc>
              </a:tr>
            </a:tbl>
          </a:graphicData>
        </a:graphic>
      </p:graphicFrame>
      <p:sp>
        <p:nvSpPr>
          <p:cNvPr id="6" name="TextBox 5"/>
          <p:cNvSpPr txBox="1"/>
          <p:nvPr/>
        </p:nvSpPr>
        <p:spPr>
          <a:xfrm>
            <a:off x="2506133" y="515245"/>
            <a:ext cx="6096000" cy="369332"/>
          </a:xfrm>
          <a:prstGeom prst="rect">
            <a:avLst/>
          </a:prstGeom>
          <a:noFill/>
        </p:spPr>
        <p:txBody>
          <a:bodyPr wrap="square">
            <a:spAutoFit/>
          </a:bodyPr>
          <a:lstStyle/>
          <a:p>
            <a:pPr marL="12700">
              <a:lnSpc>
                <a:spcPct val="100000"/>
              </a:lnSpc>
              <a:spcBef>
                <a:spcPts val="105"/>
              </a:spcBef>
            </a:pPr>
            <a:r>
              <a:rPr lang="en-US" sz="1800" b="1" dirty="0">
                <a:solidFill>
                  <a:srgbClr val="001F5F"/>
                </a:solidFill>
                <a:latin typeface="Times New Roman" panose="02020603050405020304"/>
                <a:cs typeface="Times New Roman" panose="02020603050405020304"/>
              </a:rPr>
              <a:t>EXISTING METHODS</a:t>
            </a:r>
            <a:r>
              <a:rPr lang="en-US" sz="1800" b="1" spc="-20" dirty="0">
                <a:solidFill>
                  <a:srgbClr val="001F5F"/>
                </a:solidFill>
                <a:latin typeface="Times New Roman" panose="02020603050405020304"/>
                <a:cs typeface="Times New Roman" panose="02020603050405020304"/>
              </a:rPr>
              <a:t> </a:t>
            </a:r>
            <a:r>
              <a:rPr lang="en-US" sz="1800" b="1" dirty="0">
                <a:solidFill>
                  <a:srgbClr val="001F5F"/>
                </a:solidFill>
                <a:latin typeface="Times New Roman" panose="02020603050405020304"/>
                <a:cs typeface="Times New Roman" panose="02020603050405020304"/>
              </a:rPr>
              <a:t>VS</a:t>
            </a:r>
            <a:r>
              <a:rPr lang="en-US" sz="1800" b="1" spc="-5" dirty="0">
                <a:solidFill>
                  <a:srgbClr val="001F5F"/>
                </a:solidFill>
                <a:latin typeface="Times New Roman" panose="02020603050405020304"/>
                <a:cs typeface="Times New Roman" panose="02020603050405020304"/>
              </a:rPr>
              <a:t> </a:t>
            </a:r>
            <a:r>
              <a:rPr lang="en-US" sz="1800" b="1" dirty="0">
                <a:solidFill>
                  <a:srgbClr val="001F5F"/>
                </a:solidFill>
                <a:latin typeface="Times New Roman" panose="02020603050405020304"/>
                <a:cs typeface="Times New Roman" panose="02020603050405020304"/>
              </a:rPr>
              <a:t>PROPOSED</a:t>
            </a:r>
            <a:r>
              <a:rPr lang="en-US" sz="1800" b="1" spc="15" dirty="0">
                <a:solidFill>
                  <a:srgbClr val="001F5F"/>
                </a:solidFill>
                <a:latin typeface="Times New Roman" panose="02020603050405020304"/>
                <a:cs typeface="Times New Roman" panose="02020603050405020304"/>
              </a:rPr>
              <a:t> </a:t>
            </a:r>
            <a:r>
              <a:rPr lang="en-US" sz="1800" b="1" spc="-10" dirty="0">
                <a:solidFill>
                  <a:srgbClr val="001F5F"/>
                </a:solidFill>
                <a:latin typeface="Times New Roman" panose="02020603050405020304"/>
                <a:cs typeface="Times New Roman" panose="02020603050405020304"/>
              </a:rPr>
              <a:t>METHOD</a:t>
            </a:r>
            <a:endParaRPr lang="en-US" sz="1800" dirty="0">
              <a:latin typeface="Times New Roman" panose="020206030504050203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647700" y="2464435"/>
            <a:ext cx="8095615" cy="645160"/>
          </a:xfrm>
          <a:prstGeom prst="rect">
            <a:avLst/>
          </a:prstGeom>
          <a:noFill/>
        </p:spPr>
        <p:txBody>
          <a:bodyPr wrap="square" rtlCol="0">
            <a:spAutoFit/>
          </a:bodyPr>
          <a:p>
            <a:r>
              <a:rPr lang="en-US" sz="3600" b="1">
                <a:latin typeface="Times New Roman" panose="02020603050405020304" pitchFamily="18" charset="0"/>
                <a:cs typeface="Times New Roman" panose="02020603050405020304" pitchFamily="18" charset="0"/>
              </a:rPr>
              <a:t>Implementation</a:t>
            </a:r>
            <a:endParaRPr lang="en-US" sz="3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1033145" y="425450"/>
            <a:ext cx="6705600" cy="583565"/>
          </a:xfrm>
          <a:prstGeom prst="rect">
            <a:avLst/>
          </a:prstGeom>
          <a:noFill/>
        </p:spPr>
        <p:txBody>
          <a:bodyPr wrap="square" rtlCol="0">
            <a:spAutoFit/>
          </a:bodyPr>
          <a:p>
            <a:r>
              <a:rPr lang="en-US" sz="3200" b="1">
                <a:latin typeface="Times New Roman" panose="02020603050405020304" pitchFamily="18" charset="0"/>
                <a:cs typeface="Times New Roman" panose="02020603050405020304" pitchFamily="18" charset="0"/>
              </a:rPr>
              <a:t>Data Collection</a:t>
            </a:r>
            <a:endParaRPr lang="en-US" sz="3200" b="1">
              <a:latin typeface="Times New Roman" panose="02020603050405020304" pitchFamily="18" charset="0"/>
              <a:cs typeface="Times New Roman" panose="02020603050405020304" pitchFamily="18" charset="0"/>
            </a:endParaRPr>
          </a:p>
        </p:txBody>
      </p:sp>
      <p:sp>
        <p:nvSpPr>
          <p:cNvPr id="5" name="Text Box 4"/>
          <p:cNvSpPr txBox="1"/>
          <p:nvPr/>
        </p:nvSpPr>
        <p:spPr>
          <a:xfrm>
            <a:off x="367665" y="1308100"/>
            <a:ext cx="10844530" cy="3415030"/>
          </a:xfrm>
          <a:prstGeom prst="rect">
            <a:avLst/>
          </a:prstGeom>
          <a:noFill/>
        </p:spPr>
        <p:txBody>
          <a:bodyPr wrap="square" rtlCol="0">
            <a:spAutoFit/>
          </a:bodyPr>
          <a:p>
            <a:pPr marL="285750" indent="-285750">
              <a:lnSpc>
                <a:spcPct val="150000"/>
              </a:lnSpc>
              <a:buFont typeface="Wingdings" panose="05000000000000000000" pitchFamily="34" charset="0"/>
              <a:buChar char="Ø"/>
            </a:pPr>
            <a:r>
              <a:rPr lang="en-US">
                <a:latin typeface="Times New Roman" panose="02020603050405020304" pitchFamily="18" charset="0"/>
                <a:cs typeface="Times New Roman" panose="02020603050405020304" pitchFamily="18" charset="0"/>
              </a:rPr>
              <a:t>The first crucial step in building a robust Sarcasm Detection Model is acquiring the necessary data.</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34" charset="0"/>
              <a:buChar char="Ø"/>
            </a:pPr>
            <a:r>
              <a:rPr lang="en-US">
                <a:latin typeface="Times New Roman" panose="02020603050405020304" pitchFamily="18" charset="0"/>
                <a:cs typeface="Times New Roman" panose="02020603050405020304" pitchFamily="18" charset="0"/>
              </a:rPr>
              <a:t>We choose a meticulous approach to create a custom dataset by collecting text and audio from various sources, ensuring a diverse and representative set for our project.</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34" charset="0"/>
              <a:buChar char="Ø"/>
            </a:pPr>
            <a:r>
              <a:rPr lang="en-US">
                <a:latin typeface="Times New Roman" panose="02020603050405020304" pitchFamily="18" charset="0"/>
                <a:cs typeface="Times New Roman" panose="02020603050405020304" pitchFamily="18" charset="0"/>
              </a:rPr>
              <a:t>We acquired a text-based dataset from Kaggle comprising 26,709 instances for sarcasm detection.This dataset forms the core of our project, emphasizing text-based sarcasm detection on social media platforms.</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34" charset="0"/>
              <a:buChar char="Ø"/>
            </a:pPr>
            <a:r>
              <a:rPr lang="en-US">
                <a:latin typeface="Times New Roman" panose="02020603050405020304" pitchFamily="18" charset="0"/>
                <a:cs typeface="Times New Roman" panose="02020603050405020304" pitchFamily="18" charset="0"/>
              </a:rPr>
              <a:t>We employed the Mustard dataset for the audio component of our project, encompassing 690 utterance videos. This dataset plays a crucial role in training and enhancing the audio-based model within our multi-modal ensemble sarcasm detection framework.</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1003300" y="598170"/>
            <a:ext cx="6522720" cy="583565"/>
          </a:xfrm>
          <a:prstGeom prst="rect">
            <a:avLst/>
          </a:prstGeom>
          <a:noFill/>
        </p:spPr>
        <p:txBody>
          <a:bodyPr wrap="square" rtlCol="0">
            <a:spAutoFit/>
          </a:bodyPr>
          <a:p>
            <a:r>
              <a:rPr lang="en-US" sz="3200" b="1">
                <a:latin typeface="Times New Roman" panose="02020603050405020304" pitchFamily="18" charset="0"/>
                <a:cs typeface="Times New Roman" panose="02020603050405020304" pitchFamily="18" charset="0"/>
              </a:rPr>
              <a:t>PreProcessing</a:t>
            </a:r>
            <a:endParaRPr lang="en-US" sz="3200" b="1">
              <a:latin typeface="Times New Roman" panose="02020603050405020304" pitchFamily="18" charset="0"/>
              <a:cs typeface="Times New Roman" panose="02020603050405020304" pitchFamily="18" charset="0"/>
            </a:endParaRPr>
          </a:p>
        </p:txBody>
      </p:sp>
      <p:sp>
        <p:nvSpPr>
          <p:cNvPr id="4" name="Text Box 3"/>
          <p:cNvSpPr txBox="1"/>
          <p:nvPr/>
        </p:nvSpPr>
        <p:spPr>
          <a:xfrm>
            <a:off x="607060" y="1379220"/>
            <a:ext cx="11026775" cy="4335780"/>
          </a:xfrm>
          <a:prstGeom prst="rect">
            <a:avLst/>
          </a:prstGeom>
          <a:noFill/>
        </p:spPr>
        <p:txBody>
          <a:bodyPr wrap="square" rtlCol="0">
            <a:noAutofit/>
          </a:bodyPr>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 Preprocessing plays a critical role in ensuring that our data is in a suitable format for training our deep fake detection model.</a:t>
            </a:r>
            <a:endParaRPr lang="en-US"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During this stage, we performed tasks such as:</a:t>
            </a:r>
            <a:endParaRPr lang="en-US" dirty="0">
              <a:latin typeface="Times New Roman" panose="02020603050405020304" pitchFamily="18" charset="0"/>
              <a:cs typeface="Times New Roman" panose="02020603050405020304" pitchFamily="18" charset="0"/>
              <a:sym typeface="+mn-ea"/>
            </a:endParaRPr>
          </a:p>
          <a:p>
            <a:pPr lvl="1" indent="0">
              <a:lnSpc>
                <a:spcPct val="15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sym typeface="+mn-ea"/>
              </a:rPr>
              <a:t>To train our multi-modal ensemble-based framework, we focused on a subset of 20,000 instances. Training set size -&gt; 20,000 ; Testing set size -&gt; 6,709</a:t>
            </a:r>
            <a:endParaRPr lang="en-US" dirty="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sym typeface="+mn-ea"/>
              </a:rPr>
              <a:t>For text data our abjective was to convert raw textual information into a format suitable for training and analyzing sarcasm detection models.</a:t>
            </a:r>
            <a:endParaRPr lang="en-US" dirty="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sym typeface="+mn-ea"/>
              </a:rPr>
              <a:t>For audio data, spoken words from auduio signals undergo a multi-step transformation.</a:t>
            </a:r>
            <a:endParaRPr lang="en-US"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Preprocessing the text data by tokenizing, removing stop words, and applying stemming or lemmatization.</a:t>
            </a:r>
            <a:endParaRPr lang="en-US" dirty="0">
              <a:latin typeface="Times New Roman" panose="02020603050405020304" pitchFamily="18" charset="0"/>
              <a:cs typeface="Times New Roman" panose="02020603050405020304" pitchFamily="18" charset="0"/>
            </a:endParaRPr>
          </a:p>
          <a:p>
            <a:pPr lvl="1" indent="0">
              <a:lnSpc>
                <a:spcPct val="15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lvl="2" indent="0">
              <a:lnSpc>
                <a:spcPct val="15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lvl="2" indent="0">
              <a:lnSpc>
                <a:spcPct val="15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424815" y="2211070"/>
            <a:ext cx="6847840" cy="583565"/>
          </a:xfrm>
          <a:prstGeom prst="rect">
            <a:avLst/>
          </a:prstGeom>
          <a:noFill/>
        </p:spPr>
        <p:txBody>
          <a:bodyPr wrap="square" rtlCol="0">
            <a:spAutoFit/>
          </a:bodyPr>
          <a:p>
            <a:r>
              <a:rPr lang="en-US" sz="3200" b="1">
                <a:latin typeface="Times New Roman" panose="02020603050405020304" pitchFamily="18" charset="0"/>
                <a:cs typeface="Times New Roman" panose="02020603050405020304" pitchFamily="18" charset="0"/>
              </a:rPr>
              <a:t>Training and Modeling</a:t>
            </a:r>
            <a:endParaRPr lang="en-US" sz="3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5" name="Text Box 4"/>
          <p:cNvSpPr txBox="1"/>
          <p:nvPr/>
        </p:nvSpPr>
        <p:spPr>
          <a:xfrm>
            <a:off x="275590" y="607695"/>
            <a:ext cx="4291965" cy="4824095"/>
          </a:xfrm>
          <a:prstGeom prst="rect">
            <a:avLst/>
          </a:prstGeom>
          <a:noFill/>
        </p:spPr>
        <p:txBody>
          <a:bodyPr wrap="square" rtlCol="0">
            <a:noAutofit/>
          </a:bodyPr>
          <a:p>
            <a:pPr>
              <a:lnSpc>
                <a:spcPct val="150000"/>
              </a:lnSpc>
            </a:pPr>
            <a:r>
              <a:rPr lang="en-US" b="1">
                <a:latin typeface="Times New Roman" panose="02020603050405020304" pitchFamily="18" charset="0"/>
                <a:cs typeface="Times New Roman" panose="02020603050405020304" pitchFamily="18" charset="0"/>
              </a:rPr>
              <a:t>For Text:</a:t>
            </a:r>
            <a:endParaRPr lang="en-US" b="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The text modality model is a neural network tailored for precise text classification. The architecture begins with an embedding layer, translating words into dense vectors to encapsulate semaThe model is trained using binary cross-entropy loss and optimized with the Adam optimizer.ntic relationships.</a:t>
            </a:r>
            <a:endParaRPr lang="en-US">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rcRect t="-13389" r="21295" b="-9307"/>
          <a:stretch>
            <a:fillRect/>
          </a:stretch>
        </p:blipFill>
        <p:spPr>
          <a:xfrm>
            <a:off x="4863465" y="68580"/>
            <a:ext cx="6922770" cy="5295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465455" y="648335"/>
            <a:ext cx="11077575" cy="2306955"/>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For Audio:</a:t>
            </a:r>
            <a:endParaRPr lang="en-US" b="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In the audio modality model, a random forest classifier is harnessed for its proficiency in handling high-dimensional data for effective classification.</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Mel-frequency cepstral coefficients (MFCC) are extracted from audio signals, capturing essential acoustic features.</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BERT embeddings derived from transcribed audio offer contextual information from the transcript.</a:t>
            </a:r>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pic>
        <p:nvPicPr>
          <p:cNvPr id="964071202" name="Picture 1"/>
          <p:cNvPicPr>
            <a:picLocks noChangeAspect="1"/>
          </p:cNvPicPr>
          <p:nvPr/>
        </p:nvPicPr>
        <p:blipFill>
          <a:blip r:embed="rId1"/>
          <a:stretch>
            <a:fillRect/>
          </a:stretch>
        </p:blipFill>
        <p:spPr>
          <a:xfrm>
            <a:off x="1932940" y="2722245"/>
            <a:ext cx="7059295" cy="34436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546100" y="1754505"/>
            <a:ext cx="10743565" cy="3415030"/>
          </a:xfrm>
          <a:prstGeom prst="rect">
            <a:avLst/>
          </a:prstGeom>
          <a:noFill/>
        </p:spPr>
        <p:txBody>
          <a:bodyPr wrap="square" rtlCol="0">
            <a:spAutoFit/>
          </a:bodyPr>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After the model was trained, we moved on to the prediction stage.</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The model is now ready to analyze text and audio content in real-time.</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During prediction:</a:t>
            </a: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The model processes the text data and classifies the text either as sarcastic or non-sarcastic.</a:t>
            </a:r>
            <a:endParaRPr lang="en-US" dirty="0">
              <a:latin typeface="Times New Roman" panose="02020603050405020304" pitchFamily="18" charset="0"/>
              <a:cs typeface="Times New Roman" panose="02020603050405020304" pitchFamily="18" charset="0"/>
              <a:sym typeface="+mn-ea"/>
            </a:endParaRP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sym typeface="+mn-ea"/>
              </a:rPr>
              <a:t>The model processes the audio utterances into textual form and classifies the text either as sarcastic or non-sarcastic.</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Real-time sarcasm detection is made possible by the successful implementation of our model.</a:t>
            </a:r>
            <a:endParaRPr lang="en-IN" dirty="0">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1499235" y="557530"/>
            <a:ext cx="7537450" cy="583565"/>
          </a:xfrm>
          <a:prstGeom prst="rect">
            <a:avLst/>
          </a:prstGeom>
          <a:noFill/>
        </p:spPr>
        <p:txBody>
          <a:bodyPr wrap="square" rtlCol="0">
            <a:spAutoFit/>
          </a:bodyPr>
          <a:p>
            <a:r>
              <a:rPr lang="en-US" sz="3200" b="1">
                <a:latin typeface="Times New Roman" panose="02020603050405020304" pitchFamily="18" charset="0"/>
                <a:cs typeface="Times New Roman" panose="02020603050405020304" pitchFamily="18" charset="0"/>
              </a:rPr>
              <a:t>Prediction</a:t>
            </a:r>
            <a:endParaRPr lang="en-US" sz="3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44125" y="678343"/>
            <a:ext cx="6508706" cy="583565"/>
          </a:xfrm>
          <a:prstGeom prst="rect">
            <a:avLst/>
          </a:prstGeom>
        </p:spPr>
        <p:txBody>
          <a:bodyPr wrap="square" lIns="91440" tIns="45720" rIns="91440" bIns="45720" anchor="t">
            <a:spAutoFit/>
          </a:bodyPr>
          <a:lstStyle/>
          <a:p>
            <a:r>
              <a:rPr lang="en-IN" sz="3200" b="1" dirty="0">
                <a:latin typeface="Times New Roman" panose="02020603050405020304" pitchFamily="18" charset="0"/>
                <a:cs typeface="Times New Roman" panose="02020603050405020304" pitchFamily="18" charset="0"/>
              </a:rPr>
              <a:t>  Abstract</a:t>
            </a:r>
            <a:endParaRPr lang="en-IN" sz="3200"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a:p>
        </p:txBody>
      </p:sp>
      <p:sp>
        <p:nvSpPr>
          <p:cNvPr id="4" name="TextBox 3"/>
          <p:cNvSpPr txBox="1"/>
          <p:nvPr/>
        </p:nvSpPr>
        <p:spPr>
          <a:xfrm>
            <a:off x="773734" y="1526114"/>
            <a:ext cx="10173903" cy="3415030"/>
          </a:xfrm>
          <a:prstGeom prst="rect">
            <a:avLst/>
          </a:prstGeom>
          <a:noFill/>
        </p:spPr>
        <p:txBody>
          <a:bodyPr wrap="square" lIns="91440" tIns="45720" rIns="91440" bIns="45720" anchor="t">
            <a:spAutoFit/>
          </a:bodyPr>
          <a:lstStyle/>
          <a:p>
            <a:pPr indent="0" algn="just">
              <a:lnSpc>
                <a:spcPct val="150000"/>
              </a:lnSpc>
              <a:buFont typeface="Wingdings" panose="05000000000000000000" pitchFamily="2" charset="2"/>
              <a:buNone/>
            </a:pPr>
            <a:r>
              <a:rPr dirty="0">
                <a:latin typeface="Times New Roman" panose="02020603050405020304"/>
                <a:cs typeface="Times New Roman" panose="02020603050405020304"/>
              </a:rPr>
              <a:t>Sarcasm detection on social media is a complex task that requires a deep understanding of text and audio cues. This project introduces a multi-modal ensemble approach that integrates text and audio modalities for improved detection. The text-based approach uses a TensorFlow-based neural network to capture subtle language patterns, while the audio component transforms speech into text and extracts Mel-frequency cepstral coefficients (MFCC) from audio signals. The fusion of these features forms a comprehensive representation of the audio context, and a Random Forest classifier classifies the audio as sarcastic or non-sarcastic. This innovative approach advances sarcasm detection on social media platforms and highlights the effectiveness of a multi-modal approach in capturing diverse dimensions of online communication.</a:t>
            </a:r>
            <a:endParaRPr dirty="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1560830" y="263525"/>
            <a:ext cx="6431915" cy="583565"/>
          </a:xfrm>
          <a:prstGeom prst="rect">
            <a:avLst/>
          </a:prstGeom>
          <a:noFill/>
        </p:spPr>
        <p:txBody>
          <a:bodyPr wrap="square" rtlCol="0">
            <a:spAutoFit/>
          </a:bodyPr>
          <a:p>
            <a:r>
              <a:rPr lang="en-US" sz="3200" b="1">
                <a:latin typeface="Times New Roman" panose="02020603050405020304" pitchFamily="18" charset="0"/>
                <a:cs typeface="Times New Roman" panose="02020603050405020304" pitchFamily="18" charset="0"/>
              </a:rPr>
              <a:t>Results and Analysis</a:t>
            </a:r>
            <a:endParaRPr lang="en-US" sz="3200" b="1">
              <a:latin typeface="Times New Roman" panose="02020603050405020304" pitchFamily="18" charset="0"/>
              <a:cs typeface="Times New Roman" panose="02020603050405020304" pitchFamily="18" charset="0"/>
            </a:endParaRPr>
          </a:p>
        </p:txBody>
      </p:sp>
      <p:sp>
        <p:nvSpPr>
          <p:cNvPr id="4" name="Text Box 3"/>
          <p:cNvSpPr txBox="1"/>
          <p:nvPr/>
        </p:nvSpPr>
        <p:spPr>
          <a:xfrm>
            <a:off x="687705" y="1206500"/>
            <a:ext cx="10250170"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sarcasm detection framework has undergone rigorous evaluation, employing both text and audio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modalities.</a:t>
            </a:r>
            <a:endParaRPr lang="en-US">
              <a:latin typeface="Times New Roman" panose="02020603050405020304" pitchFamily="18" charset="0"/>
              <a:cs typeface="Times New Roman" panose="02020603050405020304" pitchFamily="18" charset="0"/>
            </a:endParaRPr>
          </a:p>
        </p:txBody>
      </p:sp>
      <p:sp>
        <p:nvSpPr>
          <p:cNvPr id="5" name="Text Box 4"/>
          <p:cNvSpPr txBox="1"/>
          <p:nvPr/>
        </p:nvSpPr>
        <p:spPr>
          <a:xfrm>
            <a:off x="687705" y="1957070"/>
            <a:ext cx="3388360" cy="398780"/>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Text Modality:</a:t>
            </a:r>
            <a:endParaRPr lang="en-US" sz="2000"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687705" y="2532380"/>
            <a:ext cx="5013960" cy="3235325"/>
          </a:xfrm>
          <a:prstGeom prst="rect">
            <a:avLst/>
          </a:prstGeom>
        </p:spPr>
      </p:pic>
      <p:pic>
        <p:nvPicPr>
          <p:cNvPr id="7" name="Picture 6"/>
          <p:cNvPicPr>
            <a:picLocks noChangeAspect="1"/>
          </p:cNvPicPr>
          <p:nvPr/>
        </p:nvPicPr>
        <p:blipFill>
          <a:blip r:embed="rId2"/>
          <a:stretch>
            <a:fillRect/>
          </a:stretch>
        </p:blipFill>
        <p:spPr>
          <a:xfrm>
            <a:off x="6249670" y="2532380"/>
            <a:ext cx="4815840" cy="32537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D22F896-40B5-4ADD-8801-0D06FADFA095}" type="slidenum">
              <a:rPr lang="en-US" smtClean="0"/>
            </a:fld>
            <a:endParaRPr lang="en-US"/>
          </a:p>
        </p:txBody>
      </p:sp>
      <p:sp>
        <p:nvSpPr>
          <p:cNvPr id="3" name="Text Box 2"/>
          <p:cNvSpPr txBox="1"/>
          <p:nvPr/>
        </p:nvSpPr>
        <p:spPr>
          <a:xfrm>
            <a:off x="617220" y="557530"/>
            <a:ext cx="3357880" cy="398780"/>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Audio Modality:</a:t>
            </a:r>
            <a:endParaRPr lang="en-US" sz="20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52755" y="1235075"/>
            <a:ext cx="5221605" cy="1861820"/>
          </a:xfrm>
          <a:prstGeom prst="rect">
            <a:avLst/>
          </a:prstGeom>
        </p:spPr>
      </p:pic>
      <p:pic>
        <p:nvPicPr>
          <p:cNvPr id="5" name="Picture 4"/>
          <p:cNvPicPr>
            <a:picLocks noChangeAspect="1"/>
          </p:cNvPicPr>
          <p:nvPr/>
        </p:nvPicPr>
        <p:blipFill>
          <a:blip r:embed="rId2"/>
          <a:srcRect l="1185" r="9907" b="3240"/>
          <a:stretch>
            <a:fillRect/>
          </a:stretch>
        </p:blipFill>
        <p:spPr>
          <a:xfrm>
            <a:off x="5810885" y="679450"/>
            <a:ext cx="6097270" cy="52717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fld>
            <a:endParaRPr lang="en-US"/>
          </a:p>
        </p:txBody>
      </p:sp>
      <p:sp>
        <p:nvSpPr>
          <p:cNvPr id="3" name="TextBox 2"/>
          <p:cNvSpPr txBox="1"/>
          <p:nvPr/>
        </p:nvSpPr>
        <p:spPr>
          <a:xfrm>
            <a:off x="1599142" y="159808"/>
            <a:ext cx="4583289" cy="58356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2200" y="815068"/>
            <a:ext cx="11255022" cy="535531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successful sarcasm detection framework opens doors for exciting enhancements: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Multimodal Fusion:</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Explore advanced fusion techniques (e.g., attention mechanisms, transformers) for integrating text and audio cues, capturing nuanced relationships.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Model Fine-tuning:</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Conduct extensive hyperparameter tuning and fine-tuning on diverse datasets and social media contexts, experimenting with neural network architectures and preprocessing techniques.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Real-time Detection:</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Investigate real-time sarcasm detection on social media platforms, optimizing for low-latency predictions and deploying efficiently to accommodate dynamic content generation.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 Adversarial Testing:</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Assess model robustness against intentional adversarial attacks, enhancing resilience in real-world scenarios where users may try to deceive sarcasm detection algorithms.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Expand Dataset Diversity:</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Extend the dataset to include diverse social media sources, linguistic styles, and cultural contexts for better generalization across demographics and languages globally.</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 Incremental Model Updates:</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Implement continuous learning, enabling the model to adapt to evolving language trends and sarcasm expressions over time by regularly updating with new labeled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7734" y="1031957"/>
            <a:ext cx="6508706" cy="58356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  Conclusion</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a:p>
        </p:txBody>
      </p:sp>
      <p:sp>
        <p:nvSpPr>
          <p:cNvPr id="5" name="Rectangle 4"/>
          <p:cNvSpPr/>
          <p:nvPr/>
        </p:nvSpPr>
        <p:spPr>
          <a:xfrm>
            <a:off x="1460028" y="1593928"/>
            <a:ext cx="8897923" cy="873572"/>
          </a:xfrm>
          <a:prstGeom prst="rect">
            <a:avLst/>
          </a:prstGeom>
        </p:spPr>
        <p:txBody>
          <a:bodyPr wrap="square" anchor="ctr">
            <a:spAutoFit/>
          </a:bodyPr>
          <a:lstStyle/>
          <a:p>
            <a:pPr marL="285750" indent="-285750">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pP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95023" y="2220681"/>
            <a:ext cx="10664864" cy="2015936"/>
          </a:xfrm>
          <a:prstGeom prst="rect">
            <a:avLst/>
          </a:prstGeom>
          <a:noFill/>
        </p:spPr>
        <p:txBody>
          <a:bodyPr wrap="square">
            <a:spAutoFit/>
          </a:bodyPr>
          <a:lstStyle/>
          <a:p>
            <a:pPr marL="12700" algn="just">
              <a:lnSpc>
                <a:spcPts val="2110"/>
              </a:lnSpc>
            </a:pPr>
            <a:r>
              <a:rPr lang="en-US" b="0" i="0" dirty="0">
                <a:solidFill>
                  <a:schemeClr val="tx1"/>
                </a:solidFill>
                <a:effectLst/>
                <a:latin typeface="Times New Roman" panose="02020603050405020304" pitchFamily="18" charset="0"/>
                <a:cs typeface="Times New Roman" panose="02020603050405020304" pitchFamily="18" charset="0"/>
              </a:rPr>
              <a:t>In summary, the Multi-modal Ensemble-Based Sarcasm Detection Framework adeptly tackles sarcasm identification in text and audio. Employing neural networks for text and a Random Forest classifier for audio, it attains commendable accuracy, emphasizing the value of diverse cue integration. Future directions involve advanced fusion techniques, real-time deployment, user-friendly interfaces, and continuous learning, positioning the framework as a valuable tool for nuanced sentiment analysis in the dynamic realm of social media communication.</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34" charset="0"/>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1810" y="182645"/>
            <a:ext cx="6508706" cy="583565"/>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a:p>
        </p:txBody>
      </p:sp>
      <p:sp>
        <p:nvSpPr>
          <p:cNvPr id="5" name="Rectangle 4"/>
          <p:cNvSpPr/>
          <p:nvPr/>
        </p:nvSpPr>
        <p:spPr>
          <a:xfrm>
            <a:off x="477588" y="797786"/>
            <a:ext cx="10484210" cy="5631180"/>
          </a:xfrm>
          <a:prstGeom prst="rect">
            <a:avLst/>
          </a:prstGeom>
        </p:spPr>
        <p:txBody>
          <a:bodyPr wrap="square" anchor="ctr">
            <a:spAutoFit/>
          </a:bodyPr>
          <a:lstStyle/>
          <a:p>
            <a:pPr marL="285750" indent="-285750" algn="just">
              <a:lnSpc>
                <a:spcPct val="150000"/>
              </a:lnSpc>
            </a:pPr>
            <a:r>
              <a:rPr lang="en-IN" sz="1600" b="1"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cs typeface="Times New Roman" panose="02020603050405020304" pitchFamily="18" charset="0"/>
              </a:rPr>
              <a:t>Liu, P., Chen, W., </a:t>
            </a:r>
            <a:r>
              <a:rPr lang="en-IN" sz="1600" dirty="0" err="1">
                <a:latin typeface="Times New Roman" panose="02020603050405020304" pitchFamily="18" charset="0"/>
                <a:cs typeface="Times New Roman" panose="02020603050405020304" pitchFamily="18" charset="0"/>
              </a:rPr>
              <a:t>Ou</a:t>
            </a:r>
            <a:r>
              <a:rPr lang="en-IN" sz="1600" dirty="0">
                <a:latin typeface="Times New Roman" panose="02020603050405020304" pitchFamily="18" charset="0"/>
                <a:cs typeface="Times New Roman" panose="02020603050405020304" pitchFamily="18" charset="0"/>
              </a:rPr>
              <a:t>, G., Wang, </a:t>
            </a:r>
            <a:r>
              <a:rPr lang="en-IN" sz="1600" dirty="0" err="1">
                <a:latin typeface="Times New Roman" panose="02020603050405020304" pitchFamily="18" charset="0"/>
                <a:cs typeface="Times New Roman" panose="02020603050405020304" pitchFamily="18" charset="0"/>
              </a:rPr>
              <a:t>T.,Yang</a:t>
            </a:r>
            <a:r>
              <a:rPr lang="en-IN" sz="1600" dirty="0">
                <a:latin typeface="Times New Roman" panose="02020603050405020304" pitchFamily="18" charset="0"/>
                <a:cs typeface="Times New Roman" panose="02020603050405020304" pitchFamily="18" charset="0"/>
              </a:rPr>
              <a:t>, D., Lei, K.: Sarcasm Detection in Social Media Based on Imbalanced Classification In: Web-Age Information Management, pp. 459-471. Cham, (2014).</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r>
              <a:rPr lang="en-IN" sz="1600" b="1" dirty="0">
                <a:latin typeface="Times New Roman" panose="02020603050405020304" pitchFamily="18" charset="0"/>
                <a:cs typeface="Times New Roman" panose="02020603050405020304" pitchFamily="18" charset="0"/>
              </a:rPr>
              <a:t> [2]</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Mehndiratta</a:t>
            </a:r>
            <a:r>
              <a:rPr lang="en-IN" sz="1600" dirty="0">
                <a:latin typeface="Times New Roman" panose="02020603050405020304" pitchFamily="18" charset="0"/>
                <a:cs typeface="Times New Roman" panose="02020603050405020304" pitchFamily="18" charset="0"/>
              </a:rPr>
              <a:t>, P., Sachdeva, S., </a:t>
            </a:r>
            <a:r>
              <a:rPr lang="en-IN" sz="1600" dirty="0" err="1">
                <a:latin typeface="Times New Roman" panose="02020603050405020304" pitchFamily="18" charset="0"/>
                <a:cs typeface="Times New Roman" panose="02020603050405020304" pitchFamily="18" charset="0"/>
              </a:rPr>
              <a:t>Soni</a:t>
            </a:r>
            <a:r>
              <a:rPr lang="en-IN" sz="1600" dirty="0">
                <a:latin typeface="Times New Roman" panose="02020603050405020304" pitchFamily="18" charset="0"/>
                <a:cs typeface="Times New Roman" panose="02020603050405020304" pitchFamily="18" charset="0"/>
              </a:rPr>
              <a:t>, D. :Detection of Sarcasm in Text Data using Deep Convolutional Neural Networks In: Scientific International Journal for Parallel and Distributed Computing, vol. 18, September (2017). </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r>
              <a:rPr lang="en-IN" sz="1600" b="1" dirty="0">
                <a:latin typeface="Times New Roman" panose="02020603050405020304" pitchFamily="18" charset="0"/>
                <a:cs typeface="Times New Roman" panose="02020603050405020304" pitchFamily="18" charset="0"/>
              </a:rPr>
              <a:t>[3] </a:t>
            </a:r>
            <a:r>
              <a:rPr lang="en-IN" sz="1600" dirty="0" err="1">
                <a:latin typeface="Times New Roman" panose="02020603050405020304" pitchFamily="18" charset="0"/>
                <a:cs typeface="Times New Roman" panose="02020603050405020304" pitchFamily="18" charset="0"/>
              </a:rPr>
              <a:t>Zhibo</a:t>
            </a:r>
            <a:r>
              <a:rPr lang="en-IN" sz="1600" dirty="0">
                <a:latin typeface="Times New Roman" panose="02020603050405020304" pitchFamily="18" charset="0"/>
                <a:cs typeface="Times New Roman" panose="02020603050405020304" pitchFamily="18" charset="0"/>
              </a:rPr>
              <a:t>, W. , Ma, L., and Zhang, Y. : A Hybrid Document Feature Extraction Method Using Latent Dirichlet Allocation and Word2Vec. In : IEEE First International Conference on Data Science in Cyberspace, June (2016). </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r>
              <a:rPr lang="en-IN" sz="1600" b="1" dirty="0">
                <a:latin typeface="Times New Roman" panose="02020603050405020304" pitchFamily="18" charset="0"/>
                <a:cs typeface="Times New Roman" panose="02020603050405020304" pitchFamily="18" charset="0"/>
              </a:rPr>
              <a:t>[4]</a:t>
            </a:r>
            <a:r>
              <a:rPr lang="en-IN" sz="1600" dirty="0">
                <a:latin typeface="Times New Roman" panose="02020603050405020304" pitchFamily="18" charset="0"/>
                <a:cs typeface="Times New Roman" panose="02020603050405020304" pitchFamily="18" charset="0"/>
              </a:rPr>
              <a:t> Zhang, W., Xu, W., Chen G., Guo, J. : A Feature Extraction Method Based on Word Embedding for Word Similarity Computing. In: Communications in Computer and Information Science, vol. 496,pp. 160- 167 January, (2014).</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r>
              <a:rPr lang="en-IN" sz="1600" b="1" dirty="0">
                <a:latin typeface="Times New Roman" panose="02020603050405020304" pitchFamily="18" charset="0"/>
                <a:cs typeface="Times New Roman" panose="02020603050405020304" pitchFamily="18" charset="0"/>
              </a:rPr>
              <a:t> [5]</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Lunando</a:t>
            </a:r>
            <a:r>
              <a:rPr lang="en-IN" sz="1600" dirty="0">
                <a:latin typeface="Times New Roman" panose="02020603050405020304" pitchFamily="18" charset="0"/>
                <a:cs typeface="Times New Roman" panose="02020603050405020304" pitchFamily="18" charset="0"/>
              </a:rPr>
              <a:t>, E., </a:t>
            </a:r>
            <a:r>
              <a:rPr lang="en-IN" sz="1600" dirty="0" err="1">
                <a:latin typeface="Times New Roman" panose="02020603050405020304" pitchFamily="18" charset="0"/>
                <a:cs typeface="Times New Roman" panose="02020603050405020304" pitchFamily="18" charset="0"/>
              </a:rPr>
              <a:t>Purwarianti</a:t>
            </a:r>
            <a:r>
              <a:rPr lang="en-IN" sz="1600" dirty="0">
                <a:latin typeface="Times New Roman" panose="02020603050405020304" pitchFamily="18" charset="0"/>
                <a:cs typeface="Times New Roman" panose="02020603050405020304" pitchFamily="18" charset="0"/>
              </a:rPr>
              <a:t>, A. : Indonesian Social Media Sentiment Analysis With Sarcasm Detection. In: Int. Conf. Adv. </a:t>
            </a:r>
            <a:r>
              <a:rPr lang="en-IN" sz="1600" dirty="0" err="1">
                <a:latin typeface="Times New Roman" panose="02020603050405020304" pitchFamily="18" charset="0"/>
                <a:cs typeface="Times New Roman" panose="02020603050405020304" pitchFamily="18" charset="0"/>
              </a:rPr>
              <a:t>Comput</a:t>
            </a:r>
            <a:r>
              <a:rPr lang="en-IN" sz="1600" dirty="0">
                <a:latin typeface="Times New Roman" panose="02020603050405020304" pitchFamily="18" charset="0"/>
                <a:cs typeface="Times New Roman" panose="02020603050405020304" pitchFamily="18" charset="0"/>
              </a:rPr>
              <a:t>. Sci. Inf. Syst. ICACSIS, pp. 195- 198. September (2013). </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pPr>
            <a:endParaRPr lang="en-IN"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fld>
            <a:endParaRPr lang="en-US"/>
          </a:p>
        </p:txBody>
      </p:sp>
      <p:sp>
        <p:nvSpPr>
          <p:cNvPr id="3" name="TextBox 2"/>
          <p:cNvSpPr txBox="1"/>
          <p:nvPr/>
        </p:nvSpPr>
        <p:spPr>
          <a:xfrm>
            <a:off x="3651956" y="2921168"/>
            <a:ext cx="4888088" cy="1015663"/>
          </a:xfrm>
          <a:prstGeom prst="rect">
            <a:avLst/>
          </a:prstGeom>
          <a:noFill/>
        </p:spPr>
        <p:txBody>
          <a:bodyPr wrap="square" rtlCol="0">
            <a:spAutoFit/>
          </a:bodyPr>
          <a:lstStyle/>
          <a:p>
            <a:pPr algn="ctr"/>
            <a:r>
              <a:rPr lang="en-IN"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fld>
            <a:endParaRPr lang="en-US"/>
          </a:p>
        </p:txBody>
      </p:sp>
      <p:sp>
        <p:nvSpPr>
          <p:cNvPr id="3" name="TextBox 2"/>
          <p:cNvSpPr txBox="1"/>
          <p:nvPr/>
        </p:nvSpPr>
        <p:spPr>
          <a:xfrm>
            <a:off x="1459513" y="1128888"/>
            <a:ext cx="927297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Wingdings" panose="05000000000000000000" pitchFamily="2" charset="2"/>
              <a:buChar char="Ø"/>
            </a:pPr>
            <a:r>
              <a:rPr lang="en-IN" dirty="0">
                <a:latin typeface="Times New Roman" panose="02020603050405020304"/>
                <a:cs typeface="Times New Roman" panose="02020603050405020304"/>
              </a:rPr>
              <a:t>Core Innovation: </a:t>
            </a:r>
            <a:endParaRPr lang="en-IN" dirty="0">
              <a:latin typeface="Times New Roman" panose="02020603050405020304"/>
              <a:cs typeface="Times New Roman" panose="02020603050405020304"/>
            </a:endParaRPr>
          </a:p>
          <a:p>
            <a:pPr marL="742950" lvl="1" indent="-285750" algn="just">
              <a:buFont typeface="Arial" panose="020B0604020202020204" pitchFamily="34" charset="0"/>
              <a:buChar char="•"/>
            </a:pPr>
            <a:r>
              <a:rPr lang="en-IN" dirty="0">
                <a:latin typeface="Times New Roman" panose="02020603050405020304"/>
                <a:cs typeface="Times New Roman" panose="02020603050405020304"/>
              </a:rPr>
              <a:t>Amalgamation of text and audio features.</a:t>
            </a:r>
            <a:endParaRPr lang="en-IN" dirty="0">
              <a:latin typeface="Times New Roman" panose="02020603050405020304"/>
              <a:cs typeface="Times New Roman" panose="02020603050405020304"/>
            </a:endParaRPr>
          </a:p>
          <a:p>
            <a:pPr marL="742950" lvl="1" indent="-285750" algn="just">
              <a:buFont typeface="Arial" panose="020B0604020202020204" pitchFamily="34" charset="0"/>
              <a:buChar char="•"/>
            </a:pPr>
            <a:r>
              <a:rPr lang="en-IN" dirty="0">
                <a:latin typeface="Times New Roman" panose="02020603050405020304"/>
                <a:cs typeface="Times New Roman" panose="02020603050405020304"/>
              </a:rPr>
              <a:t>Concatenated features fed into a multi-modal ensemble model.</a:t>
            </a:r>
            <a:endParaRPr lang="en-IN" dirty="0">
              <a:latin typeface="Times New Roman" panose="02020603050405020304"/>
              <a:cs typeface="Times New Roman" panose="02020603050405020304"/>
            </a:endParaRPr>
          </a:p>
          <a:p>
            <a:pPr marL="285750" indent="-285750" algn="just">
              <a:buFont typeface="Wingdings" panose="05000000000000000000" pitchFamily="2" charset="2"/>
              <a:buChar char="Ø"/>
            </a:pPr>
            <a:endParaRPr lang="en-IN" dirty="0">
              <a:latin typeface="Times New Roman" panose="02020603050405020304"/>
              <a:cs typeface="Times New Roman" panose="02020603050405020304"/>
            </a:endParaRPr>
          </a:p>
          <a:p>
            <a:pPr marL="285750" indent="-285750" algn="just">
              <a:buFont typeface="Wingdings" panose="05000000000000000000" pitchFamily="2" charset="2"/>
              <a:buChar char="Ø"/>
            </a:pPr>
            <a:r>
              <a:rPr lang="en-IN" dirty="0">
                <a:latin typeface="Times New Roman" panose="02020603050405020304"/>
                <a:cs typeface="Times New Roman" panose="02020603050405020304"/>
              </a:rPr>
              <a:t>Multi-Modal Ensemble Model:</a:t>
            </a:r>
            <a:endParaRPr lang="en-IN" dirty="0">
              <a:latin typeface="Times New Roman" panose="02020603050405020304"/>
              <a:cs typeface="Times New Roman" panose="02020603050405020304"/>
            </a:endParaRPr>
          </a:p>
          <a:p>
            <a:pPr marL="742950" lvl="1" indent="-285750" algn="just">
              <a:buFont typeface="Arial" panose="020B0604020202020204" pitchFamily="34" charset="0"/>
              <a:buChar char="•"/>
            </a:pPr>
            <a:r>
              <a:rPr lang="en-IN" dirty="0">
                <a:latin typeface="Times New Roman" panose="02020603050405020304"/>
                <a:cs typeface="Times New Roman" panose="02020603050405020304"/>
              </a:rPr>
              <a:t>Leverages Random Forest for superior performance.</a:t>
            </a:r>
            <a:endParaRPr lang="en-IN" dirty="0">
              <a:latin typeface="Times New Roman" panose="02020603050405020304"/>
              <a:cs typeface="Times New Roman" panose="02020603050405020304"/>
            </a:endParaRPr>
          </a:p>
          <a:p>
            <a:pPr marL="742950" lvl="1" indent="-285750" algn="just">
              <a:buFont typeface="Arial" panose="020B0604020202020204" pitchFamily="34" charset="0"/>
              <a:buChar char="•"/>
            </a:pPr>
            <a:r>
              <a:rPr lang="en-IN" dirty="0">
                <a:latin typeface="Times New Roman" panose="02020603050405020304"/>
                <a:cs typeface="Times New Roman" panose="02020603050405020304"/>
              </a:rPr>
              <a:t>Capitalizes on the complementary nature of linguistic and acoustic cues.</a:t>
            </a:r>
            <a:endParaRPr lang="en-IN" dirty="0">
              <a:latin typeface="Times New Roman" panose="02020603050405020304"/>
              <a:cs typeface="Times New Roman" panose="02020603050405020304"/>
            </a:endParaRPr>
          </a:p>
          <a:p>
            <a:pPr marL="285750" indent="-285750" algn="just">
              <a:buFont typeface="Wingdings" panose="05000000000000000000" pitchFamily="2" charset="2"/>
              <a:buChar char="Ø"/>
            </a:pPr>
            <a:endParaRPr lang="en-IN" dirty="0">
              <a:latin typeface="Times New Roman" panose="02020603050405020304"/>
              <a:cs typeface="Times New Roman" panose="02020603050405020304"/>
            </a:endParaRPr>
          </a:p>
          <a:p>
            <a:pPr marL="285750" indent="-285750" algn="just">
              <a:buFont typeface="Wingdings" panose="05000000000000000000" pitchFamily="2" charset="2"/>
              <a:buChar char="Ø"/>
            </a:pPr>
            <a:r>
              <a:rPr lang="en-IN" dirty="0">
                <a:latin typeface="Times New Roman" panose="02020603050405020304"/>
                <a:cs typeface="Times New Roman" panose="02020603050405020304"/>
              </a:rPr>
              <a:t>Framework Impact:</a:t>
            </a:r>
            <a:endParaRPr lang="en-IN" dirty="0">
              <a:latin typeface="Times New Roman" panose="02020603050405020304"/>
              <a:cs typeface="Times New Roman" panose="02020603050405020304"/>
            </a:endParaRPr>
          </a:p>
          <a:p>
            <a:pPr marL="742950" lvl="1" indent="-285750" algn="just">
              <a:buFont typeface="Arial" panose="020B0604020202020204" pitchFamily="34" charset="0"/>
              <a:buChar char="•"/>
            </a:pPr>
            <a:r>
              <a:rPr lang="en-IN" dirty="0">
                <a:latin typeface="Times New Roman" panose="02020603050405020304"/>
                <a:cs typeface="Times New Roman" panose="02020603050405020304"/>
              </a:rPr>
              <a:t>Advances sarcasm detection on social media platforms.</a:t>
            </a:r>
            <a:endParaRPr lang="en-IN" dirty="0">
              <a:latin typeface="Times New Roman" panose="02020603050405020304"/>
              <a:cs typeface="Times New Roman" panose="02020603050405020304"/>
            </a:endParaRPr>
          </a:p>
          <a:p>
            <a:pPr marL="742950" lvl="1" indent="-285750" algn="just">
              <a:buFont typeface="Arial" panose="020B0604020202020204" pitchFamily="34" charset="0"/>
              <a:buChar char="•"/>
            </a:pPr>
            <a:r>
              <a:rPr lang="en-IN" dirty="0">
                <a:latin typeface="Times New Roman" panose="02020603050405020304"/>
                <a:cs typeface="Times New Roman" panose="02020603050405020304"/>
              </a:rPr>
              <a:t>Demonstrates efficacy in capturing diverse dimensions of online communication.</a:t>
            </a:r>
            <a:endParaRPr lang="en-IN" dirty="0">
              <a:latin typeface="Times New Roman" panose="02020603050405020304"/>
              <a:cs typeface="Times New Roman" panose="02020603050405020304"/>
            </a:endParaRPr>
          </a:p>
          <a:p>
            <a:pPr marL="285750" indent="-285750" algn="just">
              <a:buFont typeface="Wingdings" panose="05000000000000000000" pitchFamily="2" charset="2"/>
              <a:buChar char="Ø"/>
            </a:pPr>
            <a:endParaRPr lang="en-IN" dirty="0">
              <a:latin typeface="Times New Roman" panose="02020603050405020304"/>
              <a:cs typeface="Times New Roman" panose="02020603050405020304"/>
            </a:endParaRPr>
          </a:p>
          <a:p>
            <a:pPr marL="285750" indent="-285750" algn="just">
              <a:buFont typeface="Wingdings" panose="05000000000000000000" pitchFamily="2" charset="2"/>
              <a:buChar char="Ø"/>
            </a:pPr>
            <a:r>
              <a:rPr lang="en-IN" dirty="0">
                <a:latin typeface="Times New Roman" panose="02020603050405020304"/>
                <a:cs typeface="Times New Roman" panose="02020603050405020304"/>
              </a:rPr>
              <a:t>The proposed framework is a breakthrough in sarcasm detection, showcasing the power of a 	multi-modal approach.</a:t>
            </a:r>
            <a:endParaRPr lang="en-IN"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61068" y="699226"/>
            <a:ext cx="6508706" cy="583565"/>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18840" y="806948"/>
            <a:ext cx="8422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solidFill>
                  <a:schemeClr val="bg1"/>
                </a:solidFill>
              </a:rPr>
              <a:t>4</a:t>
            </a:r>
            <a:endParaRPr lang="en-US" dirty="0">
              <a:solidFill>
                <a:schemeClr val="bg1"/>
              </a:solidFill>
            </a:endParaRPr>
          </a:p>
        </p:txBody>
      </p:sp>
      <p:pic>
        <p:nvPicPr>
          <p:cNvPr id="4" name="Picture 2" descr="Sarcasm Detector - Artificial Intelligence - Atyutka Technology"/>
          <p:cNvPicPr>
            <a:picLocks noChangeAspect="1" noChangeArrowheads="1"/>
          </p:cNvPicPr>
          <p:nvPr/>
        </p:nvPicPr>
        <p:blipFill rotWithShape="1">
          <a:blip r:embed="rId1">
            <a:extLst>
              <a:ext uri="{28A0092B-C50C-407E-A947-70E740481C1C}">
                <a14:useLocalDpi xmlns:a14="http://schemas.microsoft.com/office/drawing/2010/main" val="0"/>
              </a:ext>
            </a:extLst>
          </a:blip>
          <a:srcRect t="-1718" b="-9023"/>
          <a:stretch>
            <a:fillRect/>
          </a:stretch>
        </p:blipFill>
        <p:spPr bwMode="auto">
          <a:xfrm>
            <a:off x="9059160" y="630337"/>
            <a:ext cx="2302480" cy="15712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04711" y="1399822"/>
            <a:ext cx="7800622" cy="4470400"/>
          </a:xfrm>
          <a:prstGeom prst="rect">
            <a:avLst/>
          </a:prstGeom>
          <a:noFill/>
        </p:spPr>
        <p:txBody>
          <a:bodyPr wrap="square" rtlCol="0">
            <a:spAutoFit/>
          </a:bodyPr>
          <a:lstStyle/>
          <a:p>
            <a:endParaRPr lang="en-IN" dirty="0"/>
          </a:p>
        </p:txBody>
      </p:sp>
      <p:sp>
        <p:nvSpPr>
          <p:cNvPr id="8" name="TextBox 7"/>
          <p:cNvSpPr txBox="1"/>
          <p:nvPr/>
        </p:nvSpPr>
        <p:spPr>
          <a:xfrm>
            <a:off x="578468" y="2056686"/>
            <a:ext cx="8746153" cy="4799965"/>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Multi-Modal Approach: </a:t>
            </a:r>
            <a:r>
              <a:rPr lang="en-IN" dirty="0">
                <a:latin typeface="Times New Roman" panose="02020603050405020304" pitchFamily="18" charset="0"/>
                <a:cs typeface="Times New Roman" panose="02020603050405020304" pitchFamily="18" charset="0"/>
              </a:rPr>
              <a:t>Pioneering sarcasm detection on social media, this project integrates textual and audio data.</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TensorFlow Neural Network: </a:t>
            </a:r>
            <a:r>
              <a:rPr lang="en-IN" dirty="0">
                <a:latin typeface="Times New Roman" panose="02020603050405020304" pitchFamily="18" charset="0"/>
                <a:cs typeface="Times New Roman" panose="02020603050405020304" pitchFamily="18" charset="0"/>
              </a:rPr>
              <a:t>Utilizes a TensorFlow-based neural network for precise text-based sarcasm detection, enhancing accuracy.</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Audio Component: </a:t>
            </a:r>
            <a:r>
              <a:rPr lang="en-IN" dirty="0">
                <a:latin typeface="Times New Roman" panose="02020603050405020304" pitchFamily="18" charset="0"/>
                <a:cs typeface="Times New Roman" panose="02020603050405020304" pitchFamily="18" charset="0"/>
              </a:rPr>
              <a:t>Employs speech-to-text conversion and Mel-frequency cepstral coefficients for audio-based sarcasm analysis.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Random Forest Classifier: </a:t>
            </a:r>
            <a:r>
              <a:rPr lang="en-IN" dirty="0">
                <a:latin typeface="Times New Roman" panose="02020603050405020304" pitchFamily="18" charset="0"/>
                <a:cs typeface="Times New Roman" panose="02020603050405020304" pitchFamily="18" charset="0"/>
              </a:rPr>
              <a:t>Features a Random Forest classifier for audio data, contributing to a robust detection model.</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pic>
        <p:nvPicPr>
          <p:cNvPr id="3074" name="Picture 2" descr="Researchers develop A.I based &quot;sarcasm detector&quot; for social m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11438" y="392345"/>
            <a:ext cx="2125208" cy="11559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8949" y="1887009"/>
            <a:ext cx="8515318" cy="2862322"/>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Innovation in Integration: </a:t>
            </a:r>
            <a:r>
              <a:rPr lang="en-IN" dirty="0">
                <a:latin typeface="Times New Roman" panose="02020603050405020304" pitchFamily="18" charset="0"/>
                <a:cs typeface="Times New Roman" panose="02020603050405020304" pitchFamily="18" charset="0"/>
              </a:rPr>
              <a:t>The project innovatively combines textual and audio features, elevating overall accuracy and reliability.</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Ensemble Model: </a:t>
            </a:r>
            <a:r>
              <a:rPr lang="en-IN" dirty="0">
                <a:latin typeface="Times New Roman" panose="02020603050405020304" pitchFamily="18" charset="0"/>
                <a:cs typeface="Times New Roman" panose="02020603050405020304" pitchFamily="18" charset="0"/>
              </a:rPr>
              <a:t>The multi-modal ensemble model collectively </a:t>
            </a:r>
            <a:r>
              <a:rPr lang="en-IN" dirty="0" err="1">
                <a:latin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cs typeface="Times New Roman" panose="02020603050405020304" pitchFamily="18" charset="0"/>
              </a:rPr>
              <a:t> both feature sets, offering a nuanced understanding of sarcasm.</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Significant Contribution</a:t>
            </a:r>
            <a:r>
              <a:rPr lang="en-IN" dirty="0">
                <a:latin typeface="Times New Roman" panose="02020603050405020304" pitchFamily="18" charset="0"/>
                <a:cs typeface="Times New Roman" panose="02020603050405020304" pitchFamily="18" charset="0"/>
              </a:rPr>
              <a:t>: Advances sarcasm detection on social media, crucial for navigating the intricate dynamics of online platforms.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fld>
            <a:endParaRPr lang="en-US"/>
          </a:p>
        </p:txBody>
      </p:sp>
      <p:pic>
        <p:nvPicPr>
          <p:cNvPr id="4098" name="Picture 2" descr="Sarcasm Detection Enters the Information Warfare Fight | AFCEA Internatio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8001" y="424173"/>
            <a:ext cx="2386968" cy="11934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761068" y="699226"/>
            <a:ext cx="6508706" cy="583565"/>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1200" y="1806222"/>
            <a:ext cx="9189258" cy="3693319"/>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addresses the challenge of computer programs struggling to detect sarcasm in social media conversations. We aim to develop a sophisticated computer program with dual capabilities: understanding written language using a unique method for text and interpreting sarcasm in audio clips. By combining these abilities through ensemble learning, our goal is to create a highly intelligent computer system proficient at accurately identifying sarcasm in the diverse landscape of social media communication.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1586227"/>
            <a:ext cx="11785600" cy="3969385"/>
          </a:xfrm>
          <a:prstGeom prst="rect">
            <a:avLst/>
          </a:prstGeom>
        </p:spPr>
        <p:txBody>
          <a:bodyPr wrap="square" anchor="ctr">
            <a:spAutoFit/>
          </a:bodyPr>
          <a:lstStyle/>
          <a:p>
            <a:pPr lvl="1">
              <a:lnSpc>
                <a:spcPct val="150000"/>
              </a:lnSpc>
            </a:pPr>
            <a:r>
              <a:rPr lang="en-US" sz="1400" b="1" dirty="0">
                <a:latin typeface="Times New Roman" panose="02020603050405020304" pitchFamily="18" charset="0"/>
                <a:cs typeface="Times New Roman" panose="02020603050405020304" pitchFamily="18" charset="0"/>
              </a:rPr>
              <a:t>1. An Innovative Approach to Sarcasm Detection in Social Media Texts:</a:t>
            </a:r>
            <a:endParaRPr lang="en-US" sz="1400" b="1" dirty="0">
              <a:latin typeface="Times New Roman" panose="02020603050405020304" pitchFamily="18" charset="0"/>
              <a:cs typeface="Times New Roman" panose="02020603050405020304" pitchFamily="18" charset="0"/>
            </a:endParaRPr>
          </a:p>
          <a:p>
            <a:pPr lvl="1">
              <a:lnSpc>
                <a:spcPct val="150000"/>
              </a:lnSpc>
            </a:pPr>
            <a:r>
              <a:rPr lang="en-US" sz="1400" b="1"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This summary outlines Liu et al.'s novel technique for detecting sarcasm in social media texts. The research explores sarcasm features on English and Chinese platforms, deriving qualities for detection. Introducing the Multi-Strategy Ensemble Learning Approach (MSELA), it combines various methods to address the imbalance between sarcastic and non-sarcastic texts. Applied to English and Chinese datasets, MSELA outperforms other approaches in performance and resilience. Crucially, the article introduces innovative ways to teach sarcasm detection, particularly in identifying multimodal sarcasm in social media texts.</a:t>
            </a:r>
            <a:endParaRPr lang="en-US" sz="1400" b="0" i="0" dirty="0">
              <a:effectLst/>
              <a:latin typeface="Times New Roman" panose="02020603050405020304" pitchFamily="18" charset="0"/>
              <a:cs typeface="Times New Roman" panose="02020603050405020304" pitchFamily="18" charset="0"/>
            </a:endParaRPr>
          </a:p>
          <a:p>
            <a:pPr lvl="1">
              <a:lnSpc>
                <a:spcPct val="150000"/>
              </a:lnSpc>
            </a:pPr>
            <a:endParaRPr lang="en-US" sz="1400" b="0" i="0" dirty="0">
              <a:effectLst/>
              <a:latin typeface="Times New Roman" panose="02020603050405020304" pitchFamily="18" charset="0"/>
              <a:cs typeface="Times New Roman" panose="02020603050405020304" pitchFamily="18" charset="0"/>
            </a:endParaRPr>
          </a:p>
          <a:p>
            <a:pPr lvl="1">
              <a:lnSpc>
                <a:spcPct val="150000"/>
              </a:lnSpc>
            </a:pPr>
            <a:r>
              <a:rPr lang="en-IN" sz="1400" b="1" dirty="0">
                <a:latin typeface="Times New Roman" panose="02020603050405020304" pitchFamily="18" charset="0"/>
                <a:cs typeface="Times New Roman" panose="02020603050405020304" pitchFamily="18" charset="0"/>
              </a:rPr>
              <a:t>2.</a:t>
            </a:r>
            <a:r>
              <a:rPr lang="en-US" sz="1400" b="1" dirty="0">
                <a:latin typeface="Times New Roman" panose="02020603050405020304" pitchFamily="18" charset="0"/>
                <a:cs typeface="Times New Roman" panose="02020603050405020304" pitchFamily="18" charset="0"/>
              </a:rPr>
              <a:t> A Deep Learning Approach for Sarcasm Detection in Text Data:</a:t>
            </a:r>
            <a:endParaRPr lang="en-US" sz="1400" b="1" dirty="0">
              <a:latin typeface="Times New Roman" panose="02020603050405020304" pitchFamily="18" charset="0"/>
              <a:cs typeface="Times New Roman" panose="02020603050405020304" pitchFamily="18" charset="0"/>
            </a:endParaRPr>
          </a:p>
          <a:p>
            <a:pPr lvl="1">
              <a:lnSpc>
                <a:spcPct val="150000"/>
              </a:lnSpc>
            </a:pPr>
            <a:r>
              <a:rPr lang="en-US" sz="1400" b="1"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Mehndiratta</a:t>
            </a:r>
            <a:r>
              <a:rPr lang="en-US" sz="1400" dirty="0">
                <a:latin typeface="Times New Roman" panose="02020603050405020304" pitchFamily="18" charset="0"/>
                <a:cs typeface="Times New Roman" panose="02020603050405020304" pitchFamily="18" charset="0"/>
              </a:rPr>
              <a:t> et al. introduce a novel sarcasm detection method using deep convolutional neural networks (CNNs). They examine sarcasm features in tweets, Weibo, and </a:t>
            </a:r>
            <a:r>
              <a:rPr lang="en-US" sz="1400" dirty="0" err="1">
                <a:latin typeface="Times New Roman" panose="02020603050405020304" pitchFamily="18" charset="0"/>
                <a:cs typeface="Times New Roman" panose="02020603050405020304" pitchFamily="18" charset="0"/>
              </a:rPr>
              <a:t>Netease</a:t>
            </a:r>
            <a:r>
              <a:rPr lang="en-US" sz="1400" dirty="0">
                <a:latin typeface="Times New Roman" panose="02020603050405020304" pitchFamily="18" charset="0"/>
                <a:cs typeface="Times New Roman" panose="02020603050405020304" pitchFamily="18" charset="0"/>
              </a:rPr>
              <a:t> forum, proposing attributes capturing cues in text or image. The paper presents a skip-gram based CNN model converting words to vectors for identifying sarcasm and irony in social media text. Testing on English and Chinese datasets, the method proves more effective than other techniques, offering an innovative and improved approach to sarcasm detection in diverse texts.</a:t>
            </a:r>
            <a:endParaRPr lang="en-IN" sz="1400" dirty="0">
              <a:latin typeface="Times New Roman" panose="02020603050405020304" pitchFamily="18" charset="0"/>
              <a:cs typeface="Times New Roman" panose="02020603050405020304" pitchFamily="18" charset="0"/>
            </a:endParaRPr>
          </a:p>
        </p:txBody>
      </p:sp>
      <p:sp>
        <p:nvSpPr>
          <p:cNvPr id="7" name="Rectangle 6"/>
          <p:cNvSpPr/>
          <p:nvPr/>
        </p:nvSpPr>
        <p:spPr>
          <a:xfrm>
            <a:off x="-651074" y="220701"/>
            <a:ext cx="6508706" cy="1076325"/>
          </a:xfrm>
          <a:prstGeom prst="rect">
            <a:avLst/>
          </a:prstGeom>
        </p:spPr>
        <p:txBody>
          <a:bodyPr wrap="square" lIns="91440" tIns="45720" rIns="91440" bIns="45720" anchor="t">
            <a:spAutoFit/>
          </a:bodyPr>
          <a:lstStyle/>
          <a:p>
            <a:endParaRPr lang="en-IN" sz="3200" b="1" dirty="0">
              <a:latin typeface="Times New Roman" panose="02020603050405020304" pitchFamily="18" charset="0"/>
              <a:cs typeface="Times New Roman" panose="02020603050405020304" pitchFamily="18" charset="0"/>
            </a:endParaRPr>
          </a:p>
          <a:p>
            <a:pPr marL="1828800" lvl="4" indent="457200"/>
            <a:r>
              <a:rPr lang="en-IN" sz="3200" b="1" dirty="0">
                <a:latin typeface="Times New Roman" panose="02020603050405020304" pitchFamily="18" charset="0"/>
                <a:cs typeface="Times New Roman" panose="02020603050405020304" pitchFamily="18" charset="0"/>
              </a:rPr>
              <a:t>Literature Review</a:t>
            </a:r>
            <a:endParaRPr lang="en-IN"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a:p>
        </p:txBody>
      </p:sp>
      <p:pic>
        <p:nvPicPr>
          <p:cNvPr id="5124" name="Picture 4" descr="A Lesson In Social Media Sarcasm… 7 Teachable Moments"/>
          <p:cNvPicPr>
            <a:picLocks noChangeAspect="1" noChangeArrowheads="1"/>
          </p:cNvPicPr>
          <p:nvPr/>
        </p:nvPicPr>
        <p:blipFill rotWithShape="1">
          <a:blip r:embed="rId1">
            <a:extLst>
              <a:ext uri="{28A0092B-C50C-407E-A947-70E740481C1C}">
                <a14:useLocalDpi xmlns:a14="http://schemas.microsoft.com/office/drawing/2010/main" val="0"/>
              </a:ext>
            </a:extLst>
          </a:blip>
          <a:srcRect l="22181" t="33260" r="22458" b="31749"/>
          <a:stretch>
            <a:fillRect/>
          </a:stretch>
        </p:blipFill>
        <p:spPr bwMode="auto">
          <a:xfrm>
            <a:off x="9162853" y="486552"/>
            <a:ext cx="1932495" cy="6999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fld>
            <a:endParaRPr lang="en-US"/>
          </a:p>
        </p:txBody>
      </p:sp>
      <p:sp>
        <p:nvSpPr>
          <p:cNvPr id="3" name="TextBox 2"/>
          <p:cNvSpPr txBox="1"/>
          <p:nvPr/>
        </p:nvSpPr>
        <p:spPr>
          <a:xfrm>
            <a:off x="654756" y="1020436"/>
            <a:ext cx="11245355" cy="42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sz="1400" b="1" dirty="0">
                <a:latin typeface="Times New Roman" panose="02020603050405020304" pitchFamily="18" charset="0"/>
                <a:cs typeface="Times New Roman" panose="02020603050405020304" pitchFamily="18" charset="0"/>
              </a:rPr>
              <a:t>3. A New Approach to Hybrid Document Features Extraction:</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Zhibo</a:t>
            </a:r>
            <a:r>
              <a:rPr lang="en-US" sz="1400" dirty="0">
                <a:latin typeface="Times New Roman" panose="02020603050405020304" pitchFamily="18" charset="0"/>
                <a:cs typeface="Times New Roman" panose="02020603050405020304" pitchFamily="18" charset="0"/>
              </a:rPr>
              <a:t> et al. present an innovative document feature extraction method using latent Dirichlet allocation (LDA) and Word2Vec. Combining global and local word and document relationships, the approach employs a bag-of-distances technique for measuring semantic similarity between documents. Validated on datasets like 20 Newsgroups and Reuters-21578, the method enhances classification performance by integrating global and local relationships, contributing to efficient document feature extraction.</a:t>
            </a: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4. The above summary is for the work “A Novel Method for Word Similarity Computing Based on Word Em-bedding,”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which is an article by Zhang et al It explains about given seed words, how to find other words with the same meanings using a process called feature extraction. In this paper, word embedding models are employed to train word vectors from large Wikipedia corpus with two different ways of extracting feature subspaces; prior statistical knowledge and negative sampling. Through experiments done on a dataset created from WordNet synonyms dictionary, the paper demonstrates how that can improve language comprehension. This represents another way of looking at how to solve the problem of calculating word similarities</a:t>
            </a:r>
            <a:endParaRPr lang="en-US" sz="1400" b="1" dirty="0">
              <a:latin typeface="Times New Roman" panose="02020603050405020304" pitchFamily="18" charset="0"/>
              <a:cs typeface="Times New Roman" panose="02020603050405020304" pitchFamily="18" charset="0"/>
            </a:endParaRPr>
          </a:p>
          <a:p>
            <a:pPr>
              <a:lnSpc>
                <a:spcPct val="150000"/>
              </a:lnSpc>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fld>
            <a:endParaRPr lang="en-US"/>
          </a:p>
        </p:txBody>
      </p:sp>
      <p:sp>
        <p:nvSpPr>
          <p:cNvPr id="4" name="TextBox 3"/>
          <p:cNvSpPr txBox="1"/>
          <p:nvPr/>
        </p:nvSpPr>
        <p:spPr>
          <a:xfrm>
            <a:off x="1165372" y="2144888"/>
            <a:ext cx="10047111" cy="1669496"/>
          </a:xfrm>
          <a:prstGeom prst="rect">
            <a:avLst/>
          </a:prstGeom>
          <a:noFill/>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5. </a:t>
            </a:r>
            <a:r>
              <a:rPr lang="it-IT" sz="1400" b="1" dirty="0">
                <a:latin typeface="Times New Roman" panose="02020603050405020304" pitchFamily="18" charset="0"/>
                <a:cs typeface="Times New Roman" panose="02020603050405020304" pitchFamily="18" charset="0"/>
              </a:rPr>
              <a:t>Sarcasm Identification in Indonesian Social Media:</a:t>
            </a:r>
            <a:endParaRPr lang="it-IT" sz="1400" b="1" dirty="0">
              <a:latin typeface="Times New Roman" panose="02020603050405020304" pitchFamily="18" charset="0"/>
              <a:cs typeface="Times New Roman" panose="02020603050405020304" pitchFamily="18" charset="0"/>
            </a:endParaRPr>
          </a:p>
          <a:p>
            <a:pPr>
              <a:lnSpc>
                <a:spcPct val="150000"/>
              </a:lnSpc>
            </a:pPr>
            <a:r>
              <a:rPr lang="it-IT" sz="1400" b="1" dirty="0">
                <a:latin typeface="Times New Roman" panose="02020603050405020304" pitchFamily="18" charset="0"/>
                <a:cs typeface="Times New Roman" panose="02020603050405020304" pitchFamily="18" charset="0"/>
              </a:rPr>
              <a:t>	</a:t>
            </a:r>
            <a:r>
              <a:rPr lang="it-IT" sz="1400" dirty="0">
                <a:latin typeface="Times New Roman" panose="02020603050405020304" pitchFamily="18" charset="0"/>
                <a:cs typeface="Times New Roman" panose="02020603050405020304" pitchFamily="18" charset="0"/>
              </a:rPr>
              <a:t>Lunando and Purwarianti propose a novel method for sarcasm detection in Indonesian social media. After sentiment analysis, their machine learning approach incorporates negative information and the count of interjectional words. Using translated SentiWordNet for sentiment classification, they evaluated the method on Twitter, Weibo, and Netease Forum, demonstrating improved accuracy and F1-score for sarcasm detection in Indonesian social media texts.</a:t>
            </a:r>
            <a:endParaRPr lang="en-US" sz="1400" dirty="0">
              <a:latin typeface="Times New Roman" panose="02020603050405020304" pitchFamily="18" charset="0"/>
              <a:cs typeface="Times New Roman" panose="02020603050405020304" pitchFamily="18" charset="0"/>
            </a:endParaRPr>
          </a:p>
        </p:txBody>
      </p:sp>
      <p:pic>
        <p:nvPicPr>
          <p:cNvPr id="5" name="Picture 2" descr="Researchers develop 'sarcasm detector' for social m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37912" y="341043"/>
            <a:ext cx="2037116" cy="13680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14024</Words>
  <Application>WPS Presentation</Application>
  <PresentationFormat>Widescreen</PresentationFormat>
  <Paragraphs>265</Paragraphs>
  <Slides>25</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SimSun</vt:lpstr>
      <vt:lpstr>Wingdings</vt:lpstr>
      <vt:lpstr>Calibri</vt:lpstr>
      <vt:lpstr>Times New Roman</vt:lpstr>
      <vt:lpstr>Times New Roman</vt:lpstr>
      <vt:lpstr>Microsoft YaHei</vt:lpstr>
      <vt:lpstr>Arial Unicode MS</vt:lpstr>
      <vt:lpstr>Wingdings</vt:lpstr>
      <vt:lpstr>Calibri Light</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Sanga</dc:creator>
  <cp:lastModifiedBy>adepu Sathwika</cp:lastModifiedBy>
  <cp:revision>117</cp:revision>
  <dcterms:created xsi:type="dcterms:W3CDTF">2021-05-16T11:52:00Z</dcterms:created>
  <dcterms:modified xsi:type="dcterms:W3CDTF">2023-12-04T18:24:29Z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E3827020D8D648D8AD4D0BE56C5E08E6_12</vt:lpwstr>
  </property>
  <property fmtid="{D5CDD505-2E9C-101B-9397-08002B2CF9AE}" pid="3" name="KSOProductBuildVer">
    <vt:lpwstr>1033-12.2.0.13306</vt:lpwstr>
  </property>
</Properties>
</file>