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934" y="8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1/20/2023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7CD1-D70F-C32C-19C2-F840E0C40089}"/>
              </a:ext>
            </a:extLst>
          </p:cNvPr>
          <p:cNvSpPr>
            <a:spLocks noGrp="1"/>
          </p:cNvSpPr>
          <p:nvPr>
            <p:ph type="ctrTitle"/>
          </p:nvPr>
        </p:nvSpPr>
        <p:spPr>
          <a:xfrm>
            <a:off x="1898248" y="300942"/>
            <a:ext cx="8542740" cy="4687747"/>
          </a:xfrm>
        </p:spPr>
        <p:txBody>
          <a:bodyPr>
            <a:normAutofit fontScale="90000"/>
          </a:bodyPr>
          <a:lstStyle/>
          <a:p>
            <a:pPr marL="0" marR="0" lvl="0" indent="0" defTabSz="914400" rtl="0" eaLnBrk="0" fontAlgn="base" latinLnBrk="0" hangingPunct="0">
              <a:lnSpc>
                <a:spcPct val="100000"/>
              </a:lnSpc>
              <a:spcBef>
                <a:spcPct val="0"/>
              </a:spcBef>
              <a:spcAft>
                <a:spcPct val="0"/>
              </a:spcAft>
              <a:tabLst>
                <a:tab pos="1828800" algn="l"/>
              </a:tabLst>
            </a:pPr>
            <a:b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4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SORTING VISUALIZER</a:t>
            </a:r>
            <a:br>
              <a:rPr kumimoji="0" lang="en-US" altLang="en-US" sz="4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Minor Project Review Report-1</a:t>
            </a:r>
            <a:b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partial fulfillment of the degree </a:t>
            </a:r>
            <a:br>
              <a:rPr kumimoji="0" lang="en-US" altLang="en-US" sz="2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br>
            <a:r>
              <a:rPr kumimoji="0" lang="en-US" altLang="en-US" sz="2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Bachelor of Technology </a:t>
            </a: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a:t>
            </a: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n-US" altLang="en-US" sz="2200" b="1" dirty="0">
                <a:latin typeface="Times New Roman" panose="02020603050405020304" pitchFamily="18" charset="0"/>
                <a:ea typeface="Times New Roman" panose="02020603050405020304" pitchFamily="18" charset="0"/>
                <a:cs typeface="Times New Roman" panose="02020603050405020304" pitchFamily="18" charset="0"/>
              </a:rPr>
              <a:t>School of Computer Science</a:t>
            </a:r>
            <a:br>
              <a:rPr lang="en-US" altLang="en-US" sz="2200" b="1" dirty="0">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By</a:t>
            </a:r>
            <a:br>
              <a:rPr lang="en-IN" sz="2200" dirty="0">
                <a:latin typeface="Times New Roman" panose="02020603050405020304" pitchFamily="18" charset="0"/>
                <a:cs typeface="Times New Roman" panose="02020603050405020304" pitchFamily="18" charset="0"/>
              </a:rPr>
            </a:br>
            <a:r>
              <a:rPr lang="en-IN" sz="2200" dirty="0"/>
              <a:t>  </a:t>
            </a:r>
            <a:r>
              <a:rPr lang="en-IN" sz="2200" dirty="0">
                <a:latin typeface="Times New Roman" panose="02020603050405020304" pitchFamily="18" charset="0"/>
                <a:cs typeface="Times New Roman" panose="02020603050405020304" pitchFamily="18" charset="0"/>
              </a:rPr>
              <a:t>2003A51015	</a:t>
            </a:r>
            <a:r>
              <a:rPr lang="en-IN" sz="2200" dirty="0" err="1">
                <a:latin typeface="Times New Roman" panose="02020603050405020304" pitchFamily="18" charset="0"/>
                <a:cs typeface="Times New Roman" panose="02020603050405020304" pitchFamily="18" charset="0"/>
              </a:rPr>
              <a:t>A.Sathwika</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2003A51004 	</a:t>
            </a:r>
            <a:r>
              <a:rPr lang="en-IN" sz="2200" dirty="0" err="1">
                <a:latin typeface="Times New Roman" panose="02020603050405020304" pitchFamily="18" charset="0"/>
                <a:cs typeface="Times New Roman" panose="02020603050405020304" pitchFamily="18" charset="0"/>
              </a:rPr>
              <a:t>D.Poojitha</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2003A51054	     </a:t>
            </a:r>
            <a:r>
              <a:rPr lang="en-IN" sz="2200" dirty="0" err="1">
                <a:latin typeface="Times New Roman" panose="02020603050405020304" pitchFamily="18" charset="0"/>
                <a:cs typeface="Times New Roman" panose="02020603050405020304" pitchFamily="18" charset="0"/>
              </a:rPr>
              <a:t>J.Deekshitha</a:t>
            </a:r>
            <a:br>
              <a:rPr lang="en-IN" sz="2200" dirty="0">
                <a:latin typeface="Times New Roman" panose="02020603050405020304" pitchFamily="18" charset="0"/>
                <a:cs typeface="Times New Roman" panose="02020603050405020304" pitchFamily="18" charset="0"/>
              </a:rPr>
            </a:br>
            <a:br>
              <a:rPr lang="en-US" sz="2200" b="1" cap="none" dirty="0">
                <a:latin typeface="Arial" panose="020B0604020202020204" pitchFamily="34" charset="0"/>
                <a:cs typeface="Times New Roman" panose="02020603050405020304" pitchFamily="18" charset="0"/>
              </a:rPr>
            </a:br>
            <a:r>
              <a:rPr kumimoji="0" lang="en-US" altLang="en-US" sz="2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Under the Guidance of </a:t>
            </a:r>
            <a:br>
              <a:rPr lang="en-US" altLang="en-US" sz="2200" dirty="0">
                <a:latin typeface="Times New Roman" panose="02020603050405020304" pitchFamily="18" charset="0"/>
                <a:ea typeface="Times New Roman" panose="02020603050405020304" pitchFamily="18" charset="0"/>
                <a:cs typeface="Times New Roman" panose="02020603050405020304" pitchFamily="18" charset="0"/>
              </a:rPr>
            </a:br>
            <a:r>
              <a:rPr lang="en-US" altLang="en-US" sz="2200" dirty="0" err="1">
                <a:latin typeface="Times New Roman" panose="02020603050405020304" pitchFamily="18" charset="0"/>
                <a:ea typeface="Times New Roman" panose="02020603050405020304" pitchFamily="18" charset="0"/>
                <a:cs typeface="Times New Roman" panose="02020603050405020304" pitchFamily="18" charset="0"/>
              </a:rPr>
              <a:t>Mr.Jagadish</a:t>
            </a:r>
            <a:r>
              <a:rPr lang="en-US" altLang="en-US" sz="2200" dirty="0">
                <a:latin typeface="Times New Roman" panose="02020603050405020304" pitchFamily="18" charset="0"/>
                <a:ea typeface="Times New Roman" panose="02020603050405020304" pitchFamily="18" charset="0"/>
                <a:cs typeface="Times New Roman" panose="02020603050405020304" pitchFamily="18" charset="0"/>
              </a:rPr>
              <a:t> sir</a:t>
            </a:r>
            <a:b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Submitted to</a:t>
            </a:r>
            <a:endParaRPr lang="en-IN"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F132333-ABCC-DEE6-FD6B-149BCF1C006B}"/>
              </a:ext>
            </a:extLst>
          </p:cNvPr>
          <p:cNvSpPr>
            <a:spLocks noGrp="1"/>
          </p:cNvSpPr>
          <p:nvPr>
            <p:ph type="subTitle" idx="1"/>
          </p:nvPr>
        </p:nvSpPr>
        <p:spPr>
          <a:xfrm>
            <a:off x="1824630" y="5185458"/>
            <a:ext cx="8689976" cy="1562583"/>
          </a:xfrm>
        </p:spPr>
        <p:txBody>
          <a:bodyPr>
            <a:normAutofit fontScale="475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800" b="1" cap="none" dirty="0">
              <a:solidFill>
                <a:schemeClr val="tx1"/>
              </a:solidFill>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3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DEPARTMENT OF COMPUTER SCIENCE &amp; ENGINEERING</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SR University, </a:t>
            </a:r>
            <a:r>
              <a:rPr kumimoji="0" lang="en-US" altLang="en-US" sz="38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Ananthasagar</a:t>
            </a:r>
            <a:r>
              <a:rPr kumimoji="0" lang="en-US" altLang="en-US" sz="3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Warangal</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January, 2023.</a:t>
            </a:r>
            <a:endParaRPr kumimoji="0" lang="en-US" altLang="en-US" sz="3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pic>
        <p:nvPicPr>
          <p:cNvPr id="4" name="Picture 3" descr="F:\Front Desk\SRU\logo for white background.png">
            <a:extLst>
              <a:ext uri="{FF2B5EF4-FFF2-40B4-BE49-F238E27FC236}">
                <a16:creationId xmlns:a16="http://schemas.microsoft.com/office/drawing/2014/main" id="{05D1FD27-3CCA-B775-71B6-04B50CC72621}"/>
              </a:ext>
            </a:extLst>
          </p:cNvPr>
          <p:cNvPicPr>
            <a:picLocks noChangeAspect="1" noChangeArrowheads="1"/>
          </p:cNvPicPr>
          <p:nvPr/>
        </p:nvPicPr>
        <p:blipFill>
          <a:blip r:embed="rId2"/>
          <a:srcRect/>
          <a:stretch>
            <a:fillRect/>
          </a:stretch>
        </p:blipFill>
        <p:spPr bwMode="auto">
          <a:xfrm>
            <a:off x="4024312" y="4988689"/>
            <a:ext cx="4143375" cy="866775"/>
          </a:xfrm>
          <a:prstGeom prst="rect">
            <a:avLst/>
          </a:prstGeom>
          <a:noFill/>
        </p:spPr>
      </p:pic>
    </p:spTree>
    <p:extLst>
      <p:ext uri="{BB962C8B-B14F-4D97-AF65-F5344CB8AC3E}">
        <p14:creationId xmlns:p14="http://schemas.microsoft.com/office/powerpoint/2010/main" val="3275472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0AC1F0-938A-D083-F6DF-3475A91B44C9}"/>
              </a:ext>
            </a:extLst>
          </p:cNvPr>
          <p:cNvSpPr>
            <a:spLocks noGrp="1"/>
          </p:cNvSpPr>
          <p:nvPr>
            <p:ph type="subTitle" idx="1"/>
          </p:nvPr>
        </p:nvSpPr>
        <p:spPr>
          <a:xfrm>
            <a:off x="973772" y="822960"/>
            <a:ext cx="10227628" cy="5059680"/>
          </a:xfrm>
        </p:spPr>
        <p:txBody>
          <a:bodyPr>
            <a:normAutofit/>
          </a:bodyPr>
          <a:lstStyle/>
          <a:p>
            <a:pPr lvl="1">
              <a:lnSpc>
                <a:spcPct val="150000"/>
              </a:lnSpc>
            </a:pPr>
            <a:r>
              <a:rPr lang="en-US" sz="3200" b="1" i="0" dirty="0">
                <a:solidFill>
                  <a:srgbClr val="353740"/>
                </a:solidFill>
                <a:effectLst/>
                <a:latin typeface="Times New Roman" panose="02020603050405020304" pitchFamily="18" charset="0"/>
                <a:cs typeface="Times New Roman" panose="02020603050405020304" pitchFamily="18" charset="0"/>
              </a:rPr>
              <a:t>Selection Sort </a:t>
            </a:r>
          </a:p>
          <a:p>
            <a:pPr lvl="1">
              <a:lnSpc>
                <a:spcPct val="150000"/>
              </a:lnSpc>
            </a:pPr>
            <a:r>
              <a:rPr lang="en-US" sz="2400" b="0" i="0" cap="none" dirty="0">
                <a:effectLst/>
                <a:latin typeface="Times New Roman" panose="02020603050405020304" pitchFamily="18" charset="0"/>
                <a:cs typeface="Times New Roman" panose="02020603050405020304" pitchFamily="18" charset="0"/>
              </a:rPr>
              <a:t>Selection sort is a sorting algorithm that works by selecting the smallest element from the unsorted list and exchanging it with the element in the first position. It is a comparison-based algorithm in which each element is compared with all the other elements and the smallest element is selected and swapped with the first element. Selection sort has a complexity of o(n2). It is not an efficient algorithm, but it is simple and easy to understand. Selection sort is often used to introduce the concept of sorting to beginners</a:t>
            </a:r>
            <a:r>
              <a:rPr lang="en-US" sz="2400" b="0" i="0" dirty="0">
                <a:solidFill>
                  <a:srgbClr val="353740"/>
                </a:solidFill>
                <a:effectLst/>
                <a:latin typeface="ColfaxAI"/>
              </a:rPr>
              <a:t>.</a:t>
            </a:r>
            <a:endParaRPr lang="en-IN" sz="2400" dirty="0">
              <a:solidFill>
                <a:srgbClr val="515151"/>
              </a:solidFill>
              <a:latin typeface="Times New Roman" pitchFamily="18" charset="0"/>
              <a:cs typeface="Times New Roman" pitchFamily="18" charset="0"/>
            </a:endParaRPr>
          </a:p>
        </p:txBody>
      </p:sp>
    </p:spTree>
    <p:extLst>
      <p:ext uri="{BB962C8B-B14F-4D97-AF65-F5344CB8AC3E}">
        <p14:creationId xmlns:p14="http://schemas.microsoft.com/office/powerpoint/2010/main" val="122408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0DDB98-2266-B20F-0F49-5C046BDAF88A}"/>
              </a:ext>
            </a:extLst>
          </p:cNvPr>
          <p:cNvSpPr>
            <a:spLocks noGrp="1"/>
          </p:cNvSpPr>
          <p:nvPr>
            <p:ph type="subTitle" idx="1"/>
          </p:nvPr>
        </p:nvSpPr>
        <p:spPr>
          <a:xfrm>
            <a:off x="990600" y="990600"/>
            <a:ext cx="10332720" cy="4968240"/>
          </a:xfrm>
        </p:spPr>
        <p:txBody>
          <a:bodyPr/>
          <a:lstStyle/>
          <a:p>
            <a:r>
              <a:rPr lang="en-US" sz="3200" b="1" i="0" dirty="0">
                <a:solidFill>
                  <a:srgbClr val="353740"/>
                </a:solidFill>
                <a:effectLst/>
                <a:latin typeface="Times New Roman" panose="02020603050405020304" pitchFamily="18" charset="0"/>
                <a:cs typeface="Times New Roman" panose="02020603050405020304" pitchFamily="18" charset="0"/>
              </a:rPr>
              <a:t>Merge Sort</a:t>
            </a:r>
            <a:endParaRPr lang="en-US" sz="3200" dirty="0">
              <a:solidFill>
                <a:srgbClr val="353740"/>
              </a:solidFill>
              <a:latin typeface="ColfaxAI"/>
              <a:cs typeface="Times New Roman" panose="02020603050405020304" pitchFamily="18" charset="0"/>
            </a:endParaRPr>
          </a:p>
          <a:p>
            <a:r>
              <a:rPr lang="en-US" sz="2400" b="0" i="0" cap="none" dirty="0">
                <a:solidFill>
                  <a:schemeClr val="tx1"/>
                </a:solidFill>
                <a:effectLst/>
                <a:latin typeface="Times New Roman" panose="02020603050405020304" pitchFamily="18" charset="0"/>
                <a:cs typeface="Times New Roman" panose="02020603050405020304" pitchFamily="18" charset="0"/>
              </a:rPr>
              <a:t>Merge sort is a sorting algorithm that uses a divide and conquer approach. It divides the array into two halves, sorts them recursively, and then merges the sorted halves. Merge sort has a complexity of o(</a:t>
            </a:r>
            <a:r>
              <a:rPr lang="en-US" sz="2400" b="0" i="0" cap="none" dirty="0" err="1">
                <a:solidFill>
                  <a:schemeClr val="tx1"/>
                </a:solidFill>
                <a:effectLst/>
                <a:latin typeface="Times New Roman" panose="02020603050405020304" pitchFamily="18" charset="0"/>
                <a:cs typeface="Times New Roman" panose="02020603050405020304" pitchFamily="18" charset="0"/>
              </a:rPr>
              <a:t>nlogn</a:t>
            </a:r>
            <a:r>
              <a:rPr lang="en-US" sz="2400" b="0" i="0" cap="none" dirty="0">
                <a:solidFill>
                  <a:schemeClr val="tx1"/>
                </a:solidFill>
                <a:effectLst/>
                <a:latin typeface="Times New Roman" panose="02020603050405020304" pitchFamily="18" charset="0"/>
                <a:cs typeface="Times New Roman" panose="02020603050405020304" pitchFamily="18" charset="0"/>
              </a:rPr>
              <a:t>). It is an efficient algorithm and is often used in practical applications. Merge sort is also used to introduce the concept of sorting to beginners. </a:t>
            </a:r>
            <a:br>
              <a:rPr lang="en-US" sz="2400" cap="none" dirty="0">
                <a:solidFill>
                  <a:schemeClr val="tx1"/>
                </a:solidFill>
                <a:latin typeface="Times New Roman" panose="02020603050405020304" pitchFamily="18" charset="0"/>
                <a:cs typeface="Times New Roman" panose="02020603050405020304" pitchFamily="18" charset="0"/>
              </a:rPr>
            </a:br>
            <a:endParaRPr lang="en-US" sz="2400" b="1" cap="none" dirty="0">
              <a:solidFill>
                <a:schemeClr val="tx1"/>
              </a:solidFill>
              <a:latin typeface="Times New Roman" panose="02020603050405020304" pitchFamily="18" charset="0"/>
              <a:cs typeface="Times New Roman" pitchFamily="18" charset="0"/>
            </a:endParaRPr>
          </a:p>
          <a:p>
            <a:endParaRPr lang="en-IN" dirty="0"/>
          </a:p>
        </p:txBody>
      </p:sp>
    </p:spTree>
    <p:extLst>
      <p:ext uri="{BB962C8B-B14F-4D97-AF65-F5344CB8AC3E}">
        <p14:creationId xmlns:p14="http://schemas.microsoft.com/office/powerpoint/2010/main" val="2101328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B26459-0EC6-E24F-075E-53CB787F7DD6}"/>
              </a:ext>
            </a:extLst>
          </p:cNvPr>
          <p:cNvSpPr>
            <a:spLocks noGrp="1"/>
          </p:cNvSpPr>
          <p:nvPr>
            <p:ph type="subTitle" idx="1"/>
          </p:nvPr>
        </p:nvSpPr>
        <p:spPr>
          <a:xfrm>
            <a:off x="762000" y="1051560"/>
            <a:ext cx="10408920" cy="4937760"/>
          </a:xfrm>
        </p:spPr>
        <p:txBody>
          <a:bodyPr>
            <a:normAutofit/>
          </a:bodyPr>
          <a:lstStyle/>
          <a:p>
            <a:pPr marL="742950" lvl="1" indent="-285750">
              <a:lnSpc>
                <a:spcPct val="150000"/>
              </a:lnSpc>
            </a:pPr>
            <a:r>
              <a:rPr lang="en-US" sz="3200" b="1" i="0" dirty="0">
                <a:solidFill>
                  <a:srgbClr val="353740"/>
                </a:solidFill>
                <a:effectLst/>
                <a:latin typeface="Times New Roman" panose="02020603050405020304" pitchFamily="18" charset="0"/>
                <a:cs typeface="Times New Roman" panose="02020603050405020304" pitchFamily="18" charset="0"/>
              </a:rPr>
              <a:t>Quick Sort</a:t>
            </a:r>
            <a:endParaRPr lang="en-US" sz="3200" dirty="0">
              <a:solidFill>
                <a:srgbClr val="353740"/>
              </a:solidFill>
              <a:latin typeface="ColfaxAI"/>
              <a:cs typeface="Times New Roman" panose="02020603050405020304" pitchFamily="18" charset="0"/>
            </a:endParaRPr>
          </a:p>
          <a:p>
            <a:pPr marL="742950" lvl="1" indent="-285750">
              <a:lnSpc>
                <a:spcPct val="150000"/>
              </a:lnSpc>
            </a:pPr>
            <a:r>
              <a:rPr lang="en-US" sz="2400" b="0" i="0" cap="none" dirty="0">
                <a:effectLst/>
                <a:latin typeface="Times New Roman" panose="02020603050405020304" pitchFamily="18" charset="0"/>
                <a:cs typeface="Times New Roman" panose="02020603050405020304" pitchFamily="18" charset="0"/>
              </a:rPr>
              <a:t>Quick sort is a sorting algorithm that uses a divide and conquer approach. It selects a pivot element from the array and partitions the array into two halves based on the pivot element. The two halves are then sorted recursively. Quick sort has a complexity of o(</a:t>
            </a:r>
            <a:r>
              <a:rPr lang="en-US" sz="2400" b="0" i="0" cap="none" dirty="0" err="1">
                <a:effectLst/>
                <a:latin typeface="Times New Roman" panose="02020603050405020304" pitchFamily="18" charset="0"/>
                <a:cs typeface="Times New Roman" panose="02020603050405020304" pitchFamily="18" charset="0"/>
              </a:rPr>
              <a:t>nlogn</a:t>
            </a:r>
            <a:r>
              <a:rPr lang="en-US" sz="2400" b="0" i="0" cap="none" dirty="0">
                <a:effectLst/>
                <a:latin typeface="Times New Roman" panose="02020603050405020304" pitchFamily="18" charset="0"/>
                <a:cs typeface="Times New Roman" panose="02020603050405020304" pitchFamily="18" charset="0"/>
              </a:rPr>
              <a:t>). It is an efficient algorithm and is often used in practical applications. Quick sort is also used to introduce the concept of sorting to beginners</a:t>
            </a:r>
            <a:r>
              <a:rPr lang="en-US" sz="2400" b="0" i="0" dirty="0">
                <a:solidFill>
                  <a:srgbClr val="353740"/>
                </a:solidFill>
                <a:effectLst/>
                <a:latin typeface="ColfaxAI"/>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368460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946F-6A19-6959-6A30-4CF538B23F44}"/>
              </a:ext>
            </a:extLst>
          </p:cNvPr>
          <p:cNvSpPr>
            <a:spLocks noGrp="1"/>
          </p:cNvSpPr>
          <p:nvPr>
            <p:ph type="ctrTitle"/>
          </p:nvPr>
        </p:nvSpPr>
        <p:spPr>
          <a:xfrm>
            <a:off x="426720" y="716280"/>
            <a:ext cx="4282440" cy="883920"/>
          </a:xfrm>
        </p:spPr>
        <p:txBody>
          <a:bodyPr>
            <a:normAutofit/>
          </a:bodyPr>
          <a:lstStyle/>
          <a:p>
            <a:r>
              <a:rPr lang="en-US" b="1" dirty="0"/>
              <a:t>OBJECTIVE</a:t>
            </a:r>
            <a:endParaRPr lang="en-IN" b="1" dirty="0"/>
          </a:p>
        </p:txBody>
      </p:sp>
      <p:sp>
        <p:nvSpPr>
          <p:cNvPr id="3" name="Subtitle 2">
            <a:extLst>
              <a:ext uri="{FF2B5EF4-FFF2-40B4-BE49-F238E27FC236}">
                <a16:creationId xmlns:a16="http://schemas.microsoft.com/office/drawing/2014/main" id="{20DAE48E-A07A-A10F-FE45-A4D723E7DDF4}"/>
              </a:ext>
            </a:extLst>
          </p:cNvPr>
          <p:cNvSpPr>
            <a:spLocks noGrp="1"/>
          </p:cNvSpPr>
          <p:nvPr>
            <p:ph type="subTitle" idx="1"/>
          </p:nvPr>
        </p:nvSpPr>
        <p:spPr>
          <a:xfrm>
            <a:off x="867092" y="1905000"/>
            <a:ext cx="10349548" cy="4419600"/>
          </a:xfrm>
        </p:spPr>
        <p:txBody>
          <a:bodyPr>
            <a:normAutofit fontScale="77500" lnSpcReduction="20000"/>
          </a:bodyPr>
          <a:lstStyle/>
          <a:p>
            <a:pPr marL="285750" indent="-285750">
              <a:lnSpc>
                <a:spcPct val="150000"/>
              </a:lnSpc>
              <a:buFont typeface="Wingdings" pitchFamily="2" charset="2"/>
              <a:buChar char="Ø"/>
            </a:pPr>
            <a:r>
              <a:rPr lang="en-US" sz="2400" b="0" i="0" dirty="0">
                <a:solidFill>
                  <a:srgbClr val="353740"/>
                </a:solidFill>
                <a:effectLst/>
                <a:latin typeface="ColfaxAI"/>
              </a:rPr>
              <a:t> </a:t>
            </a:r>
            <a:r>
              <a:rPr lang="en-US" sz="2600" b="0" i="0" cap="none" dirty="0">
                <a:solidFill>
                  <a:schemeClr val="tx1"/>
                </a:solidFill>
                <a:effectLst/>
                <a:latin typeface="Times New Roman" panose="02020603050405020304" pitchFamily="18" charset="0"/>
                <a:cs typeface="Times New Roman" panose="02020603050405020304" pitchFamily="18" charset="0"/>
              </a:rPr>
              <a:t>To create an interactive sorting algorithm visualizer that allows users to visually track the sorting process of various algorithms. </a:t>
            </a:r>
            <a:endParaRPr lang="en-US" sz="2600" cap="none"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Wingdings" pitchFamily="2" charset="2"/>
              <a:buChar char="Ø"/>
            </a:pPr>
            <a:r>
              <a:rPr lang="en-US" sz="2600" b="0" i="0" cap="none" dirty="0">
                <a:solidFill>
                  <a:schemeClr val="tx1"/>
                </a:solidFill>
                <a:effectLst/>
                <a:latin typeface="Times New Roman" panose="02020603050405020304" pitchFamily="18" charset="0"/>
                <a:cs typeface="Times New Roman" panose="02020603050405020304" pitchFamily="18" charset="0"/>
              </a:rPr>
              <a:t>To enable users to compare the performance of different sorting algorithms in terms of speed and efficiency. </a:t>
            </a:r>
          </a:p>
          <a:p>
            <a:pPr marL="285750" indent="-285750">
              <a:lnSpc>
                <a:spcPct val="150000"/>
              </a:lnSpc>
              <a:buFont typeface="Wingdings" pitchFamily="2" charset="2"/>
              <a:buChar char="Ø"/>
            </a:pPr>
            <a:r>
              <a:rPr lang="en-US" sz="2600" b="0" i="0" cap="none" dirty="0">
                <a:solidFill>
                  <a:schemeClr val="tx1"/>
                </a:solidFill>
                <a:effectLst/>
                <a:latin typeface="Times New Roman" panose="02020603050405020304" pitchFamily="18" charset="0"/>
                <a:cs typeface="Times New Roman" panose="02020603050405020304" pitchFamily="18" charset="0"/>
              </a:rPr>
              <a:t>To develop a user interface that allows users to easily adjust the parameters of sorting algorithms. </a:t>
            </a:r>
          </a:p>
          <a:p>
            <a:pPr marL="285750" indent="-285750" algn="l">
              <a:lnSpc>
                <a:spcPct val="150000"/>
              </a:lnSpc>
              <a:buFont typeface="Wingdings" pitchFamily="2" charset="2"/>
              <a:buChar char="Ø"/>
            </a:pPr>
            <a:r>
              <a:rPr lang="en-US" sz="2600" b="0" i="0" cap="none" dirty="0">
                <a:solidFill>
                  <a:schemeClr val="tx1"/>
                </a:solidFill>
                <a:effectLst/>
                <a:latin typeface="Times New Roman" panose="02020603050405020304" pitchFamily="18" charset="0"/>
                <a:cs typeface="Times New Roman" panose="02020603050405020304" pitchFamily="18" charset="0"/>
              </a:rPr>
              <a:t>To provide an educational tool that allows users to understand the complexities of different sorting algorithms. </a:t>
            </a:r>
            <a:endParaRPr lang="en-US" sz="2600" cap="none" dirty="0">
              <a:solidFill>
                <a:schemeClr val="tx1"/>
              </a:solidFill>
              <a:latin typeface="Times New Roman" panose="02020603050405020304" pitchFamily="18" charset="0"/>
              <a:cs typeface="Times New Roman" panose="02020603050405020304" pitchFamily="18" charset="0"/>
            </a:endParaRPr>
          </a:p>
          <a:p>
            <a:pPr marL="285750" indent="-285750" algn="l">
              <a:lnSpc>
                <a:spcPct val="150000"/>
              </a:lnSpc>
              <a:buFont typeface="Wingdings" pitchFamily="2" charset="2"/>
              <a:buChar char="Ø"/>
            </a:pPr>
            <a:r>
              <a:rPr lang="en-US" sz="2600" b="0" i="0" cap="none" dirty="0">
                <a:solidFill>
                  <a:schemeClr val="tx1"/>
                </a:solidFill>
                <a:effectLst/>
                <a:latin typeface="Times New Roman" panose="02020603050405020304" pitchFamily="18" charset="0"/>
                <a:cs typeface="Times New Roman" panose="02020603050405020304" pitchFamily="18" charset="0"/>
              </a:rPr>
              <a:t>To help students and researchers gain a better understanding of sorting algorithms.</a:t>
            </a:r>
            <a:endParaRPr lang="en-IN" sz="2600" cap="none" dirty="0">
              <a:solidFill>
                <a:schemeClr val="tx1"/>
              </a:solidFill>
              <a:latin typeface="Times New Roman" panose="02020603050405020304" pitchFamily="18" charset="0"/>
              <a:cs typeface="Times New Roman" pitchFamily="18" charset="0"/>
            </a:endParaRPr>
          </a:p>
          <a:p>
            <a:endParaRPr lang="en-IN" dirty="0"/>
          </a:p>
        </p:txBody>
      </p:sp>
    </p:spTree>
    <p:extLst>
      <p:ext uri="{BB962C8B-B14F-4D97-AF65-F5344CB8AC3E}">
        <p14:creationId xmlns:p14="http://schemas.microsoft.com/office/powerpoint/2010/main" val="952255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48DB-00F1-8DF9-13E8-65E06B14A340}"/>
              </a:ext>
            </a:extLst>
          </p:cNvPr>
          <p:cNvSpPr>
            <a:spLocks noGrp="1"/>
          </p:cNvSpPr>
          <p:nvPr>
            <p:ph type="ctrTitle"/>
          </p:nvPr>
        </p:nvSpPr>
        <p:spPr>
          <a:xfrm>
            <a:off x="899160" y="121920"/>
            <a:ext cx="9220200" cy="1310640"/>
          </a:xfrm>
        </p:spPr>
        <p:txBody>
          <a:bodyPr>
            <a:noAutofit/>
          </a:bodyPr>
          <a:lstStyle/>
          <a:p>
            <a:r>
              <a:rPr lang="en-IN" sz="4000" b="1" dirty="0">
                <a:latin typeface="Times New Roman" panose="02020603050405020304" pitchFamily="18" charset="0"/>
                <a:cs typeface="Times New Roman" panose="02020603050405020304" pitchFamily="18" charset="0"/>
              </a:rPr>
              <a:t>Hardware and Software Tools</a:t>
            </a:r>
          </a:p>
        </p:txBody>
      </p:sp>
      <p:sp>
        <p:nvSpPr>
          <p:cNvPr id="3" name="Subtitle 2">
            <a:extLst>
              <a:ext uri="{FF2B5EF4-FFF2-40B4-BE49-F238E27FC236}">
                <a16:creationId xmlns:a16="http://schemas.microsoft.com/office/drawing/2014/main" id="{FBC7FC40-2F70-5606-5F65-371436F2811F}"/>
              </a:ext>
            </a:extLst>
          </p:cNvPr>
          <p:cNvSpPr>
            <a:spLocks noGrp="1"/>
          </p:cNvSpPr>
          <p:nvPr>
            <p:ph type="subTitle" idx="1"/>
          </p:nvPr>
        </p:nvSpPr>
        <p:spPr>
          <a:xfrm>
            <a:off x="668972" y="1706880"/>
            <a:ext cx="5655628" cy="4267200"/>
          </a:xfrm>
        </p:spPr>
        <p:txBody>
          <a:bodyPr/>
          <a:lstStyle/>
          <a:p>
            <a:pPr marL="285750" indent="-285750" algn="l">
              <a:lnSpc>
                <a:spcPct val="150000"/>
              </a:lnSpc>
              <a:buFont typeface="Wingdings" pitchFamily="2" charset="2"/>
              <a:buChar char="Ø"/>
            </a:pPr>
            <a:r>
              <a:rPr lang="en-US" sz="2000" b="1" cap="none" dirty="0">
                <a:solidFill>
                  <a:schemeClr val="tx1"/>
                </a:solidFill>
                <a:latin typeface="Times New Roman" panose="02020603050405020304" pitchFamily="18" charset="0"/>
                <a:cs typeface="Times New Roman" pitchFamily="18" charset="0"/>
              </a:rPr>
              <a:t>Hardware requirements</a:t>
            </a:r>
          </a:p>
          <a:p>
            <a:pPr marL="742950" lvl="1" indent="-285750" algn="l">
              <a:lnSpc>
                <a:spcPct val="150000"/>
              </a:lnSpc>
              <a:buFont typeface="Wingdings" pitchFamily="2" charset="2"/>
              <a:buChar char="v"/>
            </a:pPr>
            <a:r>
              <a:rPr lang="en-IN" cap="none" dirty="0">
                <a:latin typeface="Times New Roman" panose="02020603050405020304" pitchFamily="18" charset="0"/>
                <a:cs typeface="Times New Roman" panose="02020603050405020304" pitchFamily="18" charset="0"/>
              </a:rPr>
              <a:t>I5 Processor</a:t>
            </a:r>
          </a:p>
          <a:p>
            <a:pPr marL="742950" lvl="1" indent="-285750" algn="l">
              <a:lnSpc>
                <a:spcPct val="150000"/>
              </a:lnSpc>
              <a:buFont typeface="Wingdings" pitchFamily="2" charset="2"/>
              <a:buChar char="v"/>
            </a:pPr>
            <a:r>
              <a:rPr lang="en-IN" b="0" i="0" cap="none" dirty="0">
                <a:effectLst/>
                <a:latin typeface="Times New Roman" panose="02020603050405020304" pitchFamily="18" charset="0"/>
                <a:cs typeface="Times New Roman" panose="02020603050405020304" pitchFamily="18" charset="0"/>
              </a:rPr>
              <a:t>Windows 10 0r 11</a:t>
            </a:r>
          </a:p>
          <a:p>
            <a:pPr marL="742950" lvl="1" indent="-285750" algn="l">
              <a:lnSpc>
                <a:spcPct val="150000"/>
              </a:lnSpc>
              <a:buFont typeface="Wingdings" pitchFamily="2" charset="2"/>
              <a:buChar char="v"/>
            </a:pPr>
            <a:r>
              <a:rPr lang="en-IN" cap="none" dirty="0">
                <a:latin typeface="Times New Roman" panose="02020603050405020304" pitchFamily="18" charset="0"/>
                <a:cs typeface="Times New Roman" panose="02020603050405020304" pitchFamily="18" charset="0"/>
              </a:rPr>
              <a:t>4GB of RAM</a:t>
            </a:r>
          </a:p>
          <a:p>
            <a:pPr marL="742950" lvl="1" indent="-285750" algn="l">
              <a:lnSpc>
                <a:spcPct val="150000"/>
              </a:lnSpc>
              <a:buFont typeface="Wingdings" pitchFamily="2" charset="2"/>
              <a:buChar char="v"/>
            </a:pPr>
            <a:r>
              <a:rPr lang="en-IN" b="0" i="0" cap="none" dirty="0">
                <a:effectLst/>
                <a:latin typeface="Times New Roman" panose="02020603050405020304" pitchFamily="18" charset="0"/>
                <a:cs typeface="Times New Roman" panose="02020603050405020304" pitchFamily="18" charset="0"/>
              </a:rPr>
              <a:t>500 GB hard dr</a:t>
            </a:r>
            <a:r>
              <a:rPr lang="en-IN" cap="none" dirty="0">
                <a:latin typeface="Times New Roman" panose="02020603050405020304" pitchFamily="18" charset="0"/>
                <a:cs typeface="Times New Roman" panose="02020603050405020304" pitchFamily="18" charset="0"/>
              </a:rPr>
              <a:t>ive</a:t>
            </a:r>
          </a:p>
          <a:p>
            <a:pPr marL="742950" lvl="1" indent="-285750" algn="l">
              <a:lnSpc>
                <a:spcPct val="150000"/>
              </a:lnSpc>
              <a:buFont typeface="Wingdings" pitchFamily="2" charset="2"/>
              <a:buChar char="v"/>
            </a:pPr>
            <a:r>
              <a:rPr lang="en-IN" b="0" i="0" cap="none" dirty="0">
                <a:effectLst/>
                <a:latin typeface="Times New Roman" panose="02020603050405020304" pitchFamily="18" charset="0"/>
                <a:cs typeface="Times New Roman" panose="02020603050405020304" pitchFamily="18" charset="0"/>
              </a:rPr>
              <a:t>Wireless networking adapter</a:t>
            </a:r>
          </a:p>
          <a:p>
            <a:endParaRPr lang="en-IN" dirty="0"/>
          </a:p>
        </p:txBody>
      </p:sp>
    </p:spTree>
    <p:extLst>
      <p:ext uri="{BB962C8B-B14F-4D97-AF65-F5344CB8AC3E}">
        <p14:creationId xmlns:p14="http://schemas.microsoft.com/office/powerpoint/2010/main" val="2506379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C7FC40-2F70-5606-5F65-371436F2811F}"/>
              </a:ext>
            </a:extLst>
          </p:cNvPr>
          <p:cNvSpPr>
            <a:spLocks noGrp="1"/>
          </p:cNvSpPr>
          <p:nvPr>
            <p:ph type="subTitle" idx="1"/>
          </p:nvPr>
        </p:nvSpPr>
        <p:spPr>
          <a:xfrm>
            <a:off x="1143000" y="990600"/>
            <a:ext cx="8808720" cy="4267199"/>
          </a:xfrm>
        </p:spPr>
        <p:txBody>
          <a:bodyPr>
            <a:normAutofit fontScale="70000" lnSpcReduction="20000"/>
          </a:bodyPr>
          <a:lstStyle/>
          <a:p>
            <a:pPr marL="285750" indent="-285750" algn="l">
              <a:lnSpc>
                <a:spcPct val="150000"/>
              </a:lnSpc>
              <a:buFont typeface="Wingdings" pitchFamily="2" charset="2"/>
              <a:buChar char="Ø"/>
            </a:pPr>
            <a:r>
              <a:rPr lang="en-US" sz="2000" b="1" dirty="0">
                <a:solidFill>
                  <a:schemeClr val="tx1"/>
                </a:solidFill>
                <a:latin typeface="Times New Roman" pitchFamily="18" charset="0"/>
                <a:cs typeface="Times New Roman" pitchFamily="18" charset="0"/>
              </a:rPr>
              <a:t>Software Requirements</a:t>
            </a:r>
          </a:p>
          <a:p>
            <a:pPr marL="285750" indent="-285750" algn="l">
              <a:lnSpc>
                <a:spcPct val="150000"/>
              </a:lnSpc>
              <a:buFont typeface="Wingdings" pitchFamily="2" charset="2"/>
              <a:buChar char="Ø"/>
            </a:pPr>
            <a:r>
              <a:rPr lang="en-US" sz="2000" b="1" dirty="0">
                <a:solidFill>
                  <a:schemeClr val="tx1"/>
                </a:solidFill>
                <a:latin typeface="Times New Roman" pitchFamily="18" charset="0"/>
                <a:cs typeface="Times New Roman" pitchFamily="18" charset="0"/>
              </a:rPr>
              <a:t>frontend</a:t>
            </a:r>
          </a:p>
          <a:p>
            <a:pPr marL="742950" lvl="1" indent="-285750" algn="l">
              <a:lnSpc>
                <a:spcPct val="150000"/>
              </a:lnSpc>
              <a:buFont typeface="Wingdings" pitchFamily="2" charset="2"/>
              <a:buChar char="v"/>
            </a:pPr>
            <a:r>
              <a:rPr lang="en-IN" sz="2400" b="0" i="0" cap="none" dirty="0">
                <a:effectLst/>
                <a:latin typeface="Times New Roman" panose="02020603050405020304" pitchFamily="18" charset="0"/>
                <a:cs typeface="Times New Roman" panose="02020603050405020304" pitchFamily="18" charset="0"/>
              </a:rPr>
              <a:t> Html </a:t>
            </a:r>
          </a:p>
          <a:p>
            <a:pPr marL="742950" lvl="1" indent="-285750" algn="l">
              <a:lnSpc>
                <a:spcPct val="150000"/>
              </a:lnSpc>
              <a:buFont typeface="Wingdings" pitchFamily="2" charset="2"/>
              <a:buChar char="v"/>
            </a:pPr>
            <a:r>
              <a:rPr lang="en-IN" sz="2400" b="0" i="0" cap="none" dirty="0">
                <a:effectLst/>
                <a:latin typeface="Times New Roman" panose="02020603050405020304" pitchFamily="18" charset="0"/>
                <a:cs typeface="Times New Roman" panose="02020603050405020304" pitchFamily="18" charset="0"/>
              </a:rPr>
              <a:t> </a:t>
            </a:r>
            <a:r>
              <a:rPr lang="en-IN" sz="2400" b="0" i="0" cap="none" dirty="0" err="1">
                <a:effectLst/>
                <a:latin typeface="Times New Roman" panose="02020603050405020304" pitchFamily="18" charset="0"/>
                <a:cs typeface="Times New Roman" panose="02020603050405020304" pitchFamily="18" charset="0"/>
              </a:rPr>
              <a:t>css</a:t>
            </a:r>
            <a:r>
              <a:rPr lang="en-IN" sz="2400" b="0" i="0" cap="none" dirty="0">
                <a:effectLst/>
                <a:latin typeface="Times New Roman" panose="02020603050405020304" pitchFamily="18" charset="0"/>
                <a:cs typeface="Times New Roman" panose="02020603050405020304" pitchFamily="18" charset="0"/>
              </a:rPr>
              <a:t> </a:t>
            </a:r>
          </a:p>
          <a:p>
            <a:pPr marL="742950" lvl="1" indent="-285750" algn="l">
              <a:lnSpc>
                <a:spcPct val="150000"/>
              </a:lnSpc>
              <a:buFont typeface="Wingdings" pitchFamily="2" charset="2"/>
              <a:buChar char="v"/>
            </a:pPr>
            <a:r>
              <a:rPr lang="en-IN" sz="2400" b="0" i="0" cap="none" dirty="0">
                <a:effectLst/>
                <a:latin typeface="Times New Roman" panose="02020603050405020304" pitchFamily="18" charset="0"/>
                <a:cs typeface="Times New Roman" panose="02020603050405020304" pitchFamily="18" charset="0"/>
              </a:rPr>
              <a:t> </a:t>
            </a:r>
            <a:r>
              <a:rPr lang="en-IN" sz="2400" b="0" i="0" cap="none" dirty="0" err="1">
                <a:effectLst/>
                <a:latin typeface="Times New Roman" panose="02020603050405020304" pitchFamily="18" charset="0"/>
                <a:cs typeface="Times New Roman" panose="02020603050405020304" pitchFamily="18" charset="0"/>
              </a:rPr>
              <a:t>javascript</a:t>
            </a:r>
            <a:r>
              <a:rPr lang="en-IN" sz="2400" b="0" i="0" cap="none" dirty="0">
                <a:effectLst/>
                <a:latin typeface="Times New Roman" panose="02020603050405020304" pitchFamily="18" charset="0"/>
                <a:cs typeface="Times New Roman" panose="02020603050405020304" pitchFamily="18" charset="0"/>
              </a:rPr>
              <a:t> </a:t>
            </a:r>
          </a:p>
          <a:p>
            <a:pPr marL="800100" lvl="1" indent="-342900" algn="l">
              <a:lnSpc>
                <a:spcPct val="150000"/>
              </a:lnSpc>
              <a:buFont typeface="Wingdings" panose="05000000000000000000" pitchFamily="2" charset="2"/>
              <a:buChar char="Ø"/>
            </a:pPr>
            <a:r>
              <a:rPr lang="en-IN" sz="2400" b="1" i="0" cap="none" dirty="0">
                <a:effectLst/>
                <a:latin typeface="Times New Roman" panose="02020603050405020304" pitchFamily="18" charset="0"/>
                <a:cs typeface="Times New Roman" panose="02020603050405020304" pitchFamily="18" charset="0"/>
              </a:rPr>
              <a:t>BACKEND</a:t>
            </a:r>
          </a:p>
          <a:p>
            <a:pPr marL="742950" lvl="1" indent="-285750" algn="l">
              <a:lnSpc>
                <a:spcPct val="150000"/>
              </a:lnSpc>
              <a:buFont typeface="Wingdings" pitchFamily="2" charset="2"/>
              <a:buChar char="v"/>
            </a:pPr>
            <a:r>
              <a:rPr lang="en-IN" sz="2400" b="0" i="0" cap="none" dirty="0">
                <a:effectLst/>
                <a:latin typeface="Times New Roman" panose="02020603050405020304" pitchFamily="18" charset="0"/>
                <a:cs typeface="Times New Roman" panose="02020603050405020304" pitchFamily="18" charset="0"/>
              </a:rPr>
              <a:t>React </a:t>
            </a:r>
          </a:p>
          <a:p>
            <a:pPr marL="742950" lvl="1" indent="-285750" algn="l">
              <a:lnSpc>
                <a:spcPct val="150000"/>
              </a:lnSpc>
              <a:buFont typeface="Wingdings" pitchFamily="2" charset="2"/>
              <a:buChar char="v"/>
            </a:pPr>
            <a:r>
              <a:rPr lang="en-IN" sz="2400" b="0" i="0" cap="none" dirty="0">
                <a:effectLst/>
                <a:latin typeface="Times New Roman" panose="02020603050405020304" pitchFamily="18" charset="0"/>
                <a:cs typeface="Times New Roman" panose="02020603050405020304" pitchFamily="18" charset="0"/>
              </a:rPr>
              <a:t> </a:t>
            </a:r>
            <a:r>
              <a:rPr lang="en-IN" sz="2400" b="0" i="0" cap="none" dirty="0" err="1">
                <a:effectLst/>
                <a:latin typeface="Times New Roman" panose="02020603050405020304" pitchFamily="18" charset="0"/>
                <a:cs typeface="Times New Roman" panose="02020603050405020304" pitchFamily="18" charset="0"/>
              </a:rPr>
              <a:t>node.Js</a:t>
            </a:r>
            <a:r>
              <a:rPr lang="en-IN" sz="2400" b="0" i="0" cap="none" dirty="0">
                <a:effectLst/>
                <a:latin typeface="Times New Roman" panose="02020603050405020304" pitchFamily="18" charset="0"/>
                <a:cs typeface="Times New Roman" panose="02020603050405020304" pitchFamily="18" charset="0"/>
              </a:rPr>
              <a:t> </a:t>
            </a:r>
          </a:p>
          <a:p>
            <a:pPr marL="742950" lvl="1" indent="-285750" algn="l">
              <a:lnSpc>
                <a:spcPct val="150000"/>
              </a:lnSpc>
              <a:buFont typeface="Wingdings" pitchFamily="2" charset="2"/>
              <a:buChar char="v"/>
            </a:pPr>
            <a:r>
              <a:rPr lang="en-IN" sz="2400" b="0" i="0" cap="none" dirty="0">
                <a:effectLst/>
                <a:latin typeface="Times New Roman" panose="02020603050405020304" pitchFamily="18" charset="0"/>
                <a:cs typeface="Times New Roman" panose="02020603050405020304" pitchFamily="18" charset="0"/>
              </a:rPr>
              <a:t> visual studio code </a:t>
            </a:r>
          </a:p>
          <a:p>
            <a:pPr marL="742950" lvl="1" indent="-285750" algn="l">
              <a:lnSpc>
                <a:spcPct val="150000"/>
              </a:lnSpc>
              <a:buFont typeface="Wingdings" pitchFamily="2" charset="2"/>
              <a:buChar char="v"/>
            </a:pPr>
            <a:r>
              <a:rPr lang="en-IN" sz="2400" b="0" i="0" cap="none" dirty="0">
                <a:effectLst/>
                <a:latin typeface="Times New Roman" panose="02020603050405020304" pitchFamily="18" charset="0"/>
                <a:cs typeface="Times New Roman" panose="02020603050405020304" pitchFamily="18" charset="0"/>
              </a:rPr>
              <a:t> git</a:t>
            </a:r>
          </a:p>
        </p:txBody>
      </p:sp>
    </p:spTree>
    <p:extLst>
      <p:ext uri="{BB962C8B-B14F-4D97-AF65-F5344CB8AC3E}">
        <p14:creationId xmlns:p14="http://schemas.microsoft.com/office/powerpoint/2010/main" val="1146227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AC24-2C7F-D9A9-E153-E97D20B4CA56}"/>
              </a:ext>
            </a:extLst>
          </p:cNvPr>
          <p:cNvSpPr>
            <a:spLocks noGrp="1"/>
          </p:cNvSpPr>
          <p:nvPr>
            <p:ph type="ctrTitle"/>
          </p:nvPr>
        </p:nvSpPr>
        <p:spPr>
          <a:xfrm>
            <a:off x="441960" y="868682"/>
            <a:ext cx="4846320" cy="731519"/>
          </a:xfrm>
        </p:spPr>
        <p:txBody>
          <a:bodyPr>
            <a:normAutofit fontScale="90000"/>
          </a:bodyPr>
          <a:lstStyle/>
          <a:p>
            <a:r>
              <a:rPr lang="en-IN" sz="4800"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53AD357-816D-8B30-44D5-935386C4E898}"/>
              </a:ext>
            </a:extLst>
          </p:cNvPr>
          <p:cNvSpPr>
            <a:spLocks noGrp="1"/>
          </p:cNvSpPr>
          <p:nvPr>
            <p:ph type="subTitle" idx="1"/>
          </p:nvPr>
        </p:nvSpPr>
        <p:spPr>
          <a:xfrm>
            <a:off x="807720" y="1859280"/>
            <a:ext cx="10210800" cy="3962400"/>
          </a:xfrm>
        </p:spPr>
        <p:txBody>
          <a:bodyPr>
            <a:normAutofit/>
          </a:bodyPr>
          <a:lstStyle/>
          <a:p>
            <a:pPr algn="l"/>
            <a:r>
              <a:rPr lang="en-US" b="0" i="0" cap="none" dirty="0">
                <a:solidFill>
                  <a:schemeClr val="tx1"/>
                </a:solidFill>
                <a:effectLst/>
                <a:latin typeface="Times New Roman" panose="02020603050405020304" pitchFamily="18" charset="0"/>
                <a:cs typeface="Times New Roman" panose="02020603050405020304" pitchFamily="18" charset="0"/>
              </a:rPr>
              <a:t>The results of our research suggest that the proposed sorting algorithm for the </a:t>
            </a:r>
            <a:r>
              <a:rPr lang="en-US" b="0" i="0" cap="none" dirty="0" err="1">
                <a:solidFill>
                  <a:schemeClr val="tx1"/>
                </a:solidFill>
                <a:effectLst/>
                <a:latin typeface="Times New Roman" panose="02020603050405020304" pitchFamily="18" charset="0"/>
                <a:cs typeface="Times New Roman" panose="02020603050405020304" pitchFamily="18" charset="0"/>
              </a:rPr>
              <a:t>visulizer</a:t>
            </a:r>
            <a:r>
              <a:rPr lang="en-US" b="0" i="0" cap="none" dirty="0">
                <a:solidFill>
                  <a:schemeClr val="tx1"/>
                </a:solidFill>
                <a:effectLst/>
                <a:latin typeface="Times New Roman" panose="02020603050405020304" pitchFamily="18" charset="0"/>
                <a:cs typeface="Times New Roman" panose="02020603050405020304" pitchFamily="18" charset="0"/>
              </a:rPr>
              <a:t> project is the best approach for sorting large datasets. It is also the fastest and most efficient algorithm compared to other sorting algorithms. </a:t>
            </a:r>
          </a:p>
          <a:p>
            <a:pPr algn="l"/>
            <a:r>
              <a:rPr lang="en-US" b="0" i="0" cap="none" dirty="0">
                <a:solidFill>
                  <a:schemeClr val="tx1"/>
                </a:solidFill>
                <a:effectLst/>
                <a:latin typeface="Times New Roman" panose="02020603050405020304" pitchFamily="18" charset="0"/>
                <a:cs typeface="Times New Roman" panose="02020603050405020304" pitchFamily="18" charset="0"/>
              </a:rPr>
              <a:t>The proposed algorithm is able to sort large datasets quickly and accurately, while being very efficient in terms of time and memory usage. This makes it an ideal choice for sorting large datasets. Furthermore, the proposed algorithm has been tested and verified using a variety of datasets and proved to be reliable and robust. As such, the proposed sorting algorithm for the </a:t>
            </a:r>
            <a:r>
              <a:rPr lang="en-US" b="0" i="0" cap="none" dirty="0" err="1">
                <a:solidFill>
                  <a:schemeClr val="tx1"/>
                </a:solidFill>
                <a:effectLst/>
                <a:latin typeface="Times New Roman" panose="02020603050405020304" pitchFamily="18" charset="0"/>
                <a:cs typeface="Times New Roman" panose="02020603050405020304" pitchFamily="18" charset="0"/>
              </a:rPr>
              <a:t>visulizer</a:t>
            </a:r>
            <a:r>
              <a:rPr lang="en-US" b="0" i="0" cap="none" dirty="0">
                <a:solidFill>
                  <a:schemeClr val="tx1"/>
                </a:solidFill>
                <a:effectLst/>
                <a:latin typeface="Times New Roman" panose="02020603050405020304" pitchFamily="18" charset="0"/>
                <a:cs typeface="Times New Roman" panose="02020603050405020304" pitchFamily="18" charset="0"/>
              </a:rPr>
              <a:t> project is a viable solution for sorting large datasets.</a:t>
            </a:r>
            <a:endParaRPr lang="en-IN" cap="none" dirty="0">
              <a:solidFill>
                <a:schemeClr val="tx1"/>
              </a:solidFill>
              <a:latin typeface="Times New Roman" panose="02020603050405020304" pitchFamily="18" charset="0"/>
              <a:cs typeface="Times New Roman" pitchFamily="18" charset="0"/>
            </a:endParaRPr>
          </a:p>
          <a:p>
            <a:endParaRPr lang="en-IN" dirty="0"/>
          </a:p>
        </p:txBody>
      </p:sp>
    </p:spTree>
    <p:extLst>
      <p:ext uri="{BB962C8B-B14F-4D97-AF65-F5344CB8AC3E}">
        <p14:creationId xmlns:p14="http://schemas.microsoft.com/office/powerpoint/2010/main" val="1472998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590F-F840-931C-D0C0-80E2B3D9287F}"/>
              </a:ext>
            </a:extLst>
          </p:cNvPr>
          <p:cNvSpPr>
            <a:spLocks noGrp="1"/>
          </p:cNvSpPr>
          <p:nvPr>
            <p:ph type="ctrTitle"/>
          </p:nvPr>
        </p:nvSpPr>
        <p:spPr>
          <a:xfrm>
            <a:off x="304800" y="701040"/>
            <a:ext cx="5242560" cy="1051558"/>
          </a:xfrm>
        </p:spPr>
        <p:txBody>
          <a:bodyPr/>
          <a:lstStyle/>
          <a:p>
            <a:r>
              <a:rPr lang="en-US" b="1" dirty="0">
                <a:latin typeface="Times New Roman" panose="02020603050405020304" pitchFamily="18" charset="0"/>
                <a:cs typeface="Times New Roman" panose="02020603050405020304" pitchFamily="18" charset="0"/>
              </a:rPr>
              <a:t>REFERENCE</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D920E40-3586-E739-4215-29E58228EE87}"/>
              </a:ext>
            </a:extLst>
          </p:cNvPr>
          <p:cNvSpPr>
            <a:spLocks noGrp="1"/>
          </p:cNvSpPr>
          <p:nvPr>
            <p:ph type="subTitle" idx="1"/>
          </p:nvPr>
        </p:nvSpPr>
        <p:spPr>
          <a:xfrm>
            <a:off x="1019492" y="2026920"/>
            <a:ext cx="9877108" cy="3398520"/>
          </a:xfrm>
        </p:spPr>
        <p:txBody>
          <a:bodyPr>
            <a:normAutofit/>
          </a:bodyPr>
          <a:lstStyle/>
          <a:p>
            <a:pPr marL="285750" indent="-285750">
              <a:lnSpc>
                <a:spcPct val="150000"/>
              </a:lnSpc>
            </a:pPr>
            <a:r>
              <a:rPr lang="en-IN" sz="2400" cap="none" dirty="0" err="1">
                <a:solidFill>
                  <a:schemeClr val="tx1"/>
                </a:solidFill>
                <a:latin typeface="Times New Roman" panose="02020603050405020304" pitchFamily="18" charset="0"/>
                <a:cs typeface="Times New Roman" panose="02020603050405020304" pitchFamily="18" charset="0"/>
              </a:rPr>
              <a:t>Geeksforgeeks</a:t>
            </a:r>
            <a:r>
              <a:rPr lang="en-IN" sz="2400" cap="none" dirty="0">
                <a:solidFill>
                  <a:schemeClr val="tx1"/>
                </a:solidFill>
                <a:latin typeface="Times New Roman" panose="02020603050405020304" pitchFamily="18" charset="0"/>
                <a:cs typeface="Times New Roman" panose="02020603050405020304" pitchFamily="18" charset="0"/>
              </a:rPr>
              <a:t>. Available from: hhttps://www.Geeksforgeeks.Org/i. </a:t>
            </a:r>
          </a:p>
          <a:p>
            <a:pPr marL="285750" indent="-285750">
              <a:lnSpc>
                <a:spcPct val="150000"/>
              </a:lnSpc>
            </a:pPr>
            <a:r>
              <a:rPr lang="en-IN" sz="2400" cap="none" dirty="0" err="1">
                <a:solidFill>
                  <a:schemeClr val="tx1"/>
                </a:solidFill>
                <a:latin typeface="Times New Roman" panose="02020603050405020304" pitchFamily="18" charset="0"/>
                <a:cs typeface="Times New Roman" panose="02020603050405020304" pitchFamily="18" charset="0"/>
              </a:rPr>
              <a:t>Bělohlávek</a:t>
            </a:r>
            <a:r>
              <a:rPr lang="en-IN" sz="2400" cap="none" dirty="0">
                <a:solidFill>
                  <a:schemeClr val="tx1"/>
                </a:solidFill>
                <a:latin typeface="Times New Roman" panose="02020603050405020304" pitchFamily="18" charset="0"/>
                <a:cs typeface="Times New Roman" panose="02020603050405020304" pitchFamily="18" charset="0"/>
              </a:rPr>
              <a:t>, r. </a:t>
            </a:r>
            <a:r>
              <a:rPr lang="en-IN" sz="2400" cap="none" dirty="0" err="1">
                <a:solidFill>
                  <a:schemeClr val="tx1"/>
                </a:solidFill>
                <a:latin typeface="Times New Roman" panose="02020603050405020304" pitchFamily="18" charset="0"/>
                <a:cs typeface="Times New Roman" panose="02020603050405020304" pitchFamily="18" charset="0"/>
              </a:rPr>
              <a:t>Algoritmická</a:t>
            </a:r>
            <a:r>
              <a:rPr lang="en-IN" sz="2400" cap="none" dirty="0">
                <a:solidFill>
                  <a:schemeClr val="tx1"/>
                </a:solidFill>
                <a:latin typeface="Times New Roman" panose="02020603050405020304" pitchFamily="18" charset="0"/>
                <a:cs typeface="Times New Roman" panose="02020603050405020304" pitchFamily="18" charset="0"/>
              </a:rPr>
              <a:t> </a:t>
            </a:r>
            <a:r>
              <a:rPr lang="en-IN" sz="2400" cap="none" dirty="0" err="1">
                <a:solidFill>
                  <a:schemeClr val="tx1"/>
                </a:solidFill>
                <a:latin typeface="Times New Roman" panose="02020603050405020304" pitchFamily="18" charset="0"/>
                <a:cs typeface="Times New Roman" panose="02020603050405020304" pitchFamily="18" charset="0"/>
              </a:rPr>
              <a:t>matematika</a:t>
            </a:r>
            <a:r>
              <a:rPr lang="en-IN" sz="2400" cap="none" dirty="0">
                <a:solidFill>
                  <a:schemeClr val="tx1"/>
                </a:solidFill>
                <a:latin typeface="Times New Roman" panose="02020603050405020304" pitchFamily="18" charset="0"/>
                <a:cs typeface="Times New Roman" panose="02020603050405020304" pitchFamily="18" charset="0"/>
              </a:rPr>
              <a:t> 1 : </a:t>
            </a:r>
            <a:r>
              <a:rPr lang="en-IN" sz="2400" cap="none" dirty="0" err="1">
                <a:solidFill>
                  <a:schemeClr val="tx1"/>
                </a:solidFill>
                <a:latin typeface="Times New Roman" panose="02020603050405020304" pitchFamily="18" charset="0"/>
                <a:cs typeface="Times New Roman" panose="02020603050405020304" pitchFamily="18" charset="0"/>
              </a:rPr>
              <a:t>část</a:t>
            </a:r>
            <a:r>
              <a:rPr lang="en-IN" sz="2400" cap="none" dirty="0">
                <a:solidFill>
                  <a:schemeClr val="tx1"/>
                </a:solidFill>
                <a:latin typeface="Times New Roman" panose="02020603050405020304" pitchFamily="18" charset="0"/>
                <a:cs typeface="Times New Roman" panose="02020603050405020304" pitchFamily="18" charset="0"/>
              </a:rPr>
              <a:t> 1. Available also from: hhttp://belohlavek.Inf.Upol.Cz/vyuka/algoritmicka-matematika-1-1.Pdfi. </a:t>
            </a:r>
          </a:p>
          <a:p>
            <a:pPr marL="285750" indent="-285750">
              <a:lnSpc>
                <a:spcPct val="150000"/>
              </a:lnSpc>
            </a:pPr>
            <a:r>
              <a:rPr lang="en-IN" sz="2400" cap="none" dirty="0" err="1">
                <a:solidFill>
                  <a:schemeClr val="tx1"/>
                </a:solidFill>
                <a:latin typeface="Times New Roman" panose="02020603050405020304" pitchFamily="18" charset="0"/>
                <a:cs typeface="Times New Roman" panose="02020603050405020304" pitchFamily="18" charset="0"/>
              </a:rPr>
              <a:t>Stackoverflow</a:t>
            </a:r>
            <a:r>
              <a:rPr lang="en-IN" sz="2400" cap="none" dirty="0">
                <a:solidFill>
                  <a:schemeClr val="tx1"/>
                </a:solidFill>
                <a:latin typeface="Times New Roman" panose="02020603050405020304" pitchFamily="18" charset="0"/>
                <a:cs typeface="Times New Roman" panose="02020603050405020304" pitchFamily="18" charset="0"/>
              </a:rPr>
              <a:t>. Available from: hhttps://stackoverflow.Com/i. </a:t>
            </a:r>
          </a:p>
          <a:p>
            <a:pPr marL="285750" indent="-285750">
              <a:lnSpc>
                <a:spcPct val="150000"/>
              </a:lnSpc>
            </a:pPr>
            <a:r>
              <a:rPr lang="en-IN" sz="2400" cap="none" dirty="0">
                <a:solidFill>
                  <a:schemeClr val="tx1"/>
                </a:solidFill>
                <a:latin typeface="Times New Roman" panose="02020603050405020304" pitchFamily="18" charset="0"/>
                <a:cs typeface="Times New Roman" panose="02020603050405020304" pitchFamily="18" charset="0"/>
              </a:rPr>
              <a:t>Java documentation. Available from: hhttps://docs.Oracle.Com/javase/8/i</a:t>
            </a:r>
          </a:p>
          <a:p>
            <a:endParaRPr lang="en-IN" dirty="0"/>
          </a:p>
        </p:txBody>
      </p:sp>
    </p:spTree>
    <p:extLst>
      <p:ext uri="{BB962C8B-B14F-4D97-AF65-F5344CB8AC3E}">
        <p14:creationId xmlns:p14="http://schemas.microsoft.com/office/powerpoint/2010/main" val="385223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06D6-FCDC-D8A5-B363-65CD667B5ABC}"/>
              </a:ext>
            </a:extLst>
          </p:cNvPr>
          <p:cNvSpPr>
            <a:spLocks noGrp="1"/>
          </p:cNvSpPr>
          <p:nvPr>
            <p:ph type="ctrTitle"/>
          </p:nvPr>
        </p:nvSpPr>
        <p:spPr>
          <a:xfrm>
            <a:off x="1751012" y="1844040"/>
            <a:ext cx="8689976" cy="1965958"/>
          </a:xfrm>
        </p:spPr>
        <p:txBody>
          <a:bodyPr/>
          <a:lstStyle/>
          <a:p>
            <a:r>
              <a:rPr lang="en-US" b="1" dirty="0"/>
              <a:t>THANKYOU</a:t>
            </a:r>
            <a:endParaRPr lang="en-IN" b="1" dirty="0"/>
          </a:p>
        </p:txBody>
      </p:sp>
    </p:spTree>
    <p:extLst>
      <p:ext uri="{BB962C8B-B14F-4D97-AF65-F5344CB8AC3E}">
        <p14:creationId xmlns:p14="http://schemas.microsoft.com/office/powerpoint/2010/main" val="59324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4D71-DB5D-2A78-7407-26A361B56FC3}"/>
              </a:ext>
            </a:extLst>
          </p:cNvPr>
          <p:cNvSpPr>
            <a:spLocks noGrp="1"/>
          </p:cNvSpPr>
          <p:nvPr>
            <p:ph type="ctrTitle"/>
          </p:nvPr>
        </p:nvSpPr>
        <p:spPr>
          <a:xfrm>
            <a:off x="836612" y="1402080"/>
            <a:ext cx="8689976" cy="4511040"/>
          </a:xfrm>
        </p:spPr>
        <p:txBody>
          <a:bodyPr>
            <a:normAutofit fontScale="90000"/>
          </a:bodyPr>
          <a:lstStyle/>
          <a:p>
            <a:pPr algn="l"/>
            <a:r>
              <a:rPr lang="en-US" sz="5300" b="1" dirty="0">
                <a:latin typeface="Times New Roman" panose="02020603050405020304" pitchFamily="18" charset="0"/>
                <a:cs typeface="Times New Roman" panose="02020603050405020304" pitchFamily="18" charset="0"/>
              </a:rPr>
              <a:t>TABLE OF CONTENTS</a:t>
            </a:r>
            <a:br>
              <a:rPr lang="en-US" sz="6700" dirty="0"/>
            </a:br>
            <a:r>
              <a:rPr lang="en-US" sz="3100" dirty="0"/>
              <a:t>1. Abstract                                               3     </a:t>
            </a:r>
            <a:br>
              <a:rPr lang="en-US" sz="3100" dirty="0"/>
            </a:br>
            <a:r>
              <a:rPr lang="en-US" sz="3100" dirty="0"/>
              <a:t>2. Introduction                                         </a:t>
            </a:r>
            <a:br>
              <a:rPr lang="en-US" sz="3100" dirty="0"/>
            </a:br>
            <a:r>
              <a:rPr lang="en-US" sz="3100" dirty="0"/>
              <a:t>    2.1 1.1 overview                                  4</a:t>
            </a:r>
            <a:br>
              <a:rPr lang="en-US" sz="3100" dirty="0"/>
            </a:br>
            <a:r>
              <a:rPr lang="en-US" sz="3100" dirty="0"/>
              <a:t>          1.2 Existing System                        5</a:t>
            </a:r>
            <a:br>
              <a:rPr lang="en-US" sz="3100" dirty="0"/>
            </a:br>
            <a:r>
              <a:rPr lang="en-US" sz="3100" dirty="0"/>
              <a:t>          1.3 Proposed System                     6</a:t>
            </a:r>
            <a:br>
              <a:rPr lang="en-US" sz="3100" dirty="0"/>
            </a:br>
            <a:r>
              <a:rPr lang="en-US" sz="3100" dirty="0"/>
              <a:t>3. Literature Review                                  7</a:t>
            </a:r>
            <a:br>
              <a:rPr lang="en-US" sz="3100" dirty="0"/>
            </a:br>
            <a:r>
              <a:rPr lang="en-US" sz="3100" dirty="0"/>
              <a:t>4. objectives                                            18</a:t>
            </a:r>
            <a:br>
              <a:rPr lang="en-US" sz="3100" dirty="0"/>
            </a:br>
            <a:r>
              <a:rPr lang="en-US" sz="3100" dirty="0"/>
              <a:t>5. Hardware and Software Tools        19</a:t>
            </a:r>
            <a:br>
              <a:rPr lang="en-US" sz="3100" dirty="0"/>
            </a:br>
            <a:r>
              <a:rPr lang="en-US" sz="3100" dirty="0"/>
              <a:t>6. conclusion                                         20</a:t>
            </a:r>
            <a:br>
              <a:rPr lang="en-US" sz="3100" dirty="0"/>
            </a:br>
            <a:r>
              <a:rPr lang="en-US" sz="3100" dirty="0"/>
              <a:t>7. References                                            21</a:t>
            </a:r>
            <a:br>
              <a:rPr lang="en-US" dirty="0"/>
            </a:br>
            <a:endParaRPr lang="en-IN" dirty="0"/>
          </a:p>
        </p:txBody>
      </p:sp>
    </p:spTree>
    <p:extLst>
      <p:ext uri="{BB962C8B-B14F-4D97-AF65-F5344CB8AC3E}">
        <p14:creationId xmlns:p14="http://schemas.microsoft.com/office/powerpoint/2010/main" val="2940821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11BE-1107-89EB-13DE-2CBBA8756F2B}"/>
              </a:ext>
            </a:extLst>
          </p:cNvPr>
          <p:cNvSpPr>
            <a:spLocks noGrp="1"/>
          </p:cNvSpPr>
          <p:nvPr>
            <p:ph type="ctrTitle"/>
          </p:nvPr>
        </p:nvSpPr>
        <p:spPr>
          <a:xfrm>
            <a:off x="623252" y="630226"/>
            <a:ext cx="4009708" cy="969975"/>
          </a:xfrm>
        </p:spPr>
        <p:txBody>
          <a:bodyPr>
            <a:normAutofit/>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BCE07A0-0D1D-BB99-5213-153433826DDE}"/>
              </a:ext>
            </a:extLst>
          </p:cNvPr>
          <p:cNvSpPr>
            <a:spLocks noGrp="1"/>
          </p:cNvSpPr>
          <p:nvPr>
            <p:ph type="subTitle" idx="1"/>
          </p:nvPr>
        </p:nvSpPr>
        <p:spPr>
          <a:xfrm>
            <a:off x="822960" y="1600202"/>
            <a:ext cx="10728960" cy="4627572"/>
          </a:xfrm>
        </p:spPr>
        <p:txBody>
          <a:bodyPr>
            <a:normAutofit lnSpcReduction="10000"/>
          </a:bodyPr>
          <a:lstStyle/>
          <a:p>
            <a:pPr marL="342900" indent="-342900">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This project outlines a study that tested the benefits of animated sorting algorithms for teaching. To visualize four sorting algorithms, a web-based animation application was constructed. A visualization of data is implemented as a bar graph, after which a data sorting and algorithm may be applied.</a:t>
            </a:r>
          </a:p>
          <a:p>
            <a:pPr marL="342900" indent="-342900">
              <a:buFont typeface="Arial" panose="020B0604020202020204" pitchFamily="34" charset="0"/>
              <a:buChar char="•"/>
            </a:pPr>
            <a:r>
              <a:rPr lang="en-US" dirty="0"/>
              <a:t> </a:t>
            </a:r>
            <a:r>
              <a:rPr lang="en-US" cap="none" dirty="0">
                <a:solidFill>
                  <a:schemeClr val="tx1"/>
                </a:solidFill>
                <a:latin typeface="Times New Roman" panose="02020603050405020304" pitchFamily="18" charset="0"/>
                <a:cs typeface="Times New Roman" panose="02020603050405020304" pitchFamily="18" charset="0"/>
              </a:rPr>
              <a:t>The resulting animation is then performed either automatically or by the user, who then sets their own pace. This is a research on the computer science curriculum's approach to learning algorithms. </a:t>
            </a:r>
          </a:p>
          <a:p>
            <a:pPr marL="342900" indent="-342900">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The experiment featured a presentation and a survey, both of which asked students questions which may illustrate improvements in algorithm comprehension. These findings and reactions are catalogued in this document and compared to earlier investigations.</a:t>
            </a:r>
            <a:endParaRPr lang="en-IN" cap="none" dirty="0">
              <a:solidFill>
                <a:schemeClr val="tx1"/>
              </a:solidFill>
              <a:latin typeface="Times New Roman" panose="02020603050405020304" pitchFamily="18" charset="0"/>
              <a:cs typeface="Times New Roman" pitchFamily="18" charset="0"/>
            </a:endParaRPr>
          </a:p>
          <a:p>
            <a:r>
              <a:rPr lang="en-US" cap="none" dirty="0">
                <a:solidFill>
                  <a:schemeClr val="tx1"/>
                </a:solidFill>
                <a:latin typeface="Times New Roman" panose="02020603050405020304" pitchFamily="18" charset="0"/>
                <a:cs typeface="Times New Roman" panose="02020603050405020304" pitchFamily="18" charset="0"/>
              </a:rPr>
              <a:t>.</a:t>
            </a:r>
            <a:endParaRPr lang="en-IN" cap="none" dirty="0">
              <a:solidFill>
                <a:schemeClr val="tx1"/>
              </a:solidFill>
              <a:latin typeface="Times New Roman" panose="02020603050405020304" pitchFamily="18" charset="0"/>
              <a:cs typeface="Times New Roman" pitchFamily="18" charset="0"/>
            </a:endParaRPr>
          </a:p>
          <a:p>
            <a:pPr marL="342900" indent="-342900">
              <a:buFont typeface="Arial" panose="020B0604020202020204" pitchFamily="34" charset="0"/>
              <a:buChar char="•"/>
            </a:pPr>
            <a:endParaRPr lang="en-US" cap="none"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7836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C814-B371-4229-4D95-07221B49364E}"/>
              </a:ext>
            </a:extLst>
          </p:cNvPr>
          <p:cNvSpPr>
            <a:spLocks noGrp="1"/>
          </p:cNvSpPr>
          <p:nvPr>
            <p:ph type="ctrTitle"/>
          </p:nvPr>
        </p:nvSpPr>
        <p:spPr>
          <a:xfrm>
            <a:off x="501332" y="381000"/>
            <a:ext cx="4741228" cy="1066798"/>
          </a:xfrm>
        </p:spPr>
        <p:txBody>
          <a:bodyPr>
            <a:normAutofit fontScale="90000"/>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607BF4A-401B-8A25-1516-3071B545F01F}"/>
              </a:ext>
            </a:extLst>
          </p:cNvPr>
          <p:cNvSpPr>
            <a:spLocks noGrp="1"/>
          </p:cNvSpPr>
          <p:nvPr>
            <p:ph type="subTitle" idx="1"/>
          </p:nvPr>
        </p:nvSpPr>
        <p:spPr>
          <a:xfrm>
            <a:off x="501332" y="1554480"/>
            <a:ext cx="10867708" cy="4419600"/>
          </a:xfrm>
          <a:ln>
            <a:solidFill>
              <a:schemeClr val="accent1"/>
            </a:solidFill>
          </a:ln>
        </p:spPr>
        <p:txBody>
          <a:bodyPr>
            <a:normAutofit fontScale="92500" lnSpcReduction="10000"/>
          </a:bodyPr>
          <a:lstStyle/>
          <a:p>
            <a:pPr marL="342900" indent="-342900">
              <a:lnSpc>
                <a:spcPct val="150000"/>
              </a:lnSpc>
              <a:buFont typeface="Arial" panose="020B0604020202020204" pitchFamily="34" charset="0"/>
              <a:buChar char="•"/>
            </a:pPr>
            <a:r>
              <a:rPr lang="en-US" cap="none" dirty="0">
                <a:solidFill>
                  <a:schemeClr val="tx1"/>
                </a:solidFill>
              </a:rPr>
              <a:t>Nowadays sorting algorithms are widely used in computer software. For example, if you open file explorer on your PC, you may see files sorted in different ways. Searching in sorted data is more efficient than in not sorted ones. Students of computer science start learning different algorithms in the first year of studies and sorting algorithms are among them.</a:t>
            </a:r>
          </a:p>
          <a:p>
            <a:pPr marL="342900" indent="-342900">
              <a:lnSpc>
                <a:spcPct val="150000"/>
              </a:lnSpc>
              <a:buFont typeface="Arial" panose="020B0604020202020204" pitchFamily="34" charset="0"/>
              <a:buChar char="•"/>
            </a:pPr>
            <a:r>
              <a:rPr lang="en-US" cap="none" dirty="0">
                <a:solidFill>
                  <a:schemeClr val="tx1"/>
                </a:solidFill>
              </a:rPr>
              <a:t>Since </a:t>
            </a:r>
            <a:r>
              <a:rPr lang="en-US" cap="none" dirty="0" err="1">
                <a:solidFill>
                  <a:schemeClr val="tx1"/>
                </a:solidFill>
              </a:rPr>
              <a:t>i</a:t>
            </a:r>
            <a:r>
              <a:rPr lang="en-US" cap="none" dirty="0">
                <a:solidFill>
                  <a:schemeClr val="tx1"/>
                </a:solidFill>
              </a:rPr>
              <a:t> faced the problems of sorting during the course of algorithm design in the first year of my studies, there is an understanding that the visual representation is a vital part of the studying process.</a:t>
            </a:r>
          </a:p>
          <a:p>
            <a:pPr marL="342900" indent="-342900">
              <a:lnSpc>
                <a:spcPct val="150000"/>
              </a:lnSpc>
              <a:buFont typeface="Arial" panose="020B0604020202020204" pitchFamily="34" charset="0"/>
              <a:buChar char="•"/>
            </a:pPr>
            <a:r>
              <a:rPr lang="en-US" cap="none" dirty="0">
                <a:solidFill>
                  <a:schemeClr val="tx1"/>
                </a:solidFill>
              </a:rPr>
              <a:t>The main goal of the thesis was to create a program which would serve as a tool for understanding how most known sorting algorithms work. There was an attempt to make the best possible user experience</a:t>
            </a:r>
            <a:r>
              <a:rPr lang="en-US" dirty="0">
                <a:solidFill>
                  <a:schemeClr val="tx1"/>
                </a:solidFill>
              </a:rPr>
              <a:t>. </a:t>
            </a:r>
          </a:p>
          <a:p>
            <a:pPr marL="342900" indent="-342900">
              <a:lnSpc>
                <a:spcPct val="150000"/>
              </a:lnSpc>
              <a:buFont typeface="Arial" panose="020B0604020202020204" pitchFamily="34" charset="0"/>
              <a:buChar char="•"/>
            </a:pPr>
            <a:endParaRPr lang="en-US" dirty="0">
              <a:solidFill>
                <a:schemeClr val="tx1"/>
              </a:solidFill>
            </a:endParaRPr>
          </a:p>
          <a:p>
            <a:pPr marL="342900" indent="-342900">
              <a:lnSpc>
                <a:spcPct val="150000"/>
              </a:lnSpc>
              <a:buFont typeface="Arial" panose="020B0604020202020204" pitchFamily="34" charset="0"/>
              <a:buChar char="•"/>
            </a:pPr>
            <a:endParaRPr lang="en-US" dirty="0">
              <a:solidFill>
                <a:schemeClr val="tx1"/>
              </a:solidFill>
            </a:endParaRPr>
          </a:p>
          <a:p>
            <a:pPr marL="342900" indent="-342900">
              <a:lnSpc>
                <a:spcPct val="150000"/>
              </a:lnSpc>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368403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E11D663-679D-7443-1A8F-C6C4E0D225A8}"/>
              </a:ext>
            </a:extLst>
          </p:cNvPr>
          <p:cNvSpPr>
            <a:spLocks noGrp="1"/>
          </p:cNvSpPr>
          <p:nvPr>
            <p:ph type="subTitle" idx="1"/>
          </p:nvPr>
        </p:nvSpPr>
        <p:spPr>
          <a:xfrm>
            <a:off x="487680" y="1295400"/>
            <a:ext cx="10850880" cy="4754880"/>
          </a:xfrm>
        </p:spPr>
        <p:txBody>
          <a:bodyPr>
            <a:normAutofit/>
          </a:bodyPr>
          <a:lstStyle/>
          <a:p>
            <a:pPr marL="342900" indent="-342900">
              <a:buFont typeface="Arial" panose="020B0604020202020204" pitchFamily="34" charset="0"/>
              <a:buChar char="•"/>
            </a:pPr>
            <a:r>
              <a:rPr lang="en-US" sz="2400" b="0" i="0" cap="none" dirty="0">
                <a:solidFill>
                  <a:schemeClr val="tx1"/>
                </a:solidFill>
                <a:effectLst/>
                <a:latin typeface="Times New Roman" panose="02020603050405020304" pitchFamily="18" charset="0"/>
                <a:cs typeface="Times New Roman" panose="02020603050405020304" pitchFamily="18" charset="0"/>
              </a:rPr>
              <a:t>The existing system of the project sorting visualizer is limited to a single sorting algorithm, such as bubble sort, and does not provide a comprehensive overview of the different sorting algorithms.</a:t>
            </a:r>
          </a:p>
          <a:p>
            <a:pPr marL="342900" indent="-342900">
              <a:buFont typeface="Arial" panose="020B0604020202020204" pitchFamily="34" charset="0"/>
              <a:buChar char="•"/>
            </a:pPr>
            <a:r>
              <a:rPr lang="en-US" sz="2400" b="0" i="0" dirty="0">
                <a:solidFill>
                  <a:srgbClr val="353740"/>
                </a:solidFill>
                <a:effectLst/>
                <a:latin typeface="ColfaxAI"/>
              </a:rPr>
              <a:t> </a:t>
            </a:r>
            <a:r>
              <a:rPr lang="en-US" sz="2000" b="0" i="0" cap="none" dirty="0">
                <a:solidFill>
                  <a:schemeClr val="tx1"/>
                </a:solidFill>
                <a:effectLst/>
                <a:latin typeface="Times New Roman" panose="02020603050405020304" pitchFamily="18" charset="0"/>
                <a:cs typeface="Times New Roman" panose="02020603050405020304" pitchFamily="18" charset="0"/>
              </a:rPr>
              <a:t>The proposed system will provide a detailed visual representation of the sorting process and will allow users to interact with the sorting algorithms in real time. Additionally, the proposed system will provide an explanation of the sorting algorithms and will allow users to customize their visualizations.</a:t>
            </a:r>
          </a:p>
          <a:p>
            <a:endParaRPr lang="en-IN" dirty="0"/>
          </a:p>
        </p:txBody>
      </p:sp>
    </p:spTree>
    <p:extLst>
      <p:ext uri="{BB962C8B-B14F-4D97-AF65-F5344CB8AC3E}">
        <p14:creationId xmlns:p14="http://schemas.microsoft.com/office/powerpoint/2010/main" val="3835290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A7DE-8BD5-EFC7-81D3-03540A21F068}"/>
              </a:ext>
            </a:extLst>
          </p:cNvPr>
          <p:cNvSpPr>
            <a:spLocks noGrp="1"/>
          </p:cNvSpPr>
          <p:nvPr>
            <p:ph type="ctrTitle"/>
          </p:nvPr>
        </p:nvSpPr>
        <p:spPr>
          <a:xfrm>
            <a:off x="-106680" y="35865"/>
            <a:ext cx="6431280" cy="1305255"/>
          </a:xfrm>
        </p:spPr>
        <p:txBody>
          <a:bodyPr>
            <a:normAutofit/>
          </a:bodyPr>
          <a:lstStyle/>
          <a:p>
            <a:r>
              <a:rPr lang="en-IN" sz="3600" b="1" dirty="0">
                <a:latin typeface="Times New Roman" panose="02020603050405020304" pitchFamily="18" charset="0"/>
                <a:cs typeface="Times New Roman" panose="02020603050405020304" pitchFamily="18" charset="0"/>
              </a:rPr>
              <a:t>Literature Review</a:t>
            </a:r>
          </a:p>
        </p:txBody>
      </p:sp>
      <p:sp>
        <p:nvSpPr>
          <p:cNvPr id="3" name="Subtitle 2">
            <a:extLst>
              <a:ext uri="{FF2B5EF4-FFF2-40B4-BE49-F238E27FC236}">
                <a16:creationId xmlns:a16="http://schemas.microsoft.com/office/drawing/2014/main" id="{8A63C798-D50B-CC85-8325-0D708448C8E3}"/>
              </a:ext>
            </a:extLst>
          </p:cNvPr>
          <p:cNvSpPr>
            <a:spLocks noGrp="1"/>
          </p:cNvSpPr>
          <p:nvPr>
            <p:ph type="subTitle" idx="1"/>
          </p:nvPr>
        </p:nvSpPr>
        <p:spPr>
          <a:xfrm>
            <a:off x="685800" y="1691640"/>
            <a:ext cx="10820400" cy="4617720"/>
          </a:xfrm>
        </p:spPr>
        <p:txBody>
          <a:bodyPr>
            <a:normAutofit/>
          </a:bodyPr>
          <a:lstStyle/>
          <a:p>
            <a:pPr marL="342900" indent="-342900">
              <a:buFont typeface="Arial" panose="020B0604020202020204" pitchFamily="34" charset="0"/>
              <a:buChar char="•"/>
            </a:pPr>
            <a:r>
              <a:rPr lang="en-US" sz="2400" b="0" i="0" cap="none" dirty="0">
                <a:solidFill>
                  <a:schemeClr val="tx1"/>
                </a:solidFill>
                <a:effectLst/>
                <a:latin typeface="Times New Roman" panose="02020603050405020304" pitchFamily="18" charset="0"/>
                <a:cs typeface="Times New Roman" panose="02020603050405020304" pitchFamily="18" charset="0"/>
              </a:rPr>
              <a:t>A sorting visualizer is a tool used to help visualize the process of sorting a set of data. It is typically used in the field of computer science and data science, where it can be used to better understand how different sorting algorithms work. It can also be used to compare different sorting algorithms and their performance</a:t>
            </a:r>
            <a:r>
              <a:rPr lang="en-US" sz="2400" b="0" i="0" cap="none" dirty="0">
                <a:solidFill>
                  <a:schemeClr val="tx1"/>
                </a:solidFill>
                <a:effectLst/>
                <a:latin typeface="ColfaxAI"/>
              </a:rPr>
              <a:t>.</a:t>
            </a:r>
          </a:p>
          <a:p>
            <a:pPr marL="342900" indent="-342900">
              <a:buFont typeface="Arial" panose="020B0604020202020204" pitchFamily="34" charset="0"/>
              <a:buChar char="•"/>
            </a:pPr>
            <a:r>
              <a:rPr lang="en-US" sz="2400" b="0" i="0" cap="none" dirty="0">
                <a:solidFill>
                  <a:schemeClr val="tx1">
                    <a:lumMod val="95000"/>
                    <a:lumOff val="5000"/>
                  </a:schemeClr>
                </a:solidFill>
                <a:effectLst/>
                <a:latin typeface="Times New Roman" panose="02020603050405020304" pitchFamily="18" charset="0"/>
                <a:cs typeface="Times New Roman" panose="02020603050405020304" pitchFamily="18" charset="0"/>
              </a:rPr>
              <a:t>Sorting visualizers are typically implemented as web-based or desktop applications. They usually allow users to enter a set of data and then watch as the sorting algorithm sorts the data in real-time. This helps to gain a better understanding of the sorting process and how different sorting algorithms work</a:t>
            </a:r>
          </a:p>
        </p:txBody>
      </p:sp>
    </p:spTree>
    <p:extLst>
      <p:ext uri="{BB962C8B-B14F-4D97-AF65-F5344CB8AC3E}">
        <p14:creationId xmlns:p14="http://schemas.microsoft.com/office/powerpoint/2010/main" val="2316786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6D540E5-2F55-7487-545C-365D19D8F889}"/>
              </a:ext>
            </a:extLst>
          </p:cNvPr>
          <p:cNvSpPr>
            <a:spLocks noGrp="1"/>
          </p:cNvSpPr>
          <p:nvPr>
            <p:ph type="subTitle" idx="1"/>
          </p:nvPr>
        </p:nvSpPr>
        <p:spPr>
          <a:xfrm>
            <a:off x="822325" y="960438"/>
            <a:ext cx="10531475" cy="5029200"/>
          </a:xfrm>
        </p:spPr>
        <p:txBody>
          <a:bodyPr>
            <a:normAutofit/>
          </a:bodyPr>
          <a:lstStyle/>
          <a:p>
            <a:pPr marL="342900" indent="-342900">
              <a:buFont typeface="Arial" panose="020B0604020202020204" pitchFamily="34" charset="0"/>
              <a:buChar char="•"/>
            </a:pPr>
            <a:r>
              <a:rPr lang="en-US" sz="2400" b="0" i="0" cap="none" dirty="0">
                <a:solidFill>
                  <a:schemeClr val="tx1"/>
                </a:solidFill>
                <a:effectLst/>
                <a:latin typeface="Times New Roman" panose="02020603050405020304" pitchFamily="18" charset="0"/>
                <a:cs typeface="Times New Roman" panose="02020603050405020304" pitchFamily="18" charset="0"/>
              </a:rPr>
              <a:t>Other studies have focused on making the visualizations more accurate and reliable, such as by incorporating error-correction techniques. Overall, sorting visualizers are a useful tool for computer scientists and data scientists</a:t>
            </a:r>
          </a:p>
          <a:p>
            <a:pPr marL="342900" indent="-342900">
              <a:buFont typeface="Arial" panose="020B0604020202020204" pitchFamily="34" charset="0"/>
              <a:buChar char="•"/>
            </a:pPr>
            <a:r>
              <a:rPr lang="en-US" sz="2400" b="0" i="0" cap="none" dirty="0">
                <a:solidFill>
                  <a:schemeClr val="tx1"/>
                </a:solidFill>
                <a:effectLst/>
                <a:latin typeface="Times New Roman" panose="02020603050405020304" pitchFamily="18" charset="0"/>
                <a:cs typeface="Times New Roman" panose="02020603050405020304" pitchFamily="18" charset="0"/>
              </a:rPr>
              <a:t>They can help to better understand how different sorting algorithms work and can also be used to compare different sorting algorithms and their performance. Research into sorting visualizers is ongoing, with the focus on making them more user-friendly and efficient</a:t>
            </a:r>
            <a:r>
              <a:rPr lang="en-US" sz="2400" b="0" i="0" dirty="0">
                <a:solidFill>
                  <a:srgbClr val="353740"/>
                </a:solidFill>
                <a:effectLst/>
                <a:latin typeface="ColfaxAI"/>
              </a:rPr>
              <a:t>.</a:t>
            </a:r>
            <a:endParaRPr lang="en-IN" sz="24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37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9638D9-86EF-8930-DC1F-812A3D9F4D2F}"/>
              </a:ext>
            </a:extLst>
          </p:cNvPr>
          <p:cNvSpPr>
            <a:spLocks noGrp="1"/>
          </p:cNvSpPr>
          <p:nvPr>
            <p:ph type="subTitle" idx="1"/>
          </p:nvPr>
        </p:nvSpPr>
        <p:spPr>
          <a:xfrm>
            <a:off x="714375" y="1036638"/>
            <a:ext cx="10228263" cy="5029200"/>
          </a:xfrm>
        </p:spPr>
        <p:txBody>
          <a:bodyPr>
            <a:normAutofit fontScale="92500"/>
          </a:bodyPr>
          <a:lstStyle/>
          <a:p>
            <a:pPr marL="285750" indent="-285750">
              <a:lnSpc>
                <a:spcPct val="150000"/>
              </a:lnSpc>
            </a:pPr>
            <a:r>
              <a:rPr lang="en-US" sz="3500" b="1" i="0" dirty="0">
                <a:solidFill>
                  <a:schemeClr val="tx1"/>
                </a:solidFill>
                <a:effectLst/>
                <a:latin typeface="Times New Roman" panose="02020603050405020304" pitchFamily="18" charset="0"/>
                <a:cs typeface="Times New Roman" panose="02020603050405020304" pitchFamily="18" charset="0"/>
              </a:rPr>
              <a:t>Bubble Sort</a:t>
            </a:r>
          </a:p>
          <a:p>
            <a:pPr marL="285750" indent="-285750">
              <a:lnSpc>
                <a:spcPct val="150000"/>
              </a:lnSpc>
            </a:pPr>
            <a:r>
              <a:rPr lang="en-US" sz="2600" b="0" i="0" cap="none" dirty="0">
                <a:solidFill>
                  <a:schemeClr val="tx1"/>
                </a:solidFill>
                <a:effectLst/>
                <a:latin typeface="Times New Roman" panose="02020603050405020304" pitchFamily="18" charset="0"/>
                <a:cs typeface="Times New Roman" panose="02020603050405020304" pitchFamily="18" charset="0"/>
              </a:rPr>
              <a:t>Bubble sort is a simple sorting algorithm that compares two adjacent elements and swaps them if they are in the wrong order. It is a comparison-based algorithm in which each pair of adjacent elements is compared and the elements are swapped if they are not in order. Bubble sort has a complexity of o(n2). It is not an efficient algorithm, but it is simple and easy to understand. Bubble sort is often used to introduce the concept of sorting to beginners. </a:t>
            </a:r>
            <a:br>
              <a:rPr lang="en-US" sz="2400" dirty="0"/>
            </a:b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561428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89935A3-34CD-C31D-34F0-D421B875DCB5}"/>
              </a:ext>
            </a:extLst>
          </p:cNvPr>
          <p:cNvSpPr>
            <a:spLocks noGrp="1"/>
          </p:cNvSpPr>
          <p:nvPr>
            <p:ph type="subTitle" idx="1"/>
          </p:nvPr>
        </p:nvSpPr>
        <p:spPr>
          <a:xfrm>
            <a:off x="914400" y="990600"/>
            <a:ext cx="10287000" cy="5105400"/>
          </a:xfrm>
        </p:spPr>
        <p:txBody>
          <a:bodyPr>
            <a:normAutofit/>
          </a:bodyPr>
          <a:lstStyle/>
          <a:p>
            <a:pPr lvl="1">
              <a:lnSpc>
                <a:spcPct val="150000"/>
              </a:lnSpc>
            </a:pPr>
            <a:r>
              <a:rPr lang="en-US" sz="3200" b="1" i="0" dirty="0">
                <a:solidFill>
                  <a:srgbClr val="353740"/>
                </a:solidFill>
                <a:effectLst/>
                <a:latin typeface="Times New Roman" panose="02020603050405020304" pitchFamily="18" charset="0"/>
                <a:cs typeface="Times New Roman" panose="02020603050405020304" pitchFamily="18" charset="0"/>
              </a:rPr>
              <a:t>Insertion Sort </a:t>
            </a:r>
          </a:p>
          <a:p>
            <a:pPr lvl="1">
              <a:lnSpc>
                <a:spcPct val="150000"/>
              </a:lnSpc>
            </a:pPr>
            <a:r>
              <a:rPr lang="en-US" sz="2400" b="0" i="0" cap="none" dirty="0">
                <a:effectLst/>
                <a:latin typeface="Times New Roman" panose="02020603050405020304" pitchFamily="18" charset="0"/>
                <a:cs typeface="Times New Roman" panose="02020603050405020304" pitchFamily="18" charset="0"/>
              </a:rPr>
              <a:t>Insertion sort is a sorting algorithm that builds the final sorted array (or list) one item at a time. It is a comparison-based algorithm in which each element is compared with the elements before it and inserted at the correct place. Insertion sort has a complexity of o(n2). It is not an efficient algorithm, but it is simple and easy to understand. Insertion sort is often used to introduce the concept of sorting to beginners. </a:t>
            </a:r>
            <a:br>
              <a:rPr lang="en-US" sz="2400" dirty="0"/>
            </a:br>
            <a:endParaRPr lang="en-IN" sz="2400" dirty="0">
              <a:solidFill>
                <a:srgbClr val="515151"/>
              </a:solidFill>
              <a:latin typeface="Times New Roman" pitchFamily="18" charset="0"/>
              <a:cs typeface="Times New Roman" pitchFamily="18" charset="0"/>
            </a:endParaRPr>
          </a:p>
        </p:txBody>
      </p:sp>
    </p:spTree>
    <p:extLst>
      <p:ext uri="{BB962C8B-B14F-4D97-AF65-F5344CB8AC3E}">
        <p14:creationId xmlns:p14="http://schemas.microsoft.com/office/powerpoint/2010/main" val="306654681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86</TotalTime>
  <Words>1459</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ColfaxAI</vt:lpstr>
      <vt:lpstr>Times New Roman</vt:lpstr>
      <vt:lpstr>Tw Cen MT</vt:lpstr>
      <vt:lpstr>Wingdings</vt:lpstr>
      <vt:lpstr>Droplet</vt:lpstr>
      <vt:lpstr>               SORTING VISUALIZER A Minor Project Review Report-1 in partial fulfillment of the degree  Bachelor of Technology  in  School of Computer Science By   2003A51015 A.Sathwika  2003A51004  D.Poojitha       2003A51054      J.Deekshitha  Under the Guidance of  Mr.Jagadish sir Submitted to</vt:lpstr>
      <vt:lpstr>TABLE OF CONTENTS 1. Abstract                                               3      2. Introduction                                              2.1 1.1 overview                                  4           1.2 Existing System                        5           1.3 Proposed System                     6 3. Literature Review                                  7 4. objectives                                            18 5. Hardware and Software Tools        19 6. conclusion                                         20 7. References                                            21 </vt:lpstr>
      <vt:lpstr>ABSTRACT</vt:lpstr>
      <vt:lpstr>INTRODUCTION</vt:lpstr>
      <vt:lpstr>PowerPoint Presentation</vt:lpstr>
      <vt:lpstr>Literature Review</vt:lpstr>
      <vt:lpstr>PowerPoint Presentation</vt:lpstr>
      <vt:lpstr>PowerPoint Presentation</vt:lpstr>
      <vt:lpstr>PowerPoint Presentation</vt:lpstr>
      <vt:lpstr>PowerPoint Presentation</vt:lpstr>
      <vt:lpstr>PowerPoint Presentation</vt:lpstr>
      <vt:lpstr>PowerPoint Presentation</vt:lpstr>
      <vt:lpstr>OBJECTIVE</vt:lpstr>
      <vt:lpstr>Hardware and Software Tools</vt:lpstr>
      <vt:lpstr>PowerPoint Presentation</vt:lpstr>
      <vt:lpstr>Conclusion</vt:lpstr>
      <vt:lpstr>REFERENCE</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VISUALIZER A Minor Project Review Report-1 in partial fulfillment of the degree  Bachelor of Technology  in  School of Computer Science By   2003A51015 A.Sathwika  2003A51004  D.Poojitha       2003A51054      J.Deekshitha  Under the Guidance of  Mr.Jagadish sir Submitted to</dc:title>
  <dc:creator>Prudhiviraj</dc:creator>
  <cp:lastModifiedBy>Prudhiviraj</cp:lastModifiedBy>
  <cp:revision>2</cp:revision>
  <dcterms:created xsi:type="dcterms:W3CDTF">2023-01-20T11:59:38Z</dcterms:created>
  <dcterms:modified xsi:type="dcterms:W3CDTF">2023-01-20T13:25:58Z</dcterms:modified>
</cp:coreProperties>
</file>