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2" r:id="rId7"/>
    <p:sldId id="260" r:id="rId8"/>
    <p:sldId id="265" r:id="rId9"/>
    <p:sldId id="266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Graph Neural Networks for Social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0675" y="4498926"/>
            <a:ext cx="6269347" cy="17199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:-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CHIKATE SATHWIKA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Sangepu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Siddhartha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Chinthakunta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uday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charan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3A4E-5BA1-7E50-2103-AAF327DF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F24B-7E53-152F-C920-92384387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Social networks are developed based on the phenomenon of acquiring and disseminating information through people around us, such as friends and colleagues, and a user's social relationships play an important role in information filtering.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Therefore, it has been proven that properly understanding social relationships helps improve the recommendation performance of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Recent studies have shown that Graph Neural Networks (GNNs) can effectively learn the topological structure of graphs.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However, structures like social networks typically involve a combined structure of two types of graphs: one that handles relationships between users and another that deals with relationships between users and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CDE64-B7EC-B99C-82F7-F6320C5610A7}"/>
              </a:ext>
            </a:extLst>
          </p:cNvPr>
          <p:cNvSpPr txBox="1"/>
          <p:nvPr/>
        </p:nvSpPr>
        <p:spPr>
          <a:xfrm>
            <a:off x="1491915" y="1166064"/>
            <a:ext cx="10010273" cy="446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A new Graph Neural Network (</a:t>
            </a:r>
            <a:r>
              <a:rPr lang="en-IN" sz="2400" dirty="0" err="1">
                <a:latin typeface="+mj-lt"/>
              </a:rPr>
              <a:t>GraphRec</a:t>
            </a:r>
            <a:r>
              <a:rPr lang="en-IN" sz="2400" dirty="0">
                <a:latin typeface="+mj-lt"/>
              </a:rPr>
              <a:t>) is proposed, which can be consistently used in social recommendation systems.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 It provides an approach that captures both interactions and opinions in the user-item graph.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It introduces a method to mathematically consider heterogeneous strengths.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The efficiency of </a:t>
            </a:r>
            <a:r>
              <a:rPr lang="en-IN" sz="2400" dirty="0" err="1">
                <a:latin typeface="+mj-lt"/>
              </a:rPr>
              <a:t>GraphRec</a:t>
            </a:r>
            <a:r>
              <a:rPr lang="en-IN" sz="2400" dirty="0">
                <a:latin typeface="+mj-lt"/>
              </a:rPr>
              <a:t> has been validated in various real-world datasets.</a:t>
            </a:r>
          </a:p>
        </p:txBody>
      </p:sp>
    </p:spTree>
    <p:extLst>
      <p:ext uri="{BB962C8B-B14F-4D97-AF65-F5344CB8AC3E}">
        <p14:creationId xmlns:p14="http://schemas.microsoft.com/office/powerpoint/2010/main" val="329476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E98EE20-EAC5-2775-B0BD-61A3195BB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28337"/>
            <a:ext cx="9915525" cy="62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9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268A2-29F8-4BE3-A798-7650BB7AFE13}"/>
              </a:ext>
            </a:extLst>
          </p:cNvPr>
          <p:cNvSpPr txBox="1"/>
          <p:nvPr/>
        </p:nvSpPr>
        <p:spPr>
          <a:xfrm>
            <a:off x="569167" y="830424"/>
            <a:ext cx="97691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COMPONENT :-</a:t>
            </a:r>
          </a:p>
          <a:p>
            <a:r>
              <a:rPr lang="en-IN" dirty="0"/>
              <a:t>USER MODELLING:- aim is to learn the user latent factor.</a:t>
            </a:r>
          </a:p>
          <a:p>
            <a:r>
              <a:rPr lang="en-IN" dirty="0"/>
              <a:t>ITEM MODELLING:- aim is to learn the item latent factor.</a:t>
            </a:r>
          </a:p>
          <a:p>
            <a:r>
              <a:rPr lang="en-IN" dirty="0"/>
              <a:t>RATING PREDICTION:-used to learn model parameters. And find relation between user latent factor and item latent factor.</a:t>
            </a:r>
          </a:p>
          <a:p>
            <a:endParaRPr lang="en-IN" dirty="0"/>
          </a:p>
          <a:p>
            <a:r>
              <a:rPr lang="en-IN" dirty="0"/>
              <a:t>CHALLENGES :-</a:t>
            </a:r>
          </a:p>
          <a:p>
            <a:r>
              <a:rPr lang="en-IN" dirty="0"/>
              <a:t>To combine the user item graph and social graph because in user modelling we have two kinds of things</a:t>
            </a:r>
          </a:p>
          <a:p>
            <a:r>
              <a:rPr lang="en-IN" dirty="0"/>
              <a:t>1.Item aggregation:-item space user </a:t>
            </a:r>
            <a:r>
              <a:rPr lang="en-IN" dirty="0" err="1"/>
              <a:t>latet</a:t>
            </a:r>
            <a:r>
              <a:rPr lang="en-IN" dirty="0"/>
              <a:t> factor for user is learn from the user item graph.</a:t>
            </a:r>
          </a:p>
          <a:p>
            <a:r>
              <a:rPr lang="en-IN" dirty="0"/>
              <a:t>2.Social aggregation:-social space is a </a:t>
            </a:r>
            <a:r>
              <a:rPr lang="en-IN" dirty="0" err="1"/>
              <a:t>lantent</a:t>
            </a:r>
            <a:r>
              <a:rPr lang="en-IN" dirty="0"/>
              <a:t> vector is learn from the graph.</a:t>
            </a:r>
          </a:p>
          <a:p>
            <a:endParaRPr lang="en-IN" dirty="0"/>
          </a:p>
          <a:p>
            <a:r>
              <a:rPr lang="en-IN" dirty="0"/>
              <a:t>Here we have two sort of information one is the user rating on the item and another one is explicit trust relationship between users correlation function.</a:t>
            </a:r>
          </a:p>
          <a:p>
            <a:endParaRPr lang="en-IN" dirty="0"/>
          </a:p>
          <a:p>
            <a:r>
              <a:rPr lang="en-IN" dirty="0"/>
              <a:t>ARCHITECUTRE-COMPONENTS:-</a:t>
            </a:r>
          </a:p>
          <a:p>
            <a:r>
              <a:rPr lang="en-IN" dirty="0"/>
              <a:t>MULTI LAYER PRECEPTION:- </a:t>
            </a:r>
            <a:r>
              <a:rPr lang="en-IN" dirty="0" err="1"/>
              <a:t>sequcential</a:t>
            </a:r>
            <a:r>
              <a:rPr lang="en-IN" dirty="0"/>
              <a:t> network(we have two linear layers and </a:t>
            </a:r>
            <a:r>
              <a:rPr lang="en-IN" dirty="0" err="1"/>
              <a:t>onr</a:t>
            </a:r>
            <a:r>
              <a:rPr lang="en-IN" dirty="0"/>
              <a:t> </a:t>
            </a:r>
            <a:r>
              <a:rPr lang="en-IN" dirty="0" err="1"/>
              <a:t>relu</a:t>
            </a:r>
            <a:r>
              <a:rPr lang="en-IN" dirty="0"/>
              <a:t> function)</a:t>
            </a:r>
          </a:p>
        </p:txBody>
      </p:sp>
    </p:spTree>
    <p:extLst>
      <p:ext uri="{BB962C8B-B14F-4D97-AF65-F5344CB8AC3E}">
        <p14:creationId xmlns:p14="http://schemas.microsoft.com/office/powerpoint/2010/main" val="348804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7434B4-E997-1A38-3FF3-04D8BA661221}"/>
              </a:ext>
            </a:extLst>
          </p:cNvPr>
          <p:cNvSpPr txBox="1"/>
          <p:nvPr/>
        </p:nvSpPr>
        <p:spPr>
          <a:xfrm>
            <a:off x="587828" y="727788"/>
            <a:ext cx="10851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AGGREGATION FUNCTION:-where we same one linear layer and one </a:t>
            </a:r>
            <a:r>
              <a:rPr lang="en-IN" dirty="0" err="1"/>
              <a:t>relu</a:t>
            </a:r>
            <a:r>
              <a:rPr lang="en-IN" dirty="0"/>
              <a:t> function.</a:t>
            </a:r>
          </a:p>
          <a:p>
            <a:endParaRPr lang="en-IN" dirty="0"/>
          </a:p>
          <a:p>
            <a:r>
              <a:rPr lang="en-IN" dirty="0"/>
              <a:t>IMPEMET USER MODE COMPONENT:-</a:t>
            </a:r>
          </a:p>
          <a:p>
            <a:r>
              <a:rPr lang="en-IN" dirty="0"/>
              <a:t>ITEM AGGREAGATION-one latent vector</a:t>
            </a:r>
          </a:p>
          <a:p>
            <a:r>
              <a:rPr lang="en-IN" dirty="0"/>
              <a:t>SOCIAL AGGREAGATION:-one social latent factor.</a:t>
            </a:r>
          </a:p>
        </p:txBody>
      </p:sp>
      <p:pic>
        <p:nvPicPr>
          <p:cNvPr id="5" name="Picture 4" descr="A group of people connected to each other&#10;&#10;Description automatically generated">
            <a:extLst>
              <a:ext uri="{FF2B5EF4-FFF2-40B4-BE49-F238E27FC236}">
                <a16:creationId xmlns:a16="http://schemas.microsoft.com/office/drawing/2014/main" id="{7E77D623-8A08-6734-11E7-363F08F6C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10" y="2351314"/>
            <a:ext cx="7548466" cy="37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8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D64AD3-5E44-68FF-ECF1-1E95CD0DB32A}"/>
              </a:ext>
            </a:extLst>
          </p:cNvPr>
          <p:cNvSpPr txBox="1"/>
          <p:nvPr/>
        </p:nvSpPr>
        <p:spPr>
          <a:xfrm>
            <a:off x="1010653" y="706721"/>
            <a:ext cx="1004235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issue is about how to aggregate information, and it presents several challenges.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1. It involves combining the user-item interaction graph with the user opinion graph to better aggregate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2. It's about capturing interactions and opinions between users and items simultaneously.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3. Online, relationships between users can vary. It's important to consider the weighting of these relationships.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380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168E-BF61-F6C1-6EE9-C1F13188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0FA2-E78E-3B67-A4D5-DC291252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+mj-lt"/>
              </a:rPr>
              <a:t>GraphRec</a:t>
            </a:r>
            <a:r>
              <a:rPr lang="en-US" dirty="0">
                <a:latin typeface="+mj-lt"/>
              </a:rPr>
              <a:t> is proposed for rating prediction in the field of social networks, offering a new approach to capture both interactions and opinions in the user-item graph simultaneously.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The experiments in this paper confirmed that opinion information plays a crucial role in improving the performance of the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Additionally, it was observed that performance improves when different weights are assigned using </a:t>
            </a:r>
            <a:r>
              <a:rPr lang="en-US" dirty="0" err="1">
                <a:latin typeface="+mj-lt"/>
              </a:rPr>
              <a:t>anattention</a:t>
            </a:r>
            <a:r>
              <a:rPr lang="en-US" dirty="0">
                <a:latin typeface="+mj-lt"/>
              </a:rPr>
              <a:t> mechanism.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This research was based on static data, but since social networks are often static networks, future work aims to develop models that can also be applied to dynamic networks.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00978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{B3FBAB40-F334-4E49-8144-382D252A19DE}tf56160789_win32</Template>
  <TotalTime>206</TotalTime>
  <Words>536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</vt:lpstr>
      <vt:lpstr>Custom</vt:lpstr>
      <vt:lpstr>Graph Neural Networks for Social Recommendation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 for Social Recommendation</dc:title>
  <dc:creator>Chikate Sathwika</dc:creator>
  <cp:lastModifiedBy>Chikate Sathwika</cp:lastModifiedBy>
  <cp:revision>3</cp:revision>
  <dcterms:created xsi:type="dcterms:W3CDTF">2024-05-13T13:25:33Z</dcterms:created>
  <dcterms:modified xsi:type="dcterms:W3CDTF">2024-05-14T06:52:57Z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