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399" r:id="rId4"/>
    <p:sldId id="433" r:id="rId5"/>
    <p:sldId id="258" r:id="rId6"/>
    <p:sldId id="434" r:id="rId7"/>
    <p:sldId id="375" r:id="rId8"/>
    <p:sldId id="435" r:id="rId9"/>
    <p:sldId id="396" r:id="rId10"/>
    <p:sldId id="436" r:id="rId11"/>
    <p:sldId id="268" r:id="rId12"/>
    <p:sldId id="430" r:id="rId13"/>
    <p:sldId id="429" r:id="rId14"/>
    <p:sldId id="407" r:id="rId15"/>
    <p:sldId id="438" r:id="rId16"/>
    <p:sldId id="431" r:id="rId17"/>
    <p:sldId id="387" r:id="rId18"/>
    <p:sldId id="450" r:id="rId19"/>
    <p:sldId id="437" r:id="rId20"/>
    <p:sldId id="428" r:id="rId21"/>
    <p:sldId id="28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0"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t>2</a:t>
            </a:fld>
            <a:endParaRPr lang="en-IN">
              <a:solidFill>
                <a:srgbClr val="000000"/>
              </a:solidFill>
              <a:latin typeface="+mn-lt"/>
              <a:ea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t>3</a:t>
            </a:fld>
            <a:endParaRPr lang="en-IN">
              <a:solidFill>
                <a:srgbClr val="000000"/>
              </a:solidFill>
              <a:latin typeface="+mn-lt"/>
              <a:ea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t>5</a:t>
            </a:fld>
            <a:endParaRPr lang="en-IN">
              <a:solidFill>
                <a:srgbClr val="000000"/>
              </a:solidFill>
              <a:latin typeface="+mn-lt"/>
              <a:ea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t>6</a:t>
            </a:fld>
            <a:endParaRPr lang="en-IN">
              <a:solidFill>
                <a:srgbClr val="000000"/>
              </a:solidFill>
              <a:latin typeface="+mn-lt"/>
              <a:ea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t>7</a:t>
            </a:fld>
            <a:endParaRPr lang="en-IN">
              <a:solidFill>
                <a:srgbClr val="000000"/>
              </a:solidFill>
              <a:latin typeface="+mn-lt"/>
              <a:ea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t>9</a:t>
            </a:fld>
            <a:endParaRPr lang="en-IN">
              <a:solidFill>
                <a:srgbClr val="000000"/>
              </a:solidFill>
              <a:latin typeface="+mn-lt"/>
              <a:ea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t>11</a:t>
            </a:fld>
            <a:endParaRPr lang="en-IN">
              <a:solidFill>
                <a:srgbClr val="000000"/>
              </a:solidFill>
              <a:latin typeface="+mn-lt"/>
              <a:ea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t>13</a:t>
            </a:fld>
            <a:endParaRPr lang="en-IN">
              <a:solidFill>
                <a:srgbClr val="000000"/>
              </a:solidFill>
              <a:latin typeface="+mn-lt"/>
              <a:ea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p>
          <a:p>
            <a:pPr lvl="1">
              <a:buSzPct val="75000"/>
              <a:buFont typeface="StarSymbol"/>
              <a:buChar char=""/>
            </a:pPr>
            <a:r>
              <a:rPr lang="en-IN"/>
              <a:t>Second Outline Level</a:t>
            </a:r>
          </a:p>
          <a:p>
            <a:pPr lvl="2">
              <a:buSzPct val="45000"/>
              <a:buFont typeface="StarSymbol"/>
              <a:buChar char=""/>
            </a:pPr>
            <a:r>
              <a:rPr lang="en-IN"/>
              <a:t>Third Outline Level</a:t>
            </a:r>
          </a:p>
          <a:p>
            <a:pPr lvl="3">
              <a:buSzPct val="75000"/>
              <a:buFont typeface="StarSymbol"/>
              <a:buChar char=""/>
            </a:pPr>
            <a:r>
              <a:rPr lang="en-IN"/>
              <a:t>Fourth Outline Level</a:t>
            </a:r>
          </a:p>
          <a:p>
            <a:pPr lvl="4">
              <a:buSzPct val="45000"/>
              <a:buFont typeface="StarSymbol"/>
              <a:buChar char=""/>
            </a:pPr>
            <a:r>
              <a:rPr lang="en-IN"/>
              <a:t>Fifth Outline Level</a:t>
            </a:r>
          </a:p>
          <a:p>
            <a:pPr lvl="5">
              <a:buSzPct val="45000"/>
              <a:buFont typeface="StarSymbol"/>
              <a:buChar char=""/>
            </a:pPr>
            <a:r>
              <a:rPr lang="en-IN"/>
              <a:t>Sixth Outline Level</a:t>
            </a:r>
          </a:p>
          <a:p>
            <a:pPr lvl="6">
              <a:buSzPct val="45000"/>
              <a:buFont typeface="StarSymbol"/>
              <a:buChar char=""/>
            </a:pPr>
            <a:r>
              <a:rPr lang="en-IN"/>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398" y="1404555"/>
            <a:ext cx="9144000" cy="1631216"/>
          </a:xfrm>
          <a:prstGeom prst="rect">
            <a:avLst/>
          </a:prstGeom>
          <a:noFill/>
        </p:spPr>
        <p:txBody>
          <a:bodyPr wrap="square" rtlCol="0">
            <a:spAutoFit/>
          </a:bodyPr>
          <a:lstStyle/>
          <a:p>
            <a:pPr algn="ctr"/>
            <a:r>
              <a:rPr lang="en-IN" sz="3000" b="1" dirty="0">
                <a:effectLst/>
                <a:latin typeface="Times New Roman" panose="02020603050405020304" pitchFamily="18" charset="0"/>
              </a:rPr>
              <a:t>MEDPREDICT CRYPTO PAY</a:t>
            </a:r>
            <a:endParaRPr lang="en-IN" sz="3000" dirty="0">
              <a:effectLst/>
              <a:latin typeface="Times New Roman" panose="02020603050405020304" pitchFamily="18" charset="0"/>
            </a:endParaRPr>
          </a:p>
          <a:p>
            <a:pPr algn="ctr"/>
            <a:endParaRPr lang="en-US" sz="3000" b="1" dirty="0">
              <a:latin typeface="Times New Roman" panose="02020603050405020304"/>
              <a:ea typeface="Times New Roman" panose="02020603050405020304"/>
              <a:cs typeface="Times New Roman" panose="02020603050405020304"/>
              <a:sym typeface="Times New Roman" panose="02020603050405020304"/>
            </a:endParaRPr>
          </a:p>
          <a:p>
            <a:pPr algn="ctr"/>
            <a:endParaRPr lang="en-US" sz="4000" b="1" dirty="0">
              <a:ln w="1905"/>
              <a:effectLst>
                <a:innerShdw blurRad="69850" dist="43180" dir="5400000">
                  <a:srgbClr val="000000">
                    <a:alpha val="65000"/>
                  </a:srgbClr>
                </a:innerShdw>
              </a:effectLst>
            </a:endParaRPr>
          </a:p>
        </p:txBody>
      </p:sp>
      <p:sp>
        <p:nvSpPr>
          <p:cNvPr id="3" name="TextBox 2"/>
          <p:cNvSpPr txBox="1"/>
          <p:nvPr/>
        </p:nvSpPr>
        <p:spPr>
          <a:xfrm>
            <a:off x="5337175" y="3017460"/>
            <a:ext cx="5029200" cy="2308324"/>
          </a:xfrm>
          <a:prstGeom prst="rect">
            <a:avLst/>
          </a:prstGeom>
          <a:noFill/>
        </p:spPr>
        <p:txBody>
          <a:bodyPr wrap="square" rtlCol="0">
            <a:spAutoFit/>
          </a:bodyPr>
          <a:lstStyle/>
          <a:p>
            <a:r>
              <a:rPr lang="en-US" b="1" dirty="0">
                <a:solidFill>
                  <a:schemeClr val="tx2">
                    <a:lumMod val="75000"/>
                  </a:schemeClr>
                </a:solidFill>
              </a:rPr>
              <a:t>Name of the student:</a:t>
            </a:r>
          </a:p>
          <a:p>
            <a:pPr lvl="0">
              <a:lnSpc>
                <a:spcPct val="150000"/>
              </a:lnSpc>
            </a:pPr>
            <a:r>
              <a:rPr lang="en-US" sz="1800" dirty="0">
                <a:solidFill>
                  <a:schemeClr val="dk1"/>
                </a:solidFill>
                <a:latin typeface="Times New Roman" panose="02020603050405020304" pitchFamily="18" charset="0"/>
                <a:cs typeface="Times New Roman" panose="02020603050405020304" pitchFamily="18" charset="0"/>
                <a:sym typeface="Times New Roman" panose="02020603050405020304"/>
              </a:rPr>
              <a:t>B.MANI CHANDRA - 20H51A0506</a:t>
            </a:r>
          </a:p>
          <a:p>
            <a:pPr lvl="0">
              <a:lnSpc>
                <a:spcPct val="150000"/>
              </a:lnSpc>
            </a:pPr>
            <a:r>
              <a:rPr lang="en-US" sz="1800" dirty="0">
                <a:solidFill>
                  <a:schemeClr val="dk1"/>
                </a:solidFill>
                <a:latin typeface="Times New Roman" panose="02020603050405020304" pitchFamily="18" charset="0"/>
                <a:cs typeface="Times New Roman" panose="02020603050405020304" pitchFamily="18" charset="0"/>
                <a:sym typeface="Times New Roman" panose="02020603050405020304"/>
              </a:rPr>
              <a:t>B.SATHWIK-20H51A0559</a:t>
            </a:r>
          </a:p>
          <a:p>
            <a:pPr>
              <a:lnSpc>
                <a:spcPct val="150000"/>
              </a:lnSpc>
            </a:pPr>
            <a:r>
              <a:rPr lang="en-US" sz="1800" dirty="0">
                <a:solidFill>
                  <a:schemeClr val="dk1"/>
                </a:solidFill>
                <a:latin typeface="Times New Roman" panose="02020603050405020304" pitchFamily="18" charset="0"/>
                <a:cs typeface="Times New Roman" panose="02020603050405020304" pitchFamily="18" charset="0"/>
                <a:sym typeface="Times New Roman" panose="02020603050405020304"/>
              </a:rPr>
              <a:t>K. SAI HARSHA  - 20H51A05C7</a:t>
            </a:r>
            <a:endParaRPr lang="en-US" sz="1800" dirty="0">
              <a:latin typeface="Times New Roman" panose="02020603050405020304" pitchFamily="18" charset="0"/>
              <a:cs typeface="Times New Roman" panose="02020603050405020304" pitchFamily="18" charset="0"/>
            </a:endParaRPr>
          </a:p>
          <a:p>
            <a:pPr lvl="0">
              <a:lnSpc>
                <a:spcPct val="150000"/>
              </a:lnSpc>
            </a:pPr>
            <a:endParaRPr lang="en-US" sz="1800" dirty="0">
              <a:latin typeface="Times New Roman" panose="02020603050405020304" pitchFamily="18" charset="0"/>
              <a:cs typeface="Times New Roman" panose="02020603050405020304" pitchFamily="18" charset="0"/>
            </a:endParaRPr>
          </a:p>
          <a:p>
            <a:endParaRPr lang="en-US" b="1" dirty="0">
              <a:solidFill>
                <a:schemeClr val="tx2">
                  <a:lumMod val="75000"/>
                </a:schemeClr>
              </a:solidFill>
            </a:endParaRPr>
          </a:p>
        </p:txBody>
      </p:sp>
      <p:sp>
        <p:nvSpPr>
          <p:cNvPr id="4" name="TextBox 3"/>
          <p:cNvSpPr txBox="1"/>
          <p:nvPr/>
        </p:nvSpPr>
        <p:spPr>
          <a:xfrm>
            <a:off x="155575" y="4419600"/>
            <a:ext cx="5181600" cy="1169551"/>
          </a:xfrm>
          <a:prstGeom prst="rect">
            <a:avLst/>
          </a:prstGeom>
          <a:noFill/>
        </p:spPr>
        <p:txBody>
          <a:bodyPr wrap="square" rtlCol="0">
            <a:spAutoFit/>
          </a:bodyPr>
          <a:lstStyle/>
          <a:p>
            <a:pPr marR="64135" lvl="0">
              <a:lnSpc>
                <a:spcPct val="150000"/>
              </a:lnSpc>
              <a:spcBef>
                <a:spcPts val="400"/>
              </a:spcBef>
              <a:buClr>
                <a:schemeClr val="accent1"/>
              </a:buClr>
              <a:buSzPct val="68000"/>
              <a:defRPr/>
            </a:pPr>
            <a:r>
              <a:rPr lang="en-US" sz="2000" b="1" dirty="0">
                <a:solidFill>
                  <a:srgbClr val="C00000"/>
                </a:solidFill>
              </a:rPr>
              <a:t>Under esteemed guidance of</a:t>
            </a:r>
          </a:p>
          <a:p>
            <a:r>
              <a:rPr lang="en-US" sz="2000" b="1" dirty="0">
                <a:solidFill>
                  <a:prstClr val="black"/>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MS. BATHULA ARCHANA</a:t>
            </a:r>
          </a:p>
          <a:p>
            <a:endParaRPr lang="en-US" sz="2000" b="1" dirty="0"/>
          </a:p>
        </p:txBody>
      </p:sp>
      <p:graphicFrame>
        <p:nvGraphicFramePr>
          <p:cNvPr id="5" name="Table 4"/>
          <p:cNvGraphicFramePr>
            <a:graphicFrameLocks noGrp="1"/>
          </p:cNvGraphicFramePr>
          <p:nvPr/>
        </p:nvGraphicFramePr>
        <p:xfrm>
          <a:off x="1524000" y="228600"/>
          <a:ext cx="7010400" cy="951198"/>
        </p:xfrm>
        <a:graphic>
          <a:graphicData uri="http://schemas.openxmlformats.org/drawingml/2006/table">
            <a:tbl>
              <a:tblPr>
                <a:tableStyleId>{2D5ABB26-0587-4C30-8999-92F81FD0307C}</a:tableStyleId>
              </a:tblPr>
              <a:tblGrid>
                <a:gridCol w="7010400">
                  <a:extLst>
                    <a:ext uri="{9D8B030D-6E8A-4147-A177-3AD203B41FA5}">
                      <a16:colId xmlns:a16="http://schemas.microsoft.com/office/drawing/2014/main" val="20000"/>
                    </a:ext>
                  </a:extLst>
                </a:gridCol>
              </a:tblGrid>
              <a:tr h="0">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panose="020F0502020204030204"/>
                      </a:endParaRPr>
                    </a:p>
                  </a:txBody>
                  <a:tcPr marL="9199" marR="9199" marT="6133" marB="6133" anchor="b"/>
                </a:tc>
                <a:extLst>
                  <a:ext uri="{0D108BD9-81ED-4DB2-BD59-A6C34878D82A}">
                    <a16:rowId xmlns:a16="http://schemas.microsoft.com/office/drawing/2014/main" val="10000"/>
                  </a:ext>
                </a:extLst>
              </a:tr>
              <a:tr h="0">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panose="02020603050405020304"/>
                      </a:endParaRPr>
                    </a:p>
                  </a:txBody>
                  <a:tcPr marL="9199" marR="9199" marT="6133" marB="6133" anchor="b"/>
                </a:tc>
                <a:extLst>
                  <a:ext uri="{0D108BD9-81ED-4DB2-BD59-A6C34878D82A}">
                    <a16:rowId xmlns:a16="http://schemas.microsoft.com/office/drawing/2014/main" val="10001"/>
                  </a:ext>
                </a:extLst>
              </a:tr>
              <a:tr h="0">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panose="02020603050405020304"/>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1524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6" name="TextBox 5"/>
          <p:cNvSpPr txBox="1"/>
          <p:nvPr/>
        </p:nvSpPr>
        <p:spPr>
          <a:xfrm>
            <a:off x="272872" y="2966707"/>
            <a:ext cx="5029200" cy="400110"/>
          </a:xfrm>
          <a:prstGeom prst="rect">
            <a:avLst/>
          </a:prstGeom>
          <a:noFill/>
        </p:spPr>
        <p:txBody>
          <a:bodyPr wrap="square" rtlCol="0">
            <a:spAutoFit/>
          </a:bodyPr>
          <a:lstStyle/>
          <a:p>
            <a:r>
              <a:rPr lang="en-US" sz="2000" b="1" dirty="0">
                <a:solidFill>
                  <a:schemeClr val="tx2">
                    <a:lumMod val="75000"/>
                  </a:schemeClr>
                </a:solidFill>
              </a:rPr>
              <a:t>Batch No.:45</a:t>
            </a:r>
          </a:p>
        </p:txBody>
      </p:sp>
      <p:sp>
        <p:nvSpPr>
          <p:cNvPr id="7" name="TextBox 6"/>
          <p:cNvSpPr txBox="1"/>
          <p:nvPr/>
        </p:nvSpPr>
        <p:spPr>
          <a:xfrm>
            <a:off x="238539" y="6229290"/>
            <a:ext cx="8753061" cy="307777"/>
          </a:xfrm>
          <a:prstGeom prst="rect">
            <a:avLst/>
          </a:prstGeom>
          <a:noFill/>
        </p:spPr>
        <p:txBody>
          <a:bodyPr wrap="square" rtlCol="0">
            <a:spAutoFit/>
          </a:bodyPr>
          <a:lstStyle/>
          <a:p>
            <a:r>
              <a:rPr lang="en-US" sz="1400" b="1" dirty="0">
                <a:solidFill>
                  <a:schemeClr val="tx2">
                    <a:lumMod val="75000"/>
                  </a:schemeClr>
                </a:solidFill>
              </a:rPr>
              <a:t>Batch: 2020-2024 			                                                             Major Project Phase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anose="020F0502020204030204" pitchFamily="34" charset="0"/>
              </a:rPr>
              <a:t>Problem Definition</a:t>
            </a:r>
          </a:p>
        </p:txBody>
      </p:sp>
      <p:sp>
        <p:nvSpPr>
          <p:cNvPr id="5" name="TextBox 4"/>
          <p:cNvSpPr txBox="1"/>
          <p:nvPr/>
        </p:nvSpPr>
        <p:spPr>
          <a:xfrm>
            <a:off x="457200" y="1371600"/>
            <a:ext cx="8381160" cy="3724096"/>
          </a:xfrm>
          <a:prstGeom prst="rect">
            <a:avLst/>
          </a:prstGeom>
          <a:noFill/>
        </p:spPr>
        <p:txBody>
          <a:bodyPr wrap="square">
            <a:spAutoFit/>
          </a:bodyPr>
          <a:lstStyle/>
          <a:p>
            <a:pPr algn="just">
              <a:lnSpc>
                <a:spcPct val="150000"/>
              </a:lnSpc>
            </a:pPr>
            <a:r>
              <a:rPr lang="en-US" sz="1800" dirty="0">
                <a:effectLst/>
                <a:latin typeface="Times New Roman" panose="02020603050405020304" pitchFamily="18" charset="0"/>
                <a:ea typeface="Times New Roman" panose="02020603050405020304" pitchFamily="18" charset="0"/>
              </a:rPr>
              <a:t>In contemporary healthcare, there is a need to enhance disease diagnosis and medical consultation processes. Many patients seek accurate and timely disease predictions, while healthcare providers require secure and transparent payment methods for their services. Combining the power of machine learning with medical expertise, "Med Predict Crypto Pay" aims to address these needs by offering a system that predicts diseases from patient symptoms, enables cryptocurrency-based payments, and fosters a collaborative approach to medical prescription. To securely pay the fee and to get prescription for the </a:t>
            </a:r>
            <a:r>
              <a:rPr lang="en-US" sz="1800" dirty="0" err="1">
                <a:effectLst/>
                <a:latin typeface="Times New Roman" panose="02020603050405020304" pitchFamily="18" charset="0"/>
                <a:ea typeface="Times New Roman" panose="02020603050405020304" pitchFamily="18" charset="0"/>
              </a:rPr>
              <a:t>symtons</a:t>
            </a:r>
            <a:r>
              <a:rPr lang="en-US" sz="1800" dirty="0">
                <a:effectLst/>
                <a:latin typeface="Times New Roman" panose="02020603050405020304" pitchFamily="18" charset="0"/>
                <a:ea typeface="Times New Roman" panose="02020603050405020304" pitchFamily="18" charset="0"/>
              </a:rPr>
              <a:t> and to securely transfer the information.</a:t>
            </a:r>
            <a:endParaRPr lang="en-IN" sz="1800" dirty="0">
              <a:effectLst/>
              <a:latin typeface="Times New Roman" panose="02020603050405020304" pitchFamily="18" charset="0"/>
              <a:ea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72040" y="34288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95720" y="274320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anose="020B0A04020102020204"/>
              </a:rPr>
              <a:t>Scope of the Project</a:t>
            </a:r>
            <a:endParaRPr dirty="0"/>
          </a:p>
        </p:txBody>
      </p:sp>
      <p:sp>
        <p:nvSpPr>
          <p:cNvPr id="84" name="CustomShape 3"/>
          <p:cNvSpPr/>
          <p:nvPr/>
        </p:nvSpPr>
        <p:spPr>
          <a:xfrm>
            <a:off x="724320" y="4570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4267200" cy="523220"/>
          </a:xfrm>
          <a:prstGeom prst="rect">
            <a:avLst/>
          </a:prstGeom>
          <a:noFill/>
        </p:spPr>
        <p:txBody>
          <a:bodyPr wrap="square" rtlCol="0">
            <a:spAutoFit/>
          </a:bodyPr>
          <a:lstStyle/>
          <a:p>
            <a:pPr algn="r">
              <a:lnSpc>
                <a:spcPct val="100000"/>
              </a:lnSpc>
            </a:pPr>
            <a:r>
              <a:rPr lang="en-IN" sz="2800" b="1" dirty="0">
                <a:solidFill>
                  <a:srgbClr val="FF0000"/>
                </a:solidFill>
                <a:latin typeface="+mj-lt"/>
              </a:rPr>
              <a:t>Scope of the Project</a:t>
            </a:r>
            <a:endParaRPr lang="en-IN" sz="2800" dirty="0">
              <a:solidFill>
                <a:srgbClr val="FF0000"/>
              </a:solidFill>
              <a:latin typeface="+mj-lt"/>
            </a:endParaRPr>
          </a:p>
        </p:txBody>
      </p:sp>
      <p:sp>
        <p:nvSpPr>
          <p:cNvPr id="5" name="TextBox 4"/>
          <p:cNvSpPr txBox="1"/>
          <p:nvPr/>
        </p:nvSpPr>
        <p:spPr>
          <a:xfrm>
            <a:off x="457200" y="1523400"/>
            <a:ext cx="8381160" cy="1753235"/>
          </a:xfrm>
          <a:prstGeom prst="rect">
            <a:avLst/>
          </a:prstGeom>
          <a:noFill/>
        </p:spPr>
        <p:txBody>
          <a:bodyPr wrap="square">
            <a:spAutoFit/>
          </a:bodyPr>
          <a:lstStyle/>
          <a:p>
            <a:pPr indent="0" algn="just">
              <a:lnSpc>
                <a:spcPct val="150000"/>
              </a:lnSpc>
              <a:buFont typeface="Arial" panose="020B0604020202020204" pitchFamily="34" charset="0"/>
              <a:buNone/>
            </a:pPr>
            <a:r>
              <a:rPr lang="en-IN" dirty="0">
                <a:effectLst/>
                <a:latin typeface="Times New Roman" panose="02020603050405020304" pitchFamily="18" charset="0"/>
                <a:ea typeface="Times New Roman" panose="02020603050405020304" pitchFamily="18" charset="0"/>
              </a:rPr>
              <a:t>The disease prediction system has three user roles: doctor, patient, and admin, each authenticated by the system. Role-based access is implemented. Patients input symptoms, and the system predicts diseases, recommending suitable doctors. Online consultations are facilitated for patient convenience, enabling remote healthcare access.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685920" y="335436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609600" y="2668680"/>
            <a:ext cx="8152560" cy="760320"/>
          </a:xfrm>
          <a:prstGeom prst="rect">
            <a:avLst/>
          </a:prstGeom>
        </p:spPr>
        <p:txBody>
          <a:bodyPr lIns="90000" tIns="45000" rIns="90000" bIns="45000"/>
          <a:lstStyle/>
          <a:p>
            <a:pPr algn="ctr">
              <a:lnSpc>
                <a:spcPct val="100000"/>
              </a:lnSpc>
            </a:pPr>
            <a:r>
              <a:rPr lang="en-US" sz="4400" b="1" dirty="0">
                <a:latin typeface="Arial Black" panose="020B0A04020102020204" pitchFamily="34" charset="0"/>
              </a:rPr>
              <a:t>Literature Review</a:t>
            </a:r>
            <a:endParaRPr sz="4400" b="1" dirty="0">
              <a:latin typeface="Arial Black" panose="020B0A04020102020204" pitchFamily="34" charset="0"/>
            </a:endParaRPr>
          </a:p>
        </p:txBody>
      </p:sp>
      <p:sp>
        <p:nvSpPr>
          <p:cNvPr id="84" name="CustomShape 3"/>
          <p:cNvSpPr/>
          <p:nvPr/>
        </p:nvSpPr>
        <p:spPr>
          <a:xfrm>
            <a:off x="838200" y="38256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p:cNvGraphicFramePr>
            <a:graphicFrameLocks noGrp="1"/>
          </p:cNvGraphicFramePr>
          <p:nvPr/>
        </p:nvGraphicFramePr>
        <p:xfrm>
          <a:off x="76200" y="381000"/>
          <a:ext cx="8991600" cy="640080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2453513">
                  <a:extLst>
                    <a:ext uri="{9D8B030D-6E8A-4147-A177-3AD203B41FA5}">
                      <a16:colId xmlns:a16="http://schemas.microsoft.com/office/drawing/2014/main" val="20002"/>
                    </a:ext>
                  </a:extLst>
                </a:gridCol>
                <a:gridCol w="1432687">
                  <a:extLst>
                    <a:ext uri="{9D8B030D-6E8A-4147-A177-3AD203B41FA5}">
                      <a16:colId xmlns:a16="http://schemas.microsoft.com/office/drawing/2014/main" val="20003"/>
                    </a:ext>
                  </a:extLst>
                </a:gridCol>
                <a:gridCol w="1691513">
                  <a:extLst>
                    <a:ext uri="{9D8B030D-6E8A-4147-A177-3AD203B41FA5}">
                      <a16:colId xmlns:a16="http://schemas.microsoft.com/office/drawing/2014/main" val="20004"/>
                    </a:ext>
                  </a:extLst>
                </a:gridCol>
                <a:gridCol w="1585087">
                  <a:extLst>
                    <a:ext uri="{9D8B030D-6E8A-4147-A177-3AD203B41FA5}">
                      <a16:colId xmlns:a16="http://schemas.microsoft.com/office/drawing/2014/main" val="20005"/>
                    </a:ext>
                  </a:extLst>
                </a:gridCol>
              </a:tblGrid>
              <a:tr h="1464553">
                <a:tc>
                  <a:txBody>
                    <a:bodyPr/>
                    <a:lstStyle/>
                    <a:p>
                      <a:r>
                        <a:rPr lang="en-US" sz="1400" dirty="0" err="1">
                          <a:latin typeface="Times New Roman" panose="02020603050405020304" pitchFamily="18" charset="0"/>
                          <a:cs typeface="Times New Roman" panose="02020603050405020304" pitchFamily="18" charset="0"/>
                        </a:rPr>
                        <a:t>S.No</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Authors and Journal Name&amp; Year of publication</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Problem Statement</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Name of the Proposed solution/Method</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Solution </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Remarks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2683089">
                <a:tc>
                  <a:txBody>
                    <a:bodyPr/>
                    <a:lstStyle/>
                    <a:p>
                      <a:r>
                        <a:rPr lang="en-US" sz="1400">
                          <a:latin typeface="Times New Roman" panose="02020603050405020304" pitchFamily="18" charset="0"/>
                          <a:cs typeface="Times New Roman" panose="02020603050405020304" pitchFamily="18" charset="0"/>
                        </a:rPr>
                        <a:t>1</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err="1">
                          <a:latin typeface="Times New Roman" panose="02020603050405020304" pitchFamily="18" charset="0"/>
                          <a:cs typeface="Times New Roman" panose="02020603050405020304" pitchFamily="18" charset="0"/>
                        </a:rPr>
                        <a:t>Rinkal</a:t>
                      </a:r>
                      <a:r>
                        <a:rPr lang="en-IN" sz="1400" dirty="0">
                          <a:latin typeface="Times New Roman" panose="02020603050405020304" pitchFamily="18" charset="0"/>
                          <a:cs typeface="Times New Roman" panose="02020603050405020304" pitchFamily="18" charset="0"/>
                        </a:rPr>
                        <a:t> Keniya, </a:t>
                      </a:r>
                      <a:r>
                        <a:rPr lang="en-IN" sz="1400" b="0" i="0" u="none" strike="noStrike" dirty="0">
                          <a:solidFill>
                            <a:schemeClr val="dk1"/>
                          </a:solidFill>
                          <a:effectLst/>
                          <a:latin typeface="Times New Roman" panose="02020603050405020304" pitchFamily="18" charset="0"/>
                          <a:ea typeface="+mn-ea"/>
                          <a:cs typeface="Times New Roman" panose="02020603050405020304" pitchFamily="18" charset="0"/>
                        </a:rPr>
                        <a:t>Vruddhi Shah </a:t>
                      </a:r>
                      <a:r>
                        <a:rPr lang="en-IN" sz="1400" dirty="0">
                          <a:latin typeface="Times New Roman" panose="02020603050405020304" pitchFamily="18" charset="0"/>
                          <a:cs typeface="Times New Roman" panose="02020603050405020304" pitchFamily="18" charset="0"/>
                        </a:rPr>
                        <a:t>et.al </a:t>
                      </a:r>
                      <a:r>
                        <a:rPr lang="en-IN" sz="1400" b="1" i="0" u="none" strike="noStrike" dirty="0">
                          <a:solidFill>
                            <a:schemeClr val="dk1"/>
                          </a:solidFill>
                          <a:effectLst/>
                          <a:latin typeface="Times New Roman" panose="02020603050405020304" pitchFamily="18" charset="0"/>
                          <a:ea typeface="+mn-ea"/>
                          <a:cs typeface="Times New Roman" panose="02020603050405020304" pitchFamily="18" charset="0"/>
                        </a:rPr>
                        <a:t>|</a:t>
                      </a:r>
                      <a:endParaRPr lang="en-US" sz="1400" b="0" i="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defRPr/>
                      </a:pPr>
                      <a:r>
                        <a:rPr lang="en-US" altLang="en-IN" sz="1400" dirty="0">
                          <a:latin typeface="Times New Roman" panose="02020603050405020304" pitchFamily="18" charset="0"/>
                          <a:cs typeface="Times New Roman" panose="02020603050405020304" pitchFamily="18" charset="0"/>
                        </a:rPr>
                        <a:t>2020</a:t>
                      </a:r>
                    </a:p>
                  </a:txBody>
                  <a:tcPr/>
                </a:tc>
                <a:tc>
                  <a:txBody>
                    <a:bodyPr/>
                    <a:lstStyle/>
                    <a:p>
                      <a:r>
                        <a:rPr lang="en-IN" sz="1400" dirty="0">
                          <a:latin typeface="Times New Roman" panose="02020603050405020304" pitchFamily="18" charset="0"/>
                          <a:cs typeface="Times New Roman" panose="02020603050405020304" pitchFamily="18" charset="0"/>
                        </a:rPr>
                        <a:t>Inadequate access to timely and accurate medical diagnosis is a significant concern in healthcare, particularly for severe and diverse illnesses</a:t>
                      </a:r>
                    </a:p>
                  </a:txBody>
                  <a:tcPr/>
                </a:tc>
                <a:tc>
                  <a:txBody>
                    <a:bodyPr/>
                    <a:lstStyle/>
                    <a:p>
                      <a:r>
                        <a:rPr lang="en-US" sz="1400" b="0" i="0" dirty="0">
                          <a:solidFill>
                            <a:schemeClr val="dk1"/>
                          </a:solidFill>
                          <a:effectLst/>
                          <a:latin typeface="Times New Roman" panose="02020603050405020304" pitchFamily="18" charset="0"/>
                          <a:ea typeface="+mn-ea"/>
                          <a:cs typeface="Times New Roman" panose="02020603050405020304" pitchFamily="18" charset="0"/>
                        </a:rPr>
                        <a:t>Disease Prediction </a:t>
                      </a:r>
                      <a:r>
                        <a:rPr lang="en-IN" altLang="en-US" sz="1400" b="0" i="0" dirty="0">
                          <a:solidFill>
                            <a:schemeClr val="dk1"/>
                          </a:solidFill>
                          <a:effectLst/>
                          <a:latin typeface="Times New Roman" panose="02020603050405020304" pitchFamily="18" charset="0"/>
                          <a:ea typeface="+mn-ea"/>
                          <a:cs typeface="Times New Roman" panose="02020603050405020304" pitchFamily="18" charset="0"/>
                        </a:rPr>
                        <a:t>f</a:t>
                      </a:r>
                      <a:r>
                        <a:rPr lang="en-US" sz="1400" b="0" i="0" dirty="0">
                          <a:solidFill>
                            <a:schemeClr val="dk1"/>
                          </a:solidFill>
                          <a:effectLst/>
                          <a:latin typeface="Times New Roman" panose="02020603050405020304" pitchFamily="18" charset="0"/>
                          <a:ea typeface="+mn-ea"/>
                          <a:cs typeface="Times New Roman" panose="02020603050405020304" pitchFamily="18" charset="0"/>
                        </a:rPr>
                        <a:t>rom Various Symptoms Using Machine Learning </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0" i="0" dirty="0">
                          <a:solidFill>
                            <a:schemeClr val="dk1"/>
                          </a:solidFill>
                          <a:effectLst/>
                          <a:latin typeface="Times New Roman" panose="02020603050405020304" pitchFamily="18" charset="0"/>
                          <a:ea typeface="+mn-ea"/>
                          <a:cs typeface="Times New Roman" panose="02020603050405020304" pitchFamily="18" charset="0"/>
                        </a:rPr>
                        <a:t>This diagnosis model can act as a doctor for the early diagnosis of a disease to ensure the treatment can take place on time and lives can be saved.</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0" i="0" dirty="0">
                          <a:solidFill>
                            <a:schemeClr val="dk1"/>
                          </a:solidFill>
                          <a:effectLst/>
                          <a:latin typeface="Times New Roman" panose="02020603050405020304" pitchFamily="18" charset="0"/>
                          <a:ea typeface="+mn-ea"/>
                          <a:cs typeface="Times New Roman" panose="02020603050405020304" pitchFamily="18" charset="0"/>
                        </a:rPr>
                        <a:t>This advanced disease prediction system, utilizing machine learning on 230+ diseases, attains 93.5% accuracy with weighted KNN. Its user-friendly interface ensures precise, timely disease diagnosis.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2253158">
                <a:tc>
                  <a:txBody>
                    <a:bodyPr/>
                    <a:lstStyle/>
                    <a:p>
                      <a:r>
                        <a:rPr lang="en-US" sz="1400">
                          <a:latin typeface="Times New Roman" panose="02020603050405020304" pitchFamily="18" charset="0"/>
                          <a:cs typeface="Times New Roman" panose="02020603050405020304" pitchFamily="18" charset="0"/>
                        </a:rPr>
                        <a:t>2</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defRPr/>
                      </a:pPr>
                      <a:r>
                        <a:rPr lang="en-IN" sz="1400" dirty="0">
                          <a:latin typeface="Times New Roman" panose="02020603050405020304" pitchFamily="18" charset="0"/>
                          <a:cs typeface="Times New Roman" panose="02020603050405020304" pitchFamily="18" charset="0"/>
                        </a:rPr>
                        <a:t>Dhanashri Gujar </a:t>
                      </a:r>
                      <a:r>
                        <a:rPr lang="en-IN" sz="1400" i="1" dirty="0">
                          <a:latin typeface="Times New Roman" panose="02020603050405020304" pitchFamily="18" charset="0"/>
                          <a:cs typeface="Times New Roman" panose="02020603050405020304" pitchFamily="18" charset="0"/>
                        </a:rPr>
                        <a:t>et.al </a:t>
                      </a:r>
                      <a:endParaRPr lang="en-IN" sz="1400" dirty="0">
                        <a:latin typeface="Times New Roman" panose="02020603050405020304" pitchFamily="18" charset="0"/>
                        <a:cs typeface="Times New Roman" panose="02020603050405020304" pitchFamily="18" charset="0"/>
                      </a:endParaRPr>
                    </a:p>
                    <a:p>
                      <a:r>
                        <a:rPr lang="en-US" altLang="en-IN" sz="1400" dirty="0">
                          <a:latin typeface="Times New Roman" panose="02020603050405020304" pitchFamily="18" charset="0"/>
                          <a:cs typeface="Times New Roman" panose="02020603050405020304" pitchFamily="18" charset="0"/>
                        </a:rPr>
                        <a:t>20</a:t>
                      </a:r>
                      <a:r>
                        <a:rPr lang="en-IN" altLang="en-US" sz="1400" dirty="0">
                          <a:latin typeface="Times New Roman" panose="02020603050405020304" pitchFamily="18" charset="0"/>
                          <a:cs typeface="Times New Roman" panose="02020603050405020304" pitchFamily="18" charset="0"/>
                        </a:rPr>
                        <a:t>18</a:t>
                      </a:r>
                    </a:p>
                  </a:txBody>
                  <a:tcPr/>
                </a:tc>
                <a:tc>
                  <a:txBody>
                    <a:bodyPr/>
                    <a:lstStyle/>
                    <a:p>
                      <a:r>
                        <a:rPr lang="en-IN" sz="1400" dirty="0">
                          <a:latin typeface="Times New Roman" panose="02020603050405020304" pitchFamily="18" charset="0"/>
                          <a:cs typeface="Times New Roman" panose="02020603050405020304" pitchFamily="18" charset="0"/>
                        </a:rPr>
                        <a:t>Efficient analysis of patients' clinical records to predict disease likelihood and recommend specialists.</a:t>
                      </a:r>
                    </a:p>
                  </a:txBody>
                  <a:tcPr/>
                </a:tc>
                <a:tc>
                  <a:txBody>
                    <a:bodyPr/>
                    <a:lstStyle/>
                    <a:p>
                      <a:r>
                        <a:rPr lang="en-IN" altLang="en-US" sz="1400" dirty="0">
                          <a:latin typeface="Times New Roman" panose="02020603050405020304" pitchFamily="18" charset="0"/>
                          <a:cs typeface="Times New Roman" panose="02020603050405020304" pitchFamily="18" charset="0"/>
                        </a:rPr>
                        <a:t>Disease Prediction based on symptoms and suggesting doctors for the predicted diseases.</a:t>
                      </a:r>
                    </a:p>
                  </a:txBody>
                  <a:tcPr/>
                </a:tc>
                <a:tc>
                  <a:txBody>
                    <a:bodyPr/>
                    <a:lstStyle/>
                    <a:p>
                      <a:r>
                        <a:rPr lang="en-IN" sz="1400" dirty="0">
                          <a:latin typeface="Times New Roman" panose="02020603050405020304" pitchFamily="18" charset="0"/>
                          <a:cs typeface="Times New Roman" panose="02020603050405020304" pitchFamily="18" charset="0"/>
                        </a:rPr>
                        <a:t>Based on the predictions, the system suggests hospitals or clinics that align with the user's preferences, considering factors like location, cost, doctor experience, and reviews.</a:t>
                      </a:r>
                    </a:p>
                  </a:txBody>
                  <a:tcPr/>
                </a:tc>
                <a:tc>
                  <a:txBody>
                    <a:bodyPr/>
                    <a:lstStyle/>
                    <a:p>
                      <a:r>
                        <a:rPr lang="en-IN" sz="1300" dirty="0">
                          <a:latin typeface="Times New Roman" panose="02020603050405020304" pitchFamily="18" charset="0"/>
                          <a:cs typeface="Times New Roman" panose="02020603050405020304" pitchFamily="18" charset="0"/>
                        </a:rPr>
                        <a:t>Based on the prediction,</a:t>
                      </a:r>
                    </a:p>
                    <a:p>
                      <a:r>
                        <a:rPr lang="en-IN" sz="1300" dirty="0">
                          <a:latin typeface="Times New Roman" panose="02020603050405020304" pitchFamily="18" charset="0"/>
                          <a:cs typeface="Times New Roman" panose="02020603050405020304" pitchFamily="18" charset="0"/>
                        </a:rPr>
                        <a:t>system recommends the hospitals</a:t>
                      </a:r>
                    </a:p>
                    <a:p>
                      <a:r>
                        <a:rPr lang="en-IN" sz="1300" dirty="0">
                          <a:latin typeface="Times New Roman" panose="02020603050405020304" pitchFamily="18" charset="0"/>
                          <a:cs typeface="Times New Roman" panose="02020603050405020304" pitchFamily="18" charset="0"/>
                        </a:rPr>
                        <a:t>and better reviews with doctors having expertise for that</a:t>
                      </a:r>
                    </a:p>
                    <a:p>
                      <a:r>
                        <a:rPr lang="en-IN" sz="1300" dirty="0">
                          <a:latin typeface="Times New Roman" panose="02020603050405020304" pitchFamily="18" charset="0"/>
                          <a:cs typeface="Times New Roman" panose="02020603050405020304" pitchFamily="18" charset="0"/>
                        </a:rPr>
                        <a:t>particular disease to avail the required medications</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38100" y="76200"/>
          <a:ext cx="9067800" cy="8473440"/>
        </p:xfrm>
        <a:graphic>
          <a:graphicData uri="http://schemas.openxmlformats.org/drawingml/2006/table">
            <a:tbl>
              <a:tblPr firstRow="1" bandRow="1">
                <a:tableStyleId>{5C22544A-7EE6-4342-B048-85BDC9FD1C3A}</a:tableStyleId>
              </a:tblPr>
              <a:tblGrid>
                <a:gridCol w="647700">
                  <a:extLst>
                    <a:ext uri="{9D8B030D-6E8A-4147-A177-3AD203B41FA5}">
                      <a16:colId xmlns:a16="http://schemas.microsoft.com/office/drawing/2014/main" val="20000"/>
                    </a:ext>
                  </a:extLst>
                </a:gridCol>
                <a:gridCol w="1041400">
                  <a:extLst>
                    <a:ext uri="{9D8B030D-6E8A-4147-A177-3AD203B41FA5}">
                      <a16:colId xmlns:a16="http://schemas.microsoft.com/office/drawing/2014/main" val="20001"/>
                    </a:ext>
                  </a:extLst>
                </a:gridCol>
                <a:gridCol w="1748790">
                  <a:extLst>
                    <a:ext uri="{9D8B030D-6E8A-4147-A177-3AD203B41FA5}">
                      <a16:colId xmlns:a16="http://schemas.microsoft.com/office/drawing/2014/main" val="20002"/>
                    </a:ext>
                  </a:extLst>
                </a:gridCol>
                <a:gridCol w="1737360">
                  <a:extLst>
                    <a:ext uri="{9D8B030D-6E8A-4147-A177-3AD203B41FA5}">
                      <a16:colId xmlns:a16="http://schemas.microsoft.com/office/drawing/2014/main" val="20003"/>
                    </a:ext>
                  </a:extLst>
                </a:gridCol>
                <a:gridCol w="2167890">
                  <a:extLst>
                    <a:ext uri="{9D8B030D-6E8A-4147-A177-3AD203B41FA5}">
                      <a16:colId xmlns:a16="http://schemas.microsoft.com/office/drawing/2014/main" val="20004"/>
                    </a:ext>
                  </a:extLst>
                </a:gridCol>
                <a:gridCol w="1724660">
                  <a:extLst>
                    <a:ext uri="{9D8B030D-6E8A-4147-A177-3AD203B41FA5}">
                      <a16:colId xmlns:a16="http://schemas.microsoft.com/office/drawing/2014/main" val="20005"/>
                    </a:ext>
                  </a:extLst>
                </a:gridCol>
              </a:tblGrid>
              <a:tr h="595397">
                <a:tc>
                  <a:txBody>
                    <a:bodyPr/>
                    <a:lstStyle/>
                    <a:p>
                      <a:pPr marL="0" marR="0" lvl="0" indent="0" defTabSz="914400" eaLnBrk="1" fontAlgn="auto" latinLnBrk="0" hangingPunct="1">
                        <a:lnSpc>
                          <a:spcPct val="100000"/>
                        </a:lnSpc>
                        <a:spcBef>
                          <a:spcPts val="0"/>
                        </a:spcBef>
                        <a:spcAft>
                          <a:spcPts val="0"/>
                        </a:spcAft>
                        <a:buClrTx/>
                        <a:buSzTx/>
                        <a:buFontTx/>
                        <a:buNone/>
                        <a:defRPr/>
                      </a:pPr>
                      <a:r>
                        <a:rPr lang="en-US" sz="1400" dirty="0" err="1">
                          <a:latin typeface="Times New Roman" panose="02020603050405020304" pitchFamily="18" charset="0"/>
                          <a:cs typeface="Times New Roman" panose="02020603050405020304" pitchFamily="18" charset="0"/>
                        </a:rPr>
                        <a:t>S.No</a:t>
                      </a:r>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defRPr/>
                      </a:pPr>
                      <a:r>
                        <a:rPr lang="en-US" sz="1400" dirty="0">
                          <a:latin typeface="Times New Roman" panose="02020603050405020304" pitchFamily="18" charset="0"/>
                          <a:cs typeface="Times New Roman" panose="02020603050405020304" pitchFamily="18" charset="0"/>
                        </a:rPr>
                        <a:t>Authors and Journal Name&amp; Year of publication</a:t>
                      </a:r>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defRPr/>
                      </a:pPr>
                      <a:r>
                        <a:rPr lang="en-US" sz="1400" dirty="0">
                          <a:latin typeface="Times New Roman" panose="02020603050405020304" pitchFamily="18" charset="0"/>
                          <a:cs typeface="Times New Roman" panose="02020603050405020304" pitchFamily="18" charset="0"/>
                        </a:rPr>
                        <a:t>Problem Statement</a:t>
                      </a:r>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defRPr/>
                      </a:pPr>
                      <a:r>
                        <a:rPr lang="en-US" sz="1400" dirty="0">
                          <a:latin typeface="Times New Roman" panose="02020603050405020304" pitchFamily="18" charset="0"/>
                          <a:cs typeface="Times New Roman" panose="02020603050405020304" pitchFamily="18" charset="0"/>
                        </a:rPr>
                        <a:t>Name of the Proposed solution/Method</a:t>
                      </a:r>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Solution</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Remarks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0">
                <a:tc>
                  <a:txBody>
                    <a:bodyPr/>
                    <a:lstStyle/>
                    <a:p>
                      <a:r>
                        <a:rPr lang="en-US" sz="1400" dirty="0">
                          <a:latin typeface="Times New Roman" panose="02020603050405020304" pitchFamily="18" charset="0"/>
                          <a:cs typeface="Times New Roman" panose="02020603050405020304" pitchFamily="18" charset="0"/>
                        </a:rPr>
                        <a:t>3</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defRPr/>
                      </a:pPr>
                      <a:r>
                        <a:rPr lang="en-IN" sz="1400" dirty="0">
                          <a:latin typeface="Times New Roman" panose="02020603050405020304" pitchFamily="18" charset="0"/>
                          <a:cs typeface="Times New Roman" panose="02020603050405020304" pitchFamily="18" charset="0"/>
                        </a:rPr>
                        <a:t>Ramandeep Singh Sethi</a:t>
                      </a:r>
                      <a:r>
                        <a:rPr lang="en-US" altLang="en-IN" sz="1400" dirty="0">
                          <a:latin typeface="Times New Roman" panose="02020603050405020304" pitchFamily="18" charset="0"/>
                          <a:cs typeface="Times New Roman" panose="02020603050405020304" pitchFamily="18" charset="0"/>
                        </a:rPr>
                        <a:t> </a:t>
                      </a:r>
                      <a:r>
                        <a:rPr lang="en-US" altLang="en-IN" sz="1400" i="1" dirty="0">
                          <a:latin typeface="Times New Roman" panose="02020603050405020304" pitchFamily="18" charset="0"/>
                          <a:cs typeface="Times New Roman" panose="02020603050405020304" pitchFamily="18" charset="0"/>
                        </a:rPr>
                        <a:t>et.al |</a:t>
                      </a:r>
                    </a:p>
                    <a:p>
                      <a:pPr marL="0" marR="0" lvl="0" indent="0" defTabSz="914400" eaLnBrk="1" fontAlgn="auto" latinLnBrk="0" hangingPunct="1">
                        <a:lnSpc>
                          <a:spcPct val="100000"/>
                        </a:lnSpc>
                        <a:spcBef>
                          <a:spcPts val="0"/>
                        </a:spcBef>
                        <a:spcAft>
                          <a:spcPts val="0"/>
                        </a:spcAft>
                        <a:buClrTx/>
                        <a:buSzTx/>
                        <a:buFontTx/>
                        <a:buNone/>
                        <a:defRPr/>
                      </a:pPr>
                      <a:r>
                        <a:rPr lang="en-US" altLang="en-IN" sz="1400" dirty="0">
                          <a:latin typeface="Times New Roman" panose="02020603050405020304" pitchFamily="18" charset="0"/>
                          <a:cs typeface="Times New Roman" panose="02020603050405020304" pitchFamily="18" charset="0"/>
                        </a:rPr>
                        <a:t>2019</a:t>
                      </a:r>
                    </a:p>
                    <a:p>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defRPr/>
                      </a:pPr>
                      <a:r>
                        <a:rPr lang="en-IN" sz="1400" dirty="0">
                          <a:latin typeface="Times New Roman" panose="02020603050405020304" pitchFamily="18" charset="0"/>
                          <a:cs typeface="Times New Roman" panose="02020603050405020304" pitchFamily="18" charset="0"/>
                        </a:rPr>
                        <a:t>Developing accurate and secure mobile healthcare applications is essential to meet the growing demand for digital healthcare services</a:t>
                      </a:r>
                    </a:p>
                    <a:p>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defRPr/>
                      </a:pPr>
                      <a:r>
                        <a:rPr lang="en-US" altLang="en-IN" sz="1400" dirty="0">
                          <a:latin typeface="Times New Roman" panose="02020603050405020304" pitchFamily="18" charset="0"/>
                          <a:cs typeface="Times New Roman" panose="02020603050405020304" pitchFamily="18" charset="0"/>
                        </a:rPr>
                        <a:t>Using Naïve Bayes algorithm</a:t>
                      </a:r>
                    </a:p>
                    <a:p>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defRPr/>
                      </a:pPr>
                      <a:r>
                        <a:rPr lang="en-US" altLang="en-IN" sz="1400" dirty="0">
                          <a:latin typeface="Times New Roman" panose="02020603050405020304" pitchFamily="18" charset="0"/>
                          <a:cs typeface="Times New Roman" panose="02020603050405020304" pitchFamily="18" charset="0"/>
                        </a:rPr>
                        <a:t>The</a:t>
                      </a:r>
                      <a:r>
                        <a:rPr lang="en-US" sz="1400" dirty="0">
                          <a:effectLst/>
                          <a:latin typeface="Times New Roman" panose="02020603050405020304" pitchFamily="18" charset="0"/>
                          <a:ea typeface="+mn-ea"/>
                          <a:cs typeface="Times New Roman" panose="02020603050405020304" pitchFamily="18" charset="0"/>
                          <a:sym typeface="+mn-ea"/>
                        </a:rPr>
                        <a:t> model checks patients health background and takes symptoms as input and predicts disease.</a:t>
                      </a:r>
                      <a:endParaRPr lang="en-US" alt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defRPr/>
                      </a:pPr>
                      <a:r>
                        <a:rPr lang="en-US" altLang="en-IN" sz="1400" dirty="0">
                          <a:latin typeface="Times New Roman" panose="02020603050405020304" pitchFamily="18" charset="0"/>
                          <a:cs typeface="Times New Roman" panose="02020603050405020304" pitchFamily="18" charset="0"/>
                        </a:rPr>
                        <a:t>This model gives probabilities of different diseases that can occur. </a:t>
                      </a:r>
                    </a:p>
                    <a:p>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2092960">
                <a:tc>
                  <a:txBody>
                    <a:bodyPr/>
                    <a:lstStyle/>
                    <a:p>
                      <a:r>
                        <a:rPr lang="en-US" sz="1400" dirty="0">
                          <a:latin typeface="Times New Roman" panose="02020603050405020304" pitchFamily="18" charset="0"/>
                          <a:cs typeface="Times New Roman" panose="02020603050405020304" pitchFamily="18" charset="0"/>
                        </a:rPr>
                        <a:t>4</a:t>
                      </a:r>
                    </a:p>
                  </a:txBody>
                  <a:tcPr/>
                </a:tc>
                <a:tc>
                  <a:txBody>
                    <a:bodyPr/>
                    <a:lstStyle/>
                    <a:p>
                      <a:pPr marL="0" marR="0" lvl="0" indent="0" defTabSz="914400" eaLnBrk="1" fontAlgn="auto" latinLnBrk="0" hangingPunct="1">
                        <a:lnSpc>
                          <a:spcPct val="100000"/>
                        </a:lnSpc>
                        <a:spcBef>
                          <a:spcPts val="0"/>
                        </a:spcBef>
                        <a:spcAft>
                          <a:spcPts val="0"/>
                        </a:spcAft>
                        <a:buClrTx/>
                        <a:buSzTx/>
                        <a:buFontTx/>
                        <a:buNone/>
                        <a:defRPr/>
                      </a:pPr>
                      <a:r>
                        <a:rPr lang="en-IN" sz="1400" dirty="0">
                          <a:latin typeface="Times New Roman" panose="02020603050405020304" pitchFamily="18" charset="0"/>
                          <a:cs typeface="Times New Roman" panose="02020603050405020304" pitchFamily="18" charset="0"/>
                        </a:rPr>
                        <a:t>Rahul Deo Sah1</a:t>
                      </a:r>
                      <a:r>
                        <a:rPr lang="en-US" altLang="en-IN" sz="1400" dirty="0">
                          <a:latin typeface="Times New Roman" panose="02020603050405020304" pitchFamily="18" charset="0"/>
                          <a:cs typeface="Times New Roman" panose="02020603050405020304" pitchFamily="18" charset="0"/>
                        </a:rPr>
                        <a:t> </a:t>
                      </a:r>
                      <a:r>
                        <a:rPr lang="en-US" altLang="en-IN" sz="1400" i="1" dirty="0">
                          <a:latin typeface="Times New Roman" panose="02020603050405020304" pitchFamily="18" charset="0"/>
                          <a:cs typeface="Times New Roman" panose="02020603050405020304" pitchFamily="18" charset="0"/>
                        </a:rPr>
                        <a:t>et.al| 2017</a:t>
                      </a:r>
                    </a:p>
                    <a:p>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defRPr/>
                      </a:pPr>
                      <a:r>
                        <a:rPr lang="en-IN" sz="1400" dirty="0">
                          <a:latin typeface="Times New Roman" panose="02020603050405020304" pitchFamily="18" charset="0"/>
                          <a:cs typeface="Times New Roman" panose="02020603050405020304" pitchFamily="18" charset="0"/>
                        </a:rPr>
                        <a:t>The challenge in medical diagnosis and clinical data</a:t>
                      </a:r>
                      <a:r>
                        <a:rPr lang="en-US" altLang="en-IN" sz="1400" dirty="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analysis is selecting the most effective classification technique for disease prediction. </a:t>
                      </a:r>
                    </a:p>
                    <a:p>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defRPr/>
                      </a:pPr>
                      <a:r>
                        <a:rPr lang="en-US" altLang="en-IN" sz="1400" dirty="0">
                          <a:latin typeface="Times New Roman" panose="02020603050405020304" pitchFamily="18" charset="0"/>
                          <a:cs typeface="Times New Roman" panose="02020603050405020304" pitchFamily="18" charset="0"/>
                        </a:rPr>
                        <a:t>This model involves the use of a "K-nearest neighbor (KNN) classifier.</a:t>
                      </a:r>
                    </a:p>
                    <a:p>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defRPr/>
                      </a:pPr>
                      <a:r>
                        <a:rPr lang="en-IN" sz="1400" dirty="0">
                          <a:latin typeface="Times New Roman" panose="02020603050405020304" pitchFamily="18" charset="0"/>
                          <a:cs typeface="Times New Roman" panose="02020603050405020304" pitchFamily="18" charset="0"/>
                        </a:rPr>
                        <a:t>It is a straightforward and effective method for predicting medical diseases based on symptom data, making it a valuable tool in data mining for healthcare applications.</a:t>
                      </a:r>
                    </a:p>
                    <a:p>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defRPr/>
                      </a:pPr>
                      <a:r>
                        <a:rPr lang="en-IN" sz="1400" dirty="0">
                          <a:latin typeface="Times New Roman" panose="02020603050405020304" pitchFamily="18" charset="0"/>
                          <a:cs typeface="Times New Roman" panose="02020603050405020304" pitchFamily="18" charset="0"/>
                        </a:rPr>
                        <a:t>KNN's performance may vary depending on the choice of 'k' and the quality of the training data, making parameter tuning and data preprocessing crucial for optimal results.</a:t>
                      </a:r>
                    </a:p>
                    <a:p>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1904654">
                <a:tc>
                  <a:txBody>
                    <a:bodyPr/>
                    <a:lstStyle/>
                    <a:p>
                      <a:r>
                        <a:rPr lang="en-US" sz="1400" dirty="0">
                          <a:latin typeface="Times New Roman" panose="02020603050405020304" pitchFamily="18" charset="0"/>
                          <a:cs typeface="Times New Roman" panose="02020603050405020304" pitchFamily="18" charset="0"/>
                        </a:rPr>
                        <a:t>5</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Venkatesh Rallapalli </a:t>
                      </a:r>
                      <a:r>
                        <a:rPr lang="en-IN" sz="1400" i="1" dirty="0">
                          <a:latin typeface="Times New Roman" panose="02020603050405020304" pitchFamily="18" charset="0"/>
                          <a:cs typeface="Times New Roman" panose="02020603050405020304" pitchFamily="18" charset="0"/>
                        </a:rPr>
                        <a:t>et.al</a:t>
                      </a:r>
                      <a:r>
                        <a:rPr lang="en-IN" sz="1400" dirty="0">
                          <a:latin typeface="Times New Roman" panose="02020603050405020304" pitchFamily="18" charset="0"/>
                          <a:cs typeface="Times New Roman" panose="02020603050405020304" pitchFamily="18" charset="0"/>
                        </a:rPr>
                        <a:t> 2022</a:t>
                      </a:r>
                    </a:p>
                  </a:txBody>
                  <a:tcPr/>
                </a:tc>
                <a:tc>
                  <a:txBody>
                    <a:bodyPr/>
                    <a:lstStyle/>
                    <a:p>
                      <a:r>
                        <a:rPr lang="en-IN" sz="1400">
                          <a:latin typeface="Times New Roman" panose="02020603050405020304" pitchFamily="18" charset="0"/>
                          <a:cs typeface="Times New Roman" panose="02020603050405020304" pitchFamily="18" charset="0"/>
                        </a:rPr>
                        <a:t> A web-based doctor appointment system which allows doctors and patients to register, schedule appointments.</a:t>
                      </a:r>
                    </a:p>
                  </a:txBody>
                  <a:tcPr/>
                </a:tc>
                <a:tc>
                  <a:txBody>
                    <a:bodyPr/>
                    <a:lstStyle/>
                    <a:p>
                      <a:r>
                        <a:rPr lang="en-IN" sz="1400">
                          <a:latin typeface="Times New Roman" panose="02020603050405020304" pitchFamily="18" charset="0"/>
                          <a:cs typeface="Times New Roman" panose="02020603050405020304" pitchFamily="18" charset="0"/>
                        </a:rPr>
                        <a:t>The method used for implementing the Online Doctor Appointment Website is the "Waterfall Model.</a:t>
                      </a:r>
                    </a:p>
                  </a:txBody>
                  <a:tcPr/>
                </a:tc>
                <a:tc>
                  <a:txBody>
                    <a:bodyPr/>
                    <a:lstStyle/>
                    <a:p>
                      <a:r>
                        <a:rPr lang="en-IN" sz="1400">
                          <a:latin typeface="Times New Roman" panose="02020603050405020304" pitchFamily="18" charset="0"/>
                          <a:cs typeface="Times New Roman" panose="02020603050405020304" pitchFamily="18" charset="0"/>
                        </a:rPr>
                        <a:t> Doctors can register, manage appointments, and provide prescriptions, while patients can register, book appointments.</a:t>
                      </a:r>
                    </a:p>
                  </a:txBody>
                  <a:tcPr/>
                </a:tc>
                <a:tc>
                  <a:txBody>
                    <a:bodyPr/>
                    <a:lstStyle/>
                    <a:p>
                      <a:r>
                        <a:rPr lang="en-IN" sz="1400" dirty="0">
                          <a:latin typeface="Times New Roman" panose="02020603050405020304" pitchFamily="18" charset="0"/>
                          <a:cs typeface="Times New Roman" panose="02020603050405020304" pitchFamily="18" charset="0"/>
                        </a:rPr>
                        <a:t>The division of roles and responsibilities  is effective in streamlining the appointment process.</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200" y="457200"/>
            <a:ext cx="8991600" cy="461665"/>
          </a:xfrm>
          <a:prstGeom prst="rect">
            <a:avLst/>
          </a:prstGeom>
          <a:noFill/>
        </p:spPr>
        <p:txBody>
          <a:bodyPr wrap="square" rtlCol="0">
            <a:spAutoFit/>
          </a:bodyPr>
          <a:lstStyle/>
          <a:p>
            <a:r>
              <a:rPr lang="en-US" sz="2400" dirty="0">
                <a:solidFill>
                  <a:srgbClr val="FF0000"/>
                </a:solidFill>
                <a:latin typeface="+mj-lt"/>
                <a:cs typeface="Times New Roman" panose="02020603050405020304" pitchFamily="18" charset="0"/>
              </a:rPr>
              <a:t>Implementation of Existing System</a:t>
            </a:r>
          </a:p>
        </p:txBody>
      </p:sp>
      <p:sp>
        <p:nvSpPr>
          <p:cNvPr id="7" name="CustomShape 1"/>
          <p:cNvSpPr/>
          <p:nvPr/>
        </p:nvSpPr>
        <p:spPr>
          <a:xfrm>
            <a:off x="76200" y="1066800"/>
            <a:ext cx="8381160" cy="75600"/>
          </a:xfrm>
          <a:prstGeom prst="rect">
            <a:avLst/>
          </a:prstGeom>
          <a:solidFill>
            <a:srgbClr val="7030A0"/>
          </a:solidFill>
          <a:ln w="25560">
            <a:solidFill>
              <a:srgbClr val="3A5F8B"/>
            </a:solidFill>
            <a:round/>
          </a:ln>
        </p:spPr>
        <p:txBody>
          <a:bodyPr/>
          <a:lstStyle/>
          <a:p>
            <a:endParaRPr lang="en-IN"/>
          </a:p>
        </p:txBody>
      </p:sp>
      <p:sp>
        <p:nvSpPr>
          <p:cNvPr id="2" name="Text Box 1"/>
          <p:cNvSpPr txBox="1"/>
          <p:nvPr/>
        </p:nvSpPr>
        <p:spPr>
          <a:xfrm>
            <a:off x="137160" y="1600200"/>
            <a:ext cx="8869680" cy="3692525"/>
          </a:xfrm>
          <a:prstGeom prst="rect">
            <a:avLst/>
          </a:prstGeom>
          <a:noFill/>
        </p:spPr>
        <p:txBody>
          <a:bodyPr wrap="square" rtlCol="0">
            <a:spAutoFit/>
          </a:bodyPr>
          <a:lstStyle/>
          <a:p>
            <a:pPr marL="285750" indent="-285750" algn="l">
              <a:buFont typeface="Wingdings" panose="05000000000000000000" charset="0"/>
              <a:buChar char="Ø"/>
            </a:pPr>
            <a:r>
              <a:rPr lang="en-IN" altLang="en-US">
                <a:latin typeface="Times New Roman" panose="02020603050405020304" pitchFamily="18" charset="0"/>
                <a:cs typeface="Times New Roman" panose="02020603050405020304" pitchFamily="18" charset="0"/>
              </a:rPr>
              <a:t>The system </a:t>
            </a:r>
            <a:r>
              <a:rPr lang="en-US">
                <a:latin typeface="Times New Roman" panose="02020603050405020304" pitchFamily="18" charset="0"/>
                <a:cs typeface="Times New Roman" panose="02020603050405020304" pitchFamily="18" charset="0"/>
              </a:rPr>
              <a:t>employs machine learning to predict diseases based on symptoms and patient data.</a:t>
            </a:r>
          </a:p>
          <a:p>
            <a:pPr marL="285750" indent="-285750" algn="l">
              <a:buFont typeface="Wingdings" panose="05000000000000000000" charset="0"/>
              <a:buChar char="Ø"/>
            </a:pPr>
            <a:r>
              <a:rPr lang="en-US">
                <a:latin typeface="Times New Roman" panose="02020603050405020304" pitchFamily="18" charset="0"/>
                <a:cs typeface="Times New Roman" panose="02020603050405020304" pitchFamily="18" charset="0"/>
              </a:rPr>
              <a:t> </a:t>
            </a:r>
            <a:r>
              <a:rPr lang="en-IN" altLang="en-US">
                <a:latin typeface="Times New Roman" panose="02020603050405020304" pitchFamily="18" charset="0"/>
                <a:cs typeface="Times New Roman" panose="02020603050405020304" pitchFamily="18" charset="0"/>
              </a:rPr>
              <a:t>P</a:t>
            </a:r>
            <a:r>
              <a:rPr lang="en-US">
                <a:latin typeface="Times New Roman" panose="02020603050405020304" pitchFamily="18" charset="0"/>
                <a:cs typeface="Times New Roman" panose="02020603050405020304" pitchFamily="18" charset="0"/>
              </a:rPr>
              <a:t>redictive algorithms to suggest doctors and hospitals based on user preferences, including location, cost, experience, and reviews.</a:t>
            </a:r>
          </a:p>
          <a:p>
            <a:pPr marL="285750" indent="-285750" algn="l">
              <a:buFont typeface="Wingdings" panose="05000000000000000000" charset="0"/>
              <a:buChar char="Ø"/>
            </a:pPr>
            <a:r>
              <a:rPr lang="en-US">
                <a:latin typeface="Times New Roman" panose="02020603050405020304" pitchFamily="18" charset="0"/>
                <a:cs typeface="Times New Roman" panose="02020603050405020304" pitchFamily="18" charset="0"/>
              </a:rPr>
              <a:t>The system provides an integrated solution for patients seeking both diagnosis and specialist recommendations</a:t>
            </a:r>
            <a:r>
              <a:rPr lang="en-IN" altLang="en-US">
                <a:latin typeface="Times New Roman" panose="02020603050405020304" pitchFamily="18" charset="0"/>
                <a:cs typeface="Times New Roman" panose="02020603050405020304" pitchFamily="18" charset="0"/>
              </a:rPr>
              <a:t> using </a:t>
            </a:r>
            <a:r>
              <a:rPr lang="en-US">
                <a:latin typeface="Times New Roman" panose="02020603050405020304" pitchFamily="18" charset="0"/>
                <a:cs typeface="Times New Roman" panose="02020603050405020304" pitchFamily="18" charset="0"/>
              </a:rPr>
              <a:t>the Naïve Bayes algorithm to predict diseases by evaluating patient health backgrounds and symptoms.</a:t>
            </a:r>
          </a:p>
          <a:p>
            <a:pPr marL="285750" indent="-285750" algn="l">
              <a:buFont typeface="Wingdings" panose="05000000000000000000" charset="0"/>
              <a:buChar char="Ø"/>
            </a:pPr>
            <a:r>
              <a:rPr lang="en-US">
                <a:latin typeface="Times New Roman" panose="02020603050405020304" pitchFamily="18" charset="0"/>
                <a:cs typeface="Times New Roman" panose="02020603050405020304" pitchFamily="18" charset="0"/>
              </a:rPr>
              <a:t>The output includes probabilities for different possible diseases</a:t>
            </a:r>
            <a:r>
              <a:rPr lang="en-IN" altLang="en-US">
                <a:latin typeface="Times New Roman" panose="02020603050405020304" pitchFamily="18" charset="0"/>
                <a:cs typeface="Times New Roman" panose="02020603050405020304" pitchFamily="18" charset="0"/>
              </a:rPr>
              <a:t>.</a:t>
            </a:r>
          </a:p>
          <a:p>
            <a:pPr marL="285750" indent="-285750" algn="l">
              <a:buFont typeface="Wingdings" panose="05000000000000000000" charset="0"/>
              <a:buChar char="Ø"/>
            </a:pPr>
            <a:r>
              <a:rPr lang="en-IN" altLang="en-US">
                <a:latin typeface="Times New Roman" panose="02020603050405020304" pitchFamily="18" charset="0"/>
                <a:cs typeface="Times New Roman" panose="02020603050405020304" pitchFamily="18" charset="0"/>
              </a:rPr>
              <a:t> By analyzing user-input symptoms,it  predicts diseases. Moreover, it suggests hospitals or clinics based on user preferences, considering proximity, cost, doctor expertise, and reviews. Users can offer feedback on recommended doctors, enhancing the system's overall quality and ensuring patients receive the necessary medical care efficiently.</a:t>
            </a:r>
          </a:p>
          <a:p>
            <a:pPr marL="285750" indent="-285750" algn="l"/>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txBody>
          <a:bodyPr/>
          <a:lstStyle/>
          <a:p>
            <a:endParaRPr lang="en-IN"/>
          </a:p>
        </p:txBody>
      </p:sp>
      <p:sp>
        <p:nvSpPr>
          <p:cNvPr id="8" name="TextBox 7"/>
          <p:cNvSpPr txBox="1"/>
          <p:nvPr/>
        </p:nvSpPr>
        <p:spPr>
          <a:xfrm>
            <a:off x="457200" y="457200"/>
            <a:ext cx="3048000" cy="523220"/>
          </a:xfrm>
          <a:prstGeom prst="rect">
            <a:avLst/>
          </a:prstGeom>
          <a:noFill/>
        </p:spPr>
        <p:txBody>
          <a:bodyPr wrap="square" rtlCol="0">
            <a:spAutoFit/>
          </a:bodyPr>
          <a:lstStyle/>
          <a:p>
            <a:r>
              <a:rPr lang="en-US" sz="2800" b="1" dirty="0">
                <a:solidFill>
                  <a:srgbClr val="C00000"/>
                </a:solidFill>
                <a:latin typeface="+mj-lt"/>
              </a:rPr>
              <a:t>Result</a:t>
            </a:r>
          </a:p>
        </p:txBody>
      </p:sp>
      <p:sp>
        <p:nvSpPr>
          <p:cNvPr id="2" name="TextBox 1"/>
          <p:cNvSpPr txBox="1"/>
          <p:nvPr/>
        </p:nvSpPr>
        <p:spPr>
          <a:xfrm>
            <a:off x="304800" y="1225689"/>
            <a:ext cx="8456940" cy="5632311"/>
          </a:xfrm>
          <a:prstGeom prst="rect">
            <a:avLst/>
          </a:prstGeom>
          <a:noFill/>
        </p:spPr>
        <p:txBody>
          <a:bodyPr wrap="square" rtlCol="0">
            <a:spAutoFit/>
          </a:bodyPr>
          <a:lstStyle/>
          <a:p>
            <a:pPr algn="just">
              <a:buFont typeface="+mj-lt"/>
              <a:buAutoNum type="arabicPeriod"/>
            </a:pPr>
            <a:r>
              <a:rPr lang="en-US" b="1" i="0" dirty="0">
                <a:effectLst/>
                <a:latin typeface="Times New Roman" panose="02020603050405020304" pitchFamily="18" charset="0"/>
                <a:cs typeface="Times New Roman" panose="02020603050405020304" pitchFamily="18" charset="0"/>
              </a:rPr>
              <a:t>Innovative Disease Prediction: </a:t>
            </a:r>
            <a:r>
              <a:rPr lang="en-US" i="0" dirty="0">
                <a:effectLst/>
                <a:latin typeface="Times New Roman" panose="02020603050405020304" pitchFamily="18" charset="0"/>
                <a:cs typeface="Times New Roman" panose="02020603050405020304" pitchFamily="18" charset="0"/>
              </a:rPr>
              <a:t>Med Predict Crypto Pay revolutionizes healthcare by employing machine learning to predict diseases based on patient symptoms, enhancing diagnostic accuracy and early detection.</a:t>
            </a:r>
          </a:p>
          <a:p>
            <a:pPr algn="just">
              <a:buFont typeface="+mj-lt"/>
              <a:buAutoNum type="arabicPeriod"/>
            </a:pPr>
            <a:r>
              <a:rPr lang="en-US" b="1" i="0" dirty="0">
                <a:effectLst/>
                <a:latin typeface="Times New Roman" panose="02020603050405020304" pitchFamily="18" charset="0"/>
                <a:cs typeface="Times New Roman" panose="02020603050405020304" pitchFamily="18" charset="0"/>
              </a:rPr>
              <a:t>Secure Cryptocurrency Transactions: </a:t>
            </a:r>
            <a:r>
              <a:rPr lang="en-US" i="0" dirty="0">
                <a:effectLst/>
                <a:latin typeface="Times New Roman" panose="02020603050405020304" pitchFamily="18" charset="0"/>
                <a:cs typeface="Times New Roman" panose="02020603050405020304" pitchFamily="18" charset="0"/>
              </a:rPr>
              <a:t>Integrating blockchain technology, the system enables secure cryptocurrency payments, ensuring efficient financial transactions while maintaining user privacy and data integrity.</a:t>
            </a:r>
          </a:p>
          <a:p>
            <a:pPr algn="just">
              <a:buFont typeface="+mj-lt"/>
              <a:buAutoNum type="arabicPeriod"/>
            </a:pPr>
            <a:r>
              <a:rPr lang="en-US" b="1" i="0" dirty="0">
                <a:effectLst/>
                <a:latin typeface="Times New Roman" panose="02020603050405020304" pitchFamily="18" charset="0"/>
                <a:cs typeface="Times New Roman" panose="02020603050405020304" pitchFamily="18" charset="0"/>
              </a:rPr>
              <a:t>Personalized Healthcare Experience: </a:t>
            </a:r>
            <a:r>
              <a:rPr lang="en-US" i="0" dirty="0">
                <a:effectLst/>
                <a:latin typeface="Times New Roman" panose="02020603050405020304" pitchFamily="18" charset="0"/>
                <a:cs typeface="Times New Roman" panose="02020603050405020304" pitchFamily="18" charset="0"/>
              </a:rPr>
              <a:t>Users can select specific doctors, fostering a personalized healthcare journey. Doctors receive detailed symptom data, allowing for tailored medical prescriptions and accurate diagnoses.</a:t>
            </a:r>
          </a:p>
          <a:p>
            <a:pPr algn="just">
              <a:buFont typeface="+mj-lt"/>
              <a:buAutoNum type="arabicPeriod"/>
            </a:pPr>
            <a:r>
              <a:rPr lang="en-US" b="1" i="0" dirty="0">
                <a:effectLst/>
                <a:latin typeface="Times New Roman" panose="02020603050405020304" pitchFamily="18" charset="0"/>
                <a:cs typeface="Times New Roman" panose="02020603050405020304" pitchFamily="18" charset="0"/>
              </a:rPr>
              <a:t>Collaborative Diagnostic Approach: </a:t>
            </a:r>
            <a:r>
              <a:rPr lang="en-US" i="0" dirty="0">
                <a:effectLst/>
                <a:latin typeface="Times New Roman" panose="02020603050405020304" pitchFamily="18" charset="0"/>
                <a:cs typeface="Times New Roman" panose="02020603050405020304" pitchFamily="18" charset="0"/>
              </a:rPr>
              <a:t>The system combines machine learning predictions with doctors' expertise, fostering collaboration. Doctors analyze data alongside clinical insights, leading to well-informed decisions and customized treatment plans.</a:t>
            </a:r>
          </a:p>
          <a:p>
            <a:pPr algn="just">
              <a:buFont typeface="+mj-lt"/>
              <a:buAutoNum type="arabicPeriod"/>
            </a:pPr>
            <a:r>
              <a:rPr lang="en-US" b="1" i="0" dirty="0">
                <a:effectLst/>
                <a:latin typeface="Times New Roman" panose="02020603050405020304" pitchFamily="18" charset="0"/>
                <a:cs typeface="Times New Roman" panose="02020603050405020304" pitchFamily="18" charset="0"/>
              </a:rPr>
              <a:t>Efficient and Streamlined Processes: </a:t>
            </a:r>
            <a:r>
              <a:rPr lang="en-US" i="0" dirty="0">
                <a:effectLst/>
                <a:latin typeface="Times New Roman" panose="02020603050405020304" pitchFamily="18" charset="0"/>
                <a:cs typeface="Times New Roman" panose="02020603050405020304" pitchFamily="18" charset="0"/>
              </a:rPr>
              <a:t>By automating disease prediction and facilitating seamless user-doctor interactions, the system streamlines healthcare procedures, reducing diagnosis time and enhancing overall medical service efficiency.</a:t>
            </a:r>
          </a:p>
          <a:p>
            <a:pPr algn="just">
              <a:buFont typeface="+mj-lt"/>
              <a:buAutoNum type="arabicPeriod"/>
            </a:pPr>
            <a:r>
              <a:rPr lang="en-US" b="1" i="0" dirty="0">
                <a:effectLst/>
                <a:latin typeface="Times New Roman" panose="02020603050405020304" pitchFamily="18" charset="0"/>
                <a:cs typeface="Times New Roman" panose="02020603050405020304" pitchFamily="18" charset="0"/>
              </a:rPr>
              <a:t>Global Accessibility and Inclusivity: </a:t>
            </a:r>
            <a:r>
              <a:rPr lang="en-US" i="0" dirty="0">
                <a:effectLst/>
                <a:latin typeface="Times New Roman" panose="02020603050405020304" pitchFamily="18" charset="0"/>
                <a:cs typeface="Times New Roman" panose="02020603050405020304" pitchFamily="18" charset="0"/>
              </a:rPr>
              <a:t>With borderless cryptocurrency payments, the system promotes global healthcare accessibility, ensuring individuals worldwide can access quality medical services, promoting inclusivity and equality in healthcare.</a:t>
            </a:r>
          </a:p>
          <a:p>
            <a:pPr algn="just"/>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p:nvPr>
        </p:nvSpPr>
        <p:spPr/>
        <p:txBody>
          <a:bodyPr/>
          <a:lstStyle/>
          <a:p>
            <a:endParaRPr lang="en-US"/>
          </a:p>
        </p:txBody>
      </p:sp>
      <p:pic>
        <p:nvPicPr>
          <p:cNvPr id="4" name="Picture 3" descr="file_2023-10-31_04.35.17"/>
          <p:cNvPicPr>
            <a:picLocks noChangeAspect="1"/>
          </p:cNvPicPr>
          <p:nvPr/>
        </p:nvPicPr>
        <p:blipFill>
          <a:blip r:embed="rId2"/>
          <a:stretch>
            <a:fillRect/>
          </a:stretch>
        </p:blipFill>
        <p:spPr>
          <a:xfrm>
            <a:off x="381000" y="1066800"/>
            <a:ext cx="8357235" cy="541528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Calibri" panose="020F0502020204030204"/>
              </a:rPr>
              <a:t>Conclusion</a:t>
            </a:r>
            <a:endParaRPr sz="3200" dirty="0">
              <a:solidFill>
                <a:srgbClr val="C00000"/>
              </a:solidFill>
            </a:endParaRPr>
          </a:p>
        </p:txBody>
      </p:sp>
      <p:sp>
        <p:nvSpPr>
          <p:cNvPr id="7" name="TextBox 6"/>
          <p:cNvSpPr txBox="1"/>
          <p:nvPr/>
        </p:nvSpPr>
        <p:spPr>
          <a:xfrm>
            <a:off x="381000" y="1219800"/>
            <a:ext cx="8153400" cy="2999740"/>
          </a:xfrm>
          <a:prstGeom prst="rect">
            <a:avLst/>
          </a:prstGeom>
          <a:noFill/>
        </p:spPr>
        <p:txBody>
          <a:bodyPr wrap="square">
            <a:spAutoFit/>
          </a:bodyPr>
          <a:lstStyle/>
          <a:p>
            <a:pPr algn="just">
              <a:lnSpc>
                <a:spcPct val="150000"/>
              </a:lnSpc>
            </a:pPr>
            <a:r>
              <a:rPr lang="en-IN" dirty="0">
                <a:latin typeface="Times New Roman" panose="02020603050405020304" pitchFamily="18" charset="0"/>
                <a:cs typeface="Times New Roman" panose="02020603050405020304" pitchFamily="18" charset="0"/>
              </a:rPr>
              <a:t>Our system, Med Predict Crypto Pay, is a groundbreaking advancement in disease prediction. It uses advanced machine learning to minimize reliance on human expertise, reducing misdiagnosis risks and enabling timely health issue identification. With blockchain-powered secure payments, patients can easily handle transactions, while doctors gain precise disease predictions for prompt treatment. This innovative tech fusion transforms diagnostics and creates a globally accessible healthcare platform, emphasizing early detection and personalized care.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panose="020F0502020204030204"/>
              </a:rPr>
              <a:t>Outline</a:t>
            </a:r>
            <a:endParaRPr>
              <a:solidFill>
                <a:srgbClr val="C00000"/>
              </a:solidFill>
            </a:endParaRPr>
          </a:p>
        </p:txBody>
      </p:sp>
      <p:sp>
        <p:nvSpPr>
          <p:cNvPr id="45" name="CustomShape 3"/>
          <p:cNvSpPr/>
          <p:nvPr/>
        </p:nvSpPr>
        <p:spPr>
          <a:xfrm>
            <a:off x="914400" y="1639740"/>
            <a:ext cx="6477000" cy="4456260"/>
          </a:xfrm>
          <a:prstGeom prst="rect">
            <a:avLst/>
          </a:prstGeom>
        </p:spPr>
        <p:txBody>
          <a:bodyPr lIns="90000" tIns="45000" rIns="90000" bIns="45000"/>
          <a:lstStyle/>
          <a:p>
            <a:pPr>
              <a:lnSpc>
                <a:spcPct val="150000"/>
              </a:lnSpc>
              <a:buFont typeface="Arial" panose="020B0604020202020204" pitchFamily="34" charset="0"/>
              <a:buChar char="•"/>
            </a:pPr>
            <a:r>
              <a:rPr lang="en-IN" sz="2000" b="1" dirty="0">
                <a:solidFill>
                  <a:srgbClr val="000000"/>
                </a:solidFill>
                <a:latin typeface="Bookman Old Style" panose="02050604050505020204" pitchFamily="18" charset="0"/>
              </a:rPr>
              <a:t> Abstract </a:t>
            </a:r>
          </a:p>
          <a:p>
            <a:pPr>
              <a:lnSpc>
                <a:spcPct val="150000"/>
              </a:lnSpc>
              <a:buFont typeface="Arial" panose="020B0604020202020204" pitchFamily="34" charset="0"/>
              <a:buChar char="•"/>
            </a:pPr>
            <a:r>
              <a:rPr lang="en-IN" sz="2000" b="1" dirty="0">
                <a:solidFill>
                  <a:srgbClr val="000000"/>
                </a:solidFill>
                <a:latin typeface="Bookman Old Style" panose="02050604050505020204" pitchFamily="18" charset="0"/>
              </a:rPr>
              <a:t> Introduction </a:t>
            </a:r>
          </a:p>
          <a:p>
            <a:pPr>
              <a:lnSpc>
                <a:spcPct val="150000"/>
              </a:lnSpc>
              <a:buFont typeface="Arial" panose="020B0604020202020204"/>
              <a:buChar char="•"/>
            </a:pPr>
            <a:r>
              <a:rPr lang="en-IN" sz="2000" b="1" dirty="0">
                <a:solidFill>
                  <a:srgbClr val="000000"/>
                </a:solidFill>
                <a:latin typeface="Bookman Old Style" panose="02050604050505020204" pitchFamily="18" charset="0"/>
              </a:rPr>
              <a:t> Research Objective </a:t>
            </a:r>
          </a:p>
          <a:p>
            <a:pPr>
              <a:lnSpc>
                <a:spcPct val="150000"/>
              </a:lnSpc>
              <a:buFont typeface="Arial" panose="020B0604020202020204" pitchFamily="34" charset="0"/>
              <a:buChar char="•"/>
            </a:pPr>
            <a:r>
              <a:rPr lang="en-IN" sz="2000" b="1" dirty="0">
                <a:solidFill>
                  <a:srgbClr val="000000"/>
                </a:solidFill>
                <a:latin typeface="Bookman Old Style" panose="02050604050505020204" pitchFamily="18" charset="0"/>
              </a:rPr>
              <a:t> Problem Definition</a:t>
            </a:r>
          </a:p>
          <a:p>
            <a:pPr>
              <a:lnSpc>
                <a:spcPct val="150000"/>
              </a:lnSpc>
              <a:buFont typeface="Arial" panose="020B0604020202020204" pitchFamily="34" charset="0"/>
              <a:buChar char="•"/>
            </a:pPr>
            <a:r>
              <a:rPr lang="en-IN" sz="2000" b="1" dirty="0">
                <a:solidFill>
                  <a:srgbClr val="000000"/>
                </a:solidFill>
                <a:latin typeface="Bookman Old Style" panose="02050604050505020204" pitchFamily="18" charset="0"/>
              </a:rPr>
              <a:t> Scope of the Project</a:t>
            </a:r>
          </a:p>
          <a:p>
            <a:pPr>
              <a:lnSpc>
                <a:spcPct val="150000"/>
              </a:lnSpc>
              <a:buFont typeface="Arial" panose="020B0604020202020204" pitchFamily="34" charset="0"/>
              <a:buChar char="•"/>
            </a:pPr>
            <a:r>
              <a:rPr lang="en-IN" sz="2000" b="1" dirty="0">
                <a:solidFill>
                  <a:srgbClr val="000000"/>
                </a:solidFill>
                <a:latin typeface="Bookman Old Style" panose="02050604050505020204" pitchFamily="18" charset="0"/>
              </a:rPr>
              <a:t> Literature Review</a:t>
            </a:r>
          </a:p>
          <a:p>
            <a:pPr>
              <a:lnSpc>
                <a:spcPct val="150000"/>
              </a:lnSpc>
              <a:buFont typeface="Arial" panose="020B0604020202020204" pitchFamily="34" charset="0"/>
              <a:buChar char="•"/>
            </a:pPr>
            <a:r>
              <a:rPr lang="en-IN" sz="2000" b="1" dirty="0">
                <a:solidFill>
                  <a:srgbClr val="000000"/>
                </a:solidFill>
                <a:latin typeface="Bookman Old Style" panose="02050604050505020204" pitchFamily="18" charset="0"/>
              </a:rPr>
              <a:t> Implementation of Existing system</a:t>
            </a:r>
          </a:p>
          <a:p>
            <a:pPr>
              <a:lnSpc>
                <a:spcPct val="150000"/>
              </a:lnSpc>
              <a:buFont typeface="Arial" panose="020B0604020202020204" pitchFamily="34" charset="0"/>
              <a:buChar char="•"/>
            </a:pPr>
            <a:r>
              <a:rPr lang="en-IN" sz="2000" b="1" dirty="0">
                <a:solidFill>
                  <a:srgbClr val="000000"/>
                </a:solidFill>
                <a:latin typeface="Bookman Old Style" panose="02050604050505020204" pitchFamily="18" charset="0"/>
              </a:rPr>
              <a:t> Conclusion</a:t>
            </a:r>
          </a:p>
          <a:p>
            <a:pPr>
              <a:lnSpc>
                <a:spcPct val="150000"/>
              </a:lnSpc>
              <a:buFont typeface="Arial" panose="020B0604020202020204" pitchFamily="34" charset="0"/>
              <a:buChar char="•"/>
            </a:pPr>
            <a:r>
              <a:rPr lang="en-IN" sz="2000" b="1" dirty="0">
                <a:solidFill>
                  <a:srgbClr val="000000"/>
                </a:solidFill>
                <a:latin typeface="Bookman Old Style" panose="02050604050505020204" pitchFamily="18" charset="0"/>
              </a:rPr>
              <a:t> References</a:t>
            </a:r>
            <a:r>
              <a:rPr lang="en-IN" sz="2800" b="1" dirty="0">
                <a:solidFill>
                  <a:srgbClr val="000000"/>
                </a:solidFill>
                <a:latin typeface="Calibri" panose="020F0502020204030204"/>
              </a:rPr>
              <a:t>	</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457200" y="1067400"/>
            <a:ext cx="8381160" cy="75600"/>
          </a:xfrm>
          <a:prstGeom prst="rect">
            <a:avLst/>
          </a:prstGeom>
          <a:solidFill>
            <a:srgbClr val="7030A0"/>
          </a:solidFill>
          <a:ln w="25560">
            <a:solidFill>
              <a:srgbClr val="3A5F8B"/>
            </a:solidFill>
            <a:round/>
          </a:ln>
        </p:spPr>
        <p:txBody>
          <a:bodyPr/>
          <a:lstStyle/>
          <a:p>
            <a:endParaRPr lang="en-IN"/>
          </a:p>
        </p:txBody>
      </p:sp>
      <p:sp>
        <p:nvSpPr>
          <p:cNvPr id="3" name="Rectangle 2"/>
          <p:cNvSpPr/>
          <p:nvPr/>
        </p:nvSpPr>
        <p:spPr>
          <a:xfrm>
            <a:off x="457200" y="533400"/>
            <a:ext cx="2052100" cy="584775"/>
          </a:xfrm>
          <a:prstGeom prst="rect">
            <a:avLst/>
          </a:prstGeom>
        </p:spPr>
        <p:txBody>
          <a:bodyPr wrap="none">
            <a:spAutoFit/>
          </a:bodyPr>
          <a:lstStyle/>
          <a:p>
            <a:r>
              <a:rPr lang="en-IN" sz="3200" b="1" dirty="0">
                <a:solidFill>
                  <a:srgbClr val="C00000"/>
                </a:solidFill>
                <a:latin typeface="Calibri" panose="020F0502020204030204" pitchFamily="34" charset="0"/>
              </a:rPr>
              <a:t>References</a:t>
            </a:r>
            <a:endParaRPr lang="en-US" sz="3200" dirty="0">
              <a:solidFill>
                <a:srgbClr val="C00000"/>
              </a:solidFill>
              <a:latin typeface="Calibri" panose="020F0502020204030204" pitchFamily="34" charset="0"/>
            </a:endParaRPr>
          </a:p>
        </p:txBody>
      </p:sp>
      <p:sp>
        <p:nvSpPr>
          <p:cNvPr id="4" name="TextBox 3"/>
          <p:cNvSpPr txBox="1"/>
          <p:nvPr/>
        </p:nvSpPr>
        <p:spPr>
          <a:xfrm>
            <a:off x="76200" y="1413690"/>
            <a:ext cx="8839200" cy="4139595"/>
          </a:xfrm>
          <a:prstGeom prst="rect">
            <a:avLst/>
          </a:prstGeom>
          <a:noFill/>
        </p:spPr>
        <p:txBody>
          <a:bodyPr wrap="square">
            <a:spAutoFit/>
          </a:bodyPr>
          <a:lstStyle/>
          <a:p>
            <a:pPr marL="342900" lvl="0" indent="-342900" algn="just">
              <a:lnSpc>
                <a:spcPct val="150000"/>
              </a:lnSpc>
              <a:buSzPts val="1200"/>
              <a:buFont typeface="Times New Roman" panose="02020603050405020304" pitchFamily="18" charset="0"/>
              <a:buAutoNum type="arabicPeriod"/>
            </a:pPr>
            <a:r>
              <a:rPr lang="en-IN" dirty="0">
                <a:effectLst/>
                <a:latin typeface="Times New Roman" panose="02020603050405020304" pitchFamily="18" charset="0"/>
                <a:ea typeface="Carlito"/>
                <a:cs typeface="Times New Roman" panose="02020603050405020304" pitchFamily="18" charset="0"/>
              </a:rPr>
              <a:t> </a:t>
            </a:r>
            <a:r>
              <a:rPr lang="en-IN" dirty="0">
                <a:effectLst/>
                <a:latin typeface="Times New Roman" panose="02020603050405020304" pitchFamily="18" charset="0"/>
                <a:ea typeface="SimSun" panose="02010600030101010101" pitchFamily="2" charset="-122"/>
                <a:cs typeface="Times New Roman" panose="02020603050405020304" pitchFamily="18" charset="0"/>
              </a:rPr>
              <a:t>Kumar, A., Bharti, R., Gupta, D. and Saha, A.K., "Improvement in boosting method by using </a:t>
            </a:r>
            <a:r>
              <a:rPr lang="en-IN" dirty="0" err="1">
                <a:effectLst/>
                <a:latin typeface="Times New Roman" panose="02020603050405020304" pitchFamily="18" charset="0"/>
                <a:ea typeface="SimSun" panose="02010600030101010101" pitchFamily="2" charset="-122"/>
                <a:cs typeface="Times New Roman" panose="02020603050405020304" pitchFamily="18" charset="0"/>
              </a:rPr>
              <a:t>rustboost</a:t>
            </a:r>
            <a:r>
              <a:rPr lang="en-IN" dirty="0">
                <a:effectLst/>
                <a:latin typeface="Times New Roman" panose="02020603050405020304" pitchFamily="18" charset="0"/>
                <a:ea typeface="SimSun" panose="02010600030101010101" pitchFamily="2" charset="-122"/>
                <a:cs typeface="Times New Roman" panose="02020603050405020304" pitchFamily="18" charset="0"/>
              </a:rPr>
              <a:t> technique for class imbalanced data", in Recent Developments in Machine Learning and Data Analytics: IC3 2018, Springer., (2019), 51-66.</a:t>
            </a:r>
            <a:endParaRPr lang="en-IN" dirty="0">
              <a:effectLst/>
              <a:latin typeface="Times New Roman" panose="02020603050405020304" pitchFamily="18" charset="0"/>
              <a:ea typeface="Carlito"/>
              <a:cs typeface="Times New Roman" panose="02020603050405020304" pitchFamily="18" charset="0"/>
            </a:endParaRPr>
          </a:p>
          <a:p>
            <a:pPr marL="342900" lvl="0" indent="-342900" algn="just">
              <a:lnSpc>
                <a:spcPct val="150000"/>
              </a:lnSpc>
              <a:buSzPts val="1200"/>
              <a:buFont typeface="Times New Roman" panose="02020603050405020304" pitchFamily="18" charset="0"/>
              <a:buAutoNum type="arabicPeriod"/>
            </a:pPr>
            <a:r>
              <a:rPr lang="en-US" dirty="0">
                <a:solidFill>
                  <a:srgbClr val="222222"/>
                </a:solidFill>
                <a:effectLst/>
                <a:latin typeface="Times New Roman" panose="02020603050405020304" pitchFamily="18" charset="0"/>
                <a:ea typeface="Carlito"/>
                <a:cs typeface="Times New Roman" panose="02020603050405020304" pitchFamily="18" charset="0"/>
              </a:rPr>
              <a:t>Stitt, F.W., 1993. The Problem-Oriented Medical Synopsis: a patient-centered clinical information system. In </a:t>
            </a:r>
            <a:r>
              <a:rPr lang="en-US" i="1" dirty="0">
                <a:solidFill>
                  <a:srgbClr val="222222"/>
                </a:solidFill>
                <a:effectLst/>
                <a:latin typeface="Times New Roman" panose="02020603050405020304" pitchFamily="18" charset="0"/>
                <a:ea typeface="Carlito"/>
                <a:cs typeface="Times New Roman" panose="02020603050405020304" pitchFamily="18" charset="0"/>
              </a:rPr>
              <a:t>Proceedings of the Annual Symposium on Computer Application in Medical Care</a:t>
            </a:r>
            <a:r>
              <a:rPr lang="en-US" dirty="0">
                <a:solidFill>
                  <a:srgbClr val="222222"/>
                </a:solidFill>
                <a:effectLst/>
                <a:latin typeface="Times New Roman" panose="02020603050405020304" pitchFamily="18" charset="0"/>
                <a:ea typeface="Carlito"/>
                <a:cs typeface="Times New Roman" panose="02020603050405020304" pitchFamily="18" charset="0"/>
              </a:rPr>
              <a:t> (p. 88). American Medical Informatics Association.</a:t>
            </a:r>
            <a:endParaRPr lang="en-IN" dirty="0">
              <a:effectLst/>
              <a:latin typeface="Times New Roman" panose="02020603050405020304" pitchFamily="18" charset="0"/>
              <a:ea typeface="Carlito"/>
              <a:cs typeface="Times New Roman" panose="02020603050405020304" pitchFamily="18" charset="0"/>
            </a:endParaRPr>
          </a:p>
          <a:p>
            <a:pPr marL="342900" lvl="0" indent="-342900" algn="just">
              <a:lnSpc>
                <a:spcPct val="150000"/>
              </a:lnSpc>
              <a:buSzPts val="1200"/>
              <a:buFont typeface="Times New Roman" panose="02020603050405020304" pitchFamily="18" charset="0"/>
              <a:buAutoNum type="arabicPeriod"/>
            </a:pPr>
            <a:r>
              <a:rPr lang="en-US" dirty="0" err="1">
                <a:solidFill>
                  <a:srgbClr val="000000"/>
                </a:solidFill>
                <a:effectLst/>
                <a:latin typeface="Times New Roman" panose="02020603050405020304" pitchFamily="18" charset="0"/>
                <a:ea typeface="Carlito"/>
                <a:cs typeface="Times New Roman" panose="02020603050405020304" pitchFamily="18" charset="0"/>
              </a:rPr>
              <a:t>Akinode</a:t>
            </a:r>
            <a:r>
              <a:rPr lang="en-US" dirty="0">
                <a:solidFill>
                  <a:srgbClr val="000000"/>
                </a:solidFill>
                <a:effectLst/>
                <a:latin typeface="Times New Roman" panose="02020603050405020304" pitchFamily="18" charset="0"/>
                <a:ea typeface="Carlito"/>
                <a:cs typeface="Times New Roman" panose="02020603050405020304" pitchFamily="18" charset="0"/>
              </a:rPr>
              <a:t>, J.L. and </a:t>
            </a:r>
            <a:r>
              <a:rPr lang="en-US" dirty="0" err="1">
                <a:solidFill>
                  <a:srgbClr val="000000"/>
                </a:solidFill>
                <a:effectLst/>
                <a:latin typeface="Times New Roman" panose="02020603050405020304" pitchFamily="18" charset="0"/>
                <a:ea typeface="Carlito"/>
                <a:cs typeface="Times New Roman" panose="02020603050405020304" pitchFamily="18" charset="0"/>
              </a:rPr>
              <a:t>Oloruntoba</a:t>
            </a:r>
            <a:r>
              <a:rPr lang="en-US" dirty="0">
                <a:solidFill>
                  <a:srgbClr val="000000"/>
                </a:solidFill>
                <a:effectLst/>
                <a:latin typeface="Times New Roman" panose="02020603050405020304" pitchFamily="18" charset="0"/>
                <a:ea typeface="Carlito"/>
                <a:cs typeface="Times New Roman" panose="02020603050405020304" pitchFamily="18" charset="0"/>
              </a:rPr>
              <a:t>, S.A., 2017. Design and implementation of a patient appointment and scheduling system. </a:t>
            </a:r>
            <a:r>
              <a:rPr lang="en-US" i="1" dirty="0">
                <a:solidFill>
                  <a:srgbClr val="000000"/>
                </a:solidFill>
                <a:effectLst/>
                <a:latin typeface="Times New Roman" panose="02020603050405020304" pitchFamily="18" charset="0"/>
                <a:ea typeface="Carlito"/>
                <a:cs typeface="Times New Roman" panose="02020603050405020304" pitchFamily="18" charset="0"/>
              </a:rPr>
              <a:t>Department of Computer Science, Federal Polytechnic </a:t>
            </a:r>
            <a:r>
              <a:rPr lang="en-US" i="1" dirty="0" err="1">
                <a:solidFill>
                  <a:srgbClr val="000000"/>
                </a:solidFill>
                <a:effectLst/>
                <a:latin typeface="Times New Roman" panose="02020603050405020304" pitchFamily="18" charset="0"/>
                <a:ea typeface="Carlito"/>
                <a:cs typeface="Times New Roman" panose="02020603050405020304" pitchFamily="18" charset="0"/>
              </a:rPr>
              <a:t>Ilaro</a:t>
            </a:r>
            <a:r>
              <a:rPr lang="en-US" i="1" dirty="0">
                <a:solidFill>
                  <a:srgbClr val="000000"/>
                </a:solidFill>
                <a:effectLst/>
                <a:latin typeface="Times New Roman" panose="02020603050405020304" pitchFamily="18" charset="0"/>
                <a:ea typeface="Carlito"/>
                <a:cs typeface="Times New Roman" panose="02020603050405020304" pitchFamily="18" charset="0"/>
              </a:rPr>
              <a:t> Nigeria</a:t>
            </a:r>
            <a:r>
              <a:rPr lang="en-US" dirty="0">
                <a:solidFill>
                  <a:srgbClr val="000000"/>
                </a:solidFill>
                <a:effectLst/>
                <a:latin typeface="Times New Roman" panose="02020603050405020304" pitchFamily="18" charset="0"/>
                <a:ea typeface="Carlito"/>
                <a:cs typeface="Times New Roman" panose="02020603050405020304" pitchFamily="18" charset="0"/>
              </a:rPr>
              <a:t>.</a:t>
            </a:r>
            <a:endParaRPr lang="en-IN" dirty="0">
              <a:effectLst/>
              <a:latin typeface="Times New Roman" panose="02020603050405020304" pitchFamily="18" charset="0"/>
              <a:ea typeface="Carlito"/>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3386928"/>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2693928"/>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anose="020B0A04020102020204" pitchFamily="34" charset="0"/>
              </a:rPr>
              <a:t>Abstract </a:t>
            </a:r>
            <a:endParaRPr>
              <a:latin typeface="Arial Black" panose="020B0A04020102020204" pitchFamily="34" charset="0"/>
            </a:endParaRPr>
          </a:p>
        </p:txBody>
      </p:sp>
      <p:sp>
        <p:nvSpPr>
          <p:cNvPr id="84" name="CustomShape 3"/>
          <p:cNvSpPr/>
          <p:nvPr/>
        </p:nvSpPr>
        <p:spPr>
          <a:xfrm>
            <a:off x="685800" y="415128"/>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anose="020F0502020204030204" pitchFamily="34" charset="0"/>
              </a:rPr>
              <a:t>ABSTRACT</a:t>
            </a:r>
          </a:p>
        </p:txBody>
      </p:sp>
      <p:sp>
        <p:nvSpPr>
          <p:cNvPr id="6" name="TextBox 5"/>
          <p:cNvSpPr txBox="1"/>
          <p:nvPr/>
        </p:nvSpPr>
        <p:spPr>
          <a:xfrm>
            <a:off x="381521" y="1828800"/>
            <a:ext cx="8381160" cy="1476375"/>
          </a:xfrm>
          <a:prstGeom prst="rect">
            <a:avLst/>
          </a:prstGeom>
          <a:noFill/>
        </p:spPr>
        <p:txBody>
          <a:bodyPr wrap="square">
            <a:spAutoFit/>
          </a:bodyPr>
          <a:lstStyle/>
          <a:p>
            <a:pPr algn="just"/>
            <a:r>
              <a:rPr lang="en-IN" dirty="0">
                <a:effectLst/>
                <a:latin typeface="Times New Roman" panose="02020603050405020304" pitchFamily="18" charset="0"/>
                <a:ea typeface="Times New Roman" panose="02020603050405020304" pitchFamily="18" charset="0"/>
              </a:rPr>
              <a:t>Med predict crypto pay is the system that is used to predict the diseases from the symptoms which are given by the patients. The system processes the symptoms provided by the user as input and it generates the probability of the disease.  User can select specific doctor and can pay  the fees by using crypto currency with blockchain .Medical prescription will be provided to the  patient.  </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381000" y="3657600"/>
            <a:ext cx="8381520" cy="75480"/>
          </a:xfrm>
          <a:prstGeom prst="rect">
            <a:avLst/>
          </a:prstGeom>
          <a:solidFill>
            <a:srgbClr val="7030A0"/>
          </a:solidFill>
          <a:ln w="25560">
            <a:solidFill>
              <a:srgbClr val="3A5F8B"/>
            </a:solidFill>
            <a:round/>
          </a:ln>
        </p:spPr>
        <p:txBody>
          <a:bodyPr/>
          <a:lstStyle/>
          <a:p>
            <a:endParaRPr lang="en-IN"/>
          </a:p>
        </p:txBody>
      </p:sp>
      <p:sp>
        <p:nvSpPr>
          <p:cNvPr id="47" name="CustomShape 2"/>
          <p:cNvSpPr/>
          <p:nvPr/>
        </p:nvSpPr>
        <p:spPr>
          <a:xfrm>
            <a:off x="-762000" y="28194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anose="020B0A04020102020204"/>
              </a:rPr>
              <a:t>I</a:t>
            </a:r>
            <a:r>
              <a:rPr lang="en-IN" sz="3200" b="1" dirty="0">
                <a:solidFill>
                  <a:srgbClr val="000000"/>
                </a:solidFill>
                <a:latin typeface="Arial Black" panose="020B0A04020102020204"/>
              </a:rPr>
              <a:t>NTRODUCTION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panose="020F0502020204030204"/>
              </a:rPr>
              <a:t>Introduction</a:t>
            </a:r>
            <a:endParaRPr>
              <a:solidFill>
                <a:srgbClr val="C00000"/>
              </a:solidFill>
            </a:endParaRPr>
          </a:p>
        </p:txBody>
      </p:sp>
      <p:sp>
        <p:nvSpPr>
          <p:cNvPr id="5" name="TextBox 4"/>
          <p:cNvSpPr txBox="1"/>
          <p:nvPr/>
        </p:nvSpPr>
        <p:spPr>
          <a:xfrm>
            <a:off x="304800" y="1447800"/>
            <a:ext cx="7620000" cy="369332"/>
          </a:xfrm>
          <a:prstGeom prst="rect">
            <a:avLst/>
          </a:prstGeom>
          <a:noFill/>
        </p:spPr>
        <p:txBody>
          <a:bodyPr wrap="square" rtlCol="0">
            <a:spAutoFit/>
          </a:bodyPr>
          <a:lstStyle/>
          <a:p>
            <a:endParaRPr lang="en-US"/>
          </a:p>
        </p:txBody>
      </p:sp>
      <p:sp>
        <p:nvSpPr>
          <p:cNvPr id="6" name="TextBox 5"/>
          <p:cNvSpPr txBox="1"/>
          <p:nvPr/>
        </p:nvSpPr>
        <p:spPr>
          <a:xfrm>
            <a:off x="304800" y="1905000"/>
            <a:ext cx="8839200" cy="1476375"/>
          </a:xfrm>
          <a:prstGeom prst="rect">
            <a:avLst/>
          </a:prstGeom>
          <a:noFill/>
        </p:spPr>
        <p:txBody>
          <a:bodyPr wrap="square">
            <a:spAutoFit/>
          </a:bodyPr>
          <a:lstStyle/>
          <a:p>
            <a:pPr algn="just"/>
            <a:r>
              <a:rPr lang="en-IN" dirty="0">
                <a:latin typeface="Times New Roman" panose="02020603050405020304" pitchFamily="18" charset="0"/>
                <a:cs typeface="Times New Roman" panose="02020603050405020304" pitchFamily="18" charset="0"/>
              </a:rPr>
              <a:t>This system uses machine learning algorithms to predict diseases from user-input symptoms. It offers a unique feature, enabling patients to choose a doctor and make cryptocurrency payments. The system shares disease probability with the chosen doctor, who then prescribes personalized medication. This blend of technology and clinical expertise enhances diagnostic accuracy, offering patients tailored care based on disease predictions.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3435096"/>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228600" y="266868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anose="020B0A04020102020204" pitchFamily="34" charset="0"/>
              </a:rPr>
              <a:t>Research Objective </a:t>
            </a:r>
          </a:p>
          <a:p>
            <a:pPr algn="r">
              <a:lnSpc>
                <a:spcPct val="100000"/>
              </a:lnSpc>
            </a:pPr>
            <a:r>
              <a:rPr lang="en-IN" sz="4400" b="1" dirty="0">
                <a:solidFill>
                  <a:srgbClr val="000000"/>
                </a:solidFill>
                <a:latin typeface="Arial Black" panose="020B0A04020102020204" pitchFamily="34" charset="0"/>
              </a:rPr>
              <a:t> </a:t>
            </a:r>
            <a:endParaRPr dirty="0">
              <a:latin typeface="Arial Black" panose="020B0A04020102020204" pitchFamily="34" charset="0"/>
            </a:endParaRPr>
          </a:p>
        </p:txBody>
      </p:sp>
      <p:sp>
        <p:nvSpPr>
          <p:cNvPr id="84" name="CustomShape 3"/>
          <p:cNvSpPr/>
          <p:nvPr/>
        </p:nvSpPr>
        <p:spPr>
          <a:xfrm>
            <a:off x="685800" y="463296"/>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7" name="TextBox 6"/>
          <p:cNvSpPr txBox="1"/>
          <p:nvPr/>
        </p:nvSpPr>
        <p:spPr>
          <a:xfrm>
            <a:off x="304800" y="457200"/>
            <a:ext cx="3581400" cy="584775"/>
          </a:xfrm>
          <a:prstGeom prst="rect">
            <a:avLst/>
          </a:prstGeom>
          <a:noFill/>
        </p:spPr>
        <p:txBody>
          <a:bodyPr wrap="square" rtlCol="0">
            <a:spAutoFit/>
          </a:bodyPr>
          <a:lstStyle/>
          <a:p>
            <a:r>
              <a:rPr lang="en-US" sz="3200" b="1" dirty="0">
                <a:solidFill>
                  <a:srgbClr val="C00000"/>
                </a:solidFill>
                <a:latin typeface="Calibri" panose="020F0502020204030204" pitchFamily="34" charset="0"/>
              </a:rPr>
              <a:t>Research objective</a:t>
            </a:r>
          </a:p>
        </p:txBody>
      </p:sp>
      <p:sp>
        <p:nvSpPr>
          <p:cNvPr id="3" name="TextBox 2"/>
          <p:cNvSpPr txBox="1"/>
          <p:nvPr/>
        </p:nvSpPr>
        <p:spPr>
          <a:xfrm>
            <a:off x="284252" y="1289953"/>
            <a:ext cx="8859748" cy="4493538"/>
          </a:xfrm>
          <a:prstGeom prst="rect">
            <a:avLst/>
          </a:prstGeom>
          <a:noFill/>
        </p:spPr>
        <p:txBody>
          <a:bodyPr wrap="square">
            <a:spAutoFit/>
          </a:bodyPr>
          <a:lstStyle/>
          <a:p>
            <a:pPr algn="just">
              <a:lnSpc>
                <a:spcPct val="150000"/>
              </a:lnSpc>
            </a:pPr>
            <a:r>
              <a:rPr lang="en-US" sz="1800" dirty="0">
                <a:effectLst/>
                <a:latin typeface="Times New Roman" panose="02020603050405020304" pitchFamily="18" charset="0"/>
                <a:ea typeface="Times New Roman" panose="02020603050405020304" pitchFamily="18" charset="0"/>
              </a:rPr>
              <a:t>It is to develop an machine learning with medical expertise and utilizes blockchain technology for secure payment transactions. Specifically, the primary research objectives include:</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b="1" dirty="0">
                <a:effectLst/>
                <a:latin typeface="Times New Roman" panose="02020603050405020304" pitchFamily="18" charset="0"/>
                <a:ea typeface="Times New Roman" panose="02020603050405020304" pitchFamily="18" charset="0"/>
              </a:rPr>
              <a:t>Machine Learning Model Development</a:t>
            </a:r>
            <a:r>
              <a:rPr lang="en-US" sz="1800" dirty="0">
                <a:effectLst/>
                <a:latin typeface="Times New Roman" panose="02020603050405020304" pitchFamily="18" charset="0"/>
                <a:ea typeface="Times New Roman" panose="02020603050405020304" pitchFamily="18" charset="0"/>
              </a:rPr>
              <a:t>: Develop and refine machine learning models that can accurately predict diseases from patient-reported symptoms, encompassing both textual descriptions and visual symptoms.</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b="1" dirty="0">
                <a:effectLst/>
                <a:latin typeface="Times New Roman" panose="02020603050405020304" pitchFamily="18" charset="0"/>
                <a:ea typeface="Times New Roman" panose="02020603050405020304" pitchFamily="18" charset="0"/>
              </a:rPr>
              <a:t>Secure Payments</a:t>
            </a:r>
            <a:r>
              <a:rPr lang="en-US" sz="1800" dirty="0">
                <a:effectLst/>
                <a:latin typeface="Times New Roman" panose="02020603050405020304" pitchFamily="18" charset="0"/>
                <a:ea typeface="Times New Roman" panose="02020603050405020304" pitchFamily="18" charset="0"/>
              </a:rPr>
              <a:t>: Integrating blockchain and cryptocurrency technology to provide patients with a secure and transparent method of paying for medical service.</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b="1" dirty="0">
                <a:effectLst/>
                <a:latin typeface="Times New Roman" panose="02020603050405020304" pitchFamily="18" charset="0"/>
                <a:ea typeface="Times New Roman" panose="02020603050405020304" pitchFamily="18" charset="0"/>
              </a:rPr>
              <a:t>Cryptocurrency Integration</a:t>
            </a:r>
            <a:r>
              <a:rPr lang="en-US" sz="1800" dirty="0">
                <a:effectLst/>
                <a:latin typeface="Times New Roman" panose="02020603050405020304" pitchFamily="18" charset="0"/>
                <a:ea typeface="Times New Roman" panose="02020603050405020304" pitchFamily="18" charset="0"/>
              </a:rPr>
              <a:t>: Explore the integration of various cryptocurrencies and blockchain technologies into the system, ensuring a seamless and user-friendly payment process for patients and healthcare providers.</a:t>
            </a:r>
            <a:endParaRPr lang="en-IN" sz="1800" dirty="0">
              <a:effectLst/>
              <a:latin typeface="Times New Roman" panose="02020603050405020304" pitchFamily="18" charset="0"/>
              <a:ea typeface="Times New Roman" panose="02020603050405020304" pitchFamily="18" charset="0"/>
            </a:endParaRPr>
          </a:p>
          <a:p>
            <a:pPr algn="l"/>
            <a:endParaRPr lang="en-IN" sz="1600" b="0" i="0" dirty="0">
              <a:effectLst/>
              <a:latin typeface="Times New Roman" panose="02020603050405020304" pitchFamily="18" charset="0"/>
              <a:ea typeface="Tahoma" panose="020B0604030504040204" pitchFamily="34"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72040" y="33616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95720" y="26686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anose="020B0A04020102020204" pitchFamily="34" charset="0"/>
              </a:rPr>
              <a:t>Problem Definition </a:t>
            </a:r>
            <a:endParaRPr dirty="0">
              <a:latin typeface="Arial Black" panose="020B0A04020102020204" pitchFamily="34" charset="0"/>
            </a:endParaRPr>
          </a:p>
        </p:txBody>
      </p:sp>
      <p:sp>
        <p:nvSpPr>
          <p:cNvPr id="84" name="CustomShape 3"/>
          <p:cNvSpPr/>
          <p:nvPr/>
        </p:nvSpPr>
        <p:spPr>
          <a:xfrm>
            <a:off x="724320" y="4524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1543</Words>
  <Application>Microsoft Office PowerPoint</Application>
  <PresentationFormat>On-screen Show (4:3)</PresentationFormat>
  <Paragraphs>119</Paragraphs>
  <Slides>21</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Arial Black</vt:lpstr>
      <vt:lpstr>Bookman Old Style</vt:lpstr>
      <vt:lpstr>Calibri</vt:lpstr>
      <vt:lpstr>StarSymbol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Boinepally Sathwik</cp:lastModifiedBy>
  <cp:revision>735</cp:revision>
  <dcterms:created xsi:type="dcterms:W3CDTF">2023-10-25T08:50:00Z</dcterms:created>
  <dcterms:modified xsi:type="dcterms:W3CDTF">2023-11-11T05:37:12Z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7617753B38CA49648C1E7DA6BDEA2041</vt:lpwstr>
  </property>
  <property fmtid="{D5CDD505-2E9C-101B-9397-08002B2CF9AE}" pid="3" name="KSOProductBuildVer">
    <vt:lpwstr>1033-11.2.0.11225</vt:lpwstr>
  </property>
</Properties>
</file>