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0"/>
  </p:notesMasterIdLst>
  <p:sldIdLst>
    <p:sldId id="429" r:id="rId2"/>
    <p:sldId id="257" r:id="rId3"/>
    <p:sldId id="399" r:id="rId4"/>
    <p:sldId id="433" r:id="rId5"/>
    <p:sldId id="434" r:id="rId6"/>
    <p:sldId id="435" r:id="rId7"/>
    <p:sldId id="441" r:id="rId8"/>
    <p:sldId id="442" r:id="rId9"/>
    <p:sldId id="443" r:id="rId10"/>
    <p:sldId id="431" r:id="rId11"/>
    <p:sldId id="436" r:id="rId12"/>
    <p:sldId id="437" r:id="rId13"/>
    <p:sldId id="438" r:id="rId14"/>
    <p:sldId id="439" r:id="rId15"/>
    <p:sldId id="268" r:id="rId16"/>
    <p:sldId id="461" r:id="rId17"/>
    <p:sldId id="259" r:id="rId18"/>
    <p:sldId id="463" r:id="rId19"/>
    <p:sldId id="263" r:id="rId20"/>
    <p:sldId id="464" r:id="rId21"/>
    <p:sldId id="258" r:id="rId22"/>
    <p:sldId id="455" r:id="rId23"/>
    <p:sldId id="407" r:id="rId24"/>
    <p:sldId id="465" r:id="rId25"/>
    <p:sldId id="466" r:id="rId26"/>
    <p:sldId id="428" r:id="rId27"/>
    <p:sldId id="467" r:id="rId28"/>
    <p:sldId id="283"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23"/>
  </p:normalViewPr>
  <p:slideViewPr>
    <p:cSldViewPr>
      <p:cViewPr varScale="1">
        <p:scale>
          <a:sx n="101" d="100"/>
          <a:sy n="101" d="100"/>
        </p:scale>
        <p:origin x="1960" y="19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PlaceHolder 1"/>
          <p:cNvSpPr>
            <a:spLocks noGrp="1"/>
          </p:cNvSpPr>
          <p:nvPr>
            <p:ph type="body"/>
          </p:nvPr>
        </p:nvSpPr>
        <p:spPr>
          <a:xfrm>
            <a:off x="756000" y="5078520"/>
            <a:ext cx="6047640" cy="4811040"/>
          </a:xfrm>
          <a:prstGeom prst="rect">
            <a:avLst/>
          </a:prstGeom>
        </p:spPr>
        <p:txBody>
          <a:bodyPr wrap="none" lIns="0" tIns="0" rIns="0" bIns="0"/>
          <a:lstStyle/>
          <a:p>
            <a:r>
              <a:rPr lang="en-IN"/>
              <a:t>Click to edit the notes format</a:t>
            </a:r>
            <a:endParaRPr/>
          </a:p>
        </p:txBody>
      </p:sp>
      <p:sp>
        <p:nvSpPr>
          <p:cNvPr id="35" name="PlaceHolder 2"/>
          <p:cNvSpPr>
            <a:spLocks noGrp="1"/>
          </p:cNvSpPr>
          <p:nvPr>
            <p:ph type="hdr"/>
          </p:nvPr>
        </p:nvSpPr>
        <p:spPr>
          <a:xfrm>
            <a:off x="0" y="0"/>
            <a:ext cx="3280320" cy="534240"/>
          </a:xfrm>
          <a:prstGeom prst="rect">
            <a:avLst/>
          </a:prstGeom>
        </p:spPr>
        <p:txBody>
          <a:bodyPr wrap="none" lIns="0" tIns="0" rIns="0" bIns="0"/>
          <a:lstStyle/>
          <a:p>
            <a:r>
              <a:rPr lang="en-IN"/>
              <a:t>&lt;header&gt;</a:t>
            </a:r>
            <a:endParaRPr/>
          </a:p>
        </p:txBody>
      </p:sp>
      <p:sp>
        <p:nvSpPr>
          <p:cNvPr id="36" name="PlaceHolder 3"/>
          <p:cNvSpPr>
            <a:spLocks noGrp="1"/>
          </p:cNvSpPr>
          <p:nvPr>
            <p:ph type="dt"/>
          </p:nvPr>
        </p:nvSpPr>
        <p:spPr>
          <a:xfrm>
            <a:off x="4279320" y="0"/>
            <a:ext cx="3280320" cy="534240"/>
          </a:xfrm>
          <a:prstGeom prst="rect">
            <a:avLst/>
          </a:prstGeom>
        </p:spPr>
        <p:txBody>
          <a:bodyPr wrap="none" lIns="0" tIns="0" rIns="0" bIns="0"/>
          <a:lstStyle/>
          <a:p>
            <a:pPr algn="r"/>
            <a:r>
              <a:rPr lang="en-IN"/>
              <a:t>&lt;date/time&gt;</a:t>
            </a:r>
            <a:endParaRPr/>
          </a:p>
        </p:txBody>
      </p:sp>
      <p:sp>
        <p:nvSpPr>
          <p:cNvPr id="37" name="PlaceHolder 4"/>
          <p:cNvSpPr>
            <a:spLocks noGrp="1"/>
          </p:cNvSpPr>
          <p:nvPr>
            <p:ph type="ftr"/>
          </p:nvPr>
        </p:nvSpPr>
        <p:spPr>
          <a:xfrm>
            <a:off x="0" y="10157400"/>
            <a:ext cx="3280320" cy="534240"/>
          </a:xfrm>
          <a:prstGeom prst="rect">
            <a:avLst/>
          </a:prstGeom>
        </p:spPr>
        <p:txBody>
          <a:bodyPr wrap="none" lIns="0" tIns="0" rIns="0" bIns="0" anchor="b"/>
          <a:lstStyle/>
          <a:p>
            <a:r>
              <a:rPr lang="en-IN"/>
              <a:t>&lt;footer&gt;</a:t>
            </a:r>
            <a:endParaRPr/>
          </a:p>
        </p:txBody>
      </p:sp>
      <p:sp>
        <p:nvSpPr>
          <p:cNvPr id="38" name="PlaceHolder 5"/>
          <p:cNvSpPr>
            <a:spLocks noGrp="1"/>
          </p:cNvSpPr>
          <p:nvPr>
            <p:ph type="sldNum"/>
          </p:nvPr>
        </p:nvSpPr>
        <p:spPr>
          <a:xfrm>
            <a:off x="4279320" y="10157400"/>
            <a:ext cx="3280320" cy="534240"/>
          </a:xfrm>
          <a:prstGeom prst="rect">
            <a:avLst/>
          </a:prstGeom>
        </p:spPr>
        <p:txBody>
          <a:bodyPr wrap="none" lIns="0" tIns="0" rIns="0" bIns="0" anchor="b"/>
          <a:lstStyle/>
          <a:p>
            <a:pPr algn="r"/>
            <a:fld id="{51811100-C181-4161-81E1-C1B1D191B141}" type="slidenum">
              <a:rPr lang="en-IN"/>
              <a:pPr algn="r"/>
              <a:t>‹#›</a:t>
            </a:fld>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49" name="CustomShape 2"/>
          <p:cNvSpPr/>
          <p:nvPr/>
        </p:nvSpPr>
        <p:spPr>
          <a:xfrm>
            <a:off x="0" y="0"/>
            <a:ext cx="11796480" cy="11796480"/>
          </a:xfrm>
          <a:prstGeom prst="rect">
            <a:avLst/>
          </a:prstGeom>
        </p:spPr>
        <p:txBody>
          <a:bodyPr lIns="90000" tIns="45000" rIns="90000" bIns="45000"/>
          <a:lstStyle/>
          <a:p>
            <a:pPr>
              <a:lnSpc>
                <a:spcPct val="100000"/>
              </a:lnSpc>
            </a:pPr>
            <a:fld id="{11216171-A131-4111-8101-11D1D10191D1}" type="slidenum">
              <a:rPr lang="en-IN">
                <a:solidFill>
                  <a:srgbClr val="000000"/>
                </a:solidFill>
                <a:latin typeface="+mn-lt"/>
                <a:ea typeface="+mn-ea"/>
              </a:rPr>
              <a:pPr>
                <a:lnSpc>
                  <a:spcPct val="100000"/>
                </a:lnSpc>
              </a:pPr>
              <a:t>2</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3</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51" name="CustomShape 2"/>
          <p:cNvSpPr/>
          <p:nvPr/>
        </p:nvSpPr>
        <p:spPr>
          <a:xfrm>
            <a:off x="0" y="0"/>
            <a:ext cx="11796480" cy="11796480"/>
          </a:xfrm>
          <a:prstGeom prst="rect">
            <a:avLst/>
          </a:prstGeom>
        </p:spPr>
        <p:txBody>
          <a:bodyPr lIns="90000" tIns="45000" rIns="90000" bIns="45000"/>
          <a:lstStyle/>
          <a:p>
            <a:pPr>
              <a:lnSpc>
                <a:spcPct val="100000"/>
              </a:lnSpc>
            </a:pPr>
            <a:fld id="{111131C1-D111-41A1-81D1-3111B1E131A1}" type="slidenum">
              <a:rPr lang="en-IN">
                <a:solidFill>
                  <a:srgbClr val="000000"/>
                </a:solidFill>
                <a:latin typeface="+mn-lt"/>
                <a:ea typeface="+mn-ea"/>
              </a:rPr>
              <a:t>5</a:t>
            </a:fld>
            <a:endParaRPr lang="en-IN">
              <a:solidFill>
                <a:srgbClr val="000000"/>
              </a:solidFill>
              <a:latin typeface="+mn-lt"/>
              <a:ea typeface="+mn-ea"/>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53" name="CustomShape 2"/>
          <p:cNvSpPr/>
          <p:nvPr/>
        </p:nvSpPr>
        <p:spPr>
          <a:xfrm>
            <a:off x="0" y="0"/>
            <a:ext cx="11796480" cy="11796480"/>
          </a:xfrm>
          <a:prstGeom prst="rect">
            <a:avLst/>
          </a:prstGeom>
        </p:spPr>
        <p:txBody>
          <a:bodyPr lIns="90000" tIns="45000" rIns="90000" bIns="45000"/>
          <a:lstStyle/>
          <a:p>
            <a:pPr>
              <a:lnSpc>
                <a:spcPct val="100000"/>
              </a:lnSpc>
            </a:pPr>
            <a:fld id="{D19121C1-21D1-4161-B1F1-C141D1918151}" type="slidenum">
              <a:rPr lang="en-IN">
                <a:solidFill>
                  <a:srgbClr val="000000"/>
                </a:solidFill>
                <a:latin typeface="+mn-lt"/>
                <a:ea typeface="+mn-ea"/>
              </a:rPr>
              <a:t>6</a:t>
            </a:fld>
            <a:endParaRPr lang="en-IN">
              <a:solidFill>
                <a:srgbClr val="000000"/>
              </a:solidFill>
              <a:latin typeface="+mn-lt"/>
              <a:ea typeface="+mn-ea"/>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t>7</a:t>
            </a:fld>
            <a:endParaRPr lang="en-IN">
              <a:solidFill>
                <a:srgbClr val="000000"/>
              </a:solidFill>
              <a:latin typeface="+mn-lt"/>
              <a:ea typeface="+mn-ea"/>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t>11</a:t>
            </a:fld>
            <a:endParaRPr lang="en-IN">
              <a:solidFill>
                <a:srgbClr val="000000"/>
              </a:solidFill>
              <a:latin typeface="+mn-lt"/>
              <a:ea typeface="+mn-ea"/>
            </a:endParaRPr>
          </a:p>
        </p:txBody>
      </p:sp>
    </p:spTree>
    <p:extLst>
      <p:ext uri="{BB962C8B-B14F-4D97-AF65-F5344CB8AC3E}">
        <p14:creationId xmlns:p14="http://schemas.microsoft.com/office/powerpoint/2010/main" val="31812773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t>13</a:t>
            </a:fld>
            <a:endParaRPr lang="en-IN">
              <a:solidFill>
                <a:srgbClr val="000000"/>
              </a:solidFill>
              <a:latin typeface="+mn-lt"/>
              <a:ea typeface="+mn-ea"/>
            </a:endParaRPr>
          </a:p>
        </p:txBody>
      </p:sp>
    </p:spTree>
    <p:extLst>
      <p:ext uri="{BB962C8B-B14F-4D97-AF65-F5344CB8AC3E}">
        <p14:creationId xmlns:p14="http://schemas.microsoft.com/office/powerpoint/2010/main" val="21931023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15</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4" name="PlaceHolder 2"/>
          <p:cNvSpPr>
            <a:spLocks noGrp="1"/>
          </p:cNvSpPr>
          <p:nvPr>
            <p:ph type="body"/>
          </p:nvPr>
        </p:nvSpPr>
        <p:spPr>
          <a:xfrm>
            <a:off x="457200" y="1604520"/>
            <a:ext cx="8046360" cy="1896480"/>
          </a:xfrm>
          <a:prstGeom prst="rect">
            <a:avLst/>
          </a:prstGeom>
        </p:spPr>
        <p:txBody>
          <a:bodyPr wrap="none" lIns="0" tIns="0" rIns="0" bIns="0"/>
          <a:lstStyle/>
          <a:p>
            <a:endParaRPr/>
          </a:p>
        </p:txBody>
      </p:sp>
      <p:sp>
        <p:nvSpPr>
          <p:cNvPr id="25" name="PlaceHolder 3"/>
          <p:cNvSpPr>
            <a:spLocks noGrp="1"/>
          </p:cNvSpPr>
          <p:nvPr>
            <p:ph type="body"/>
          </p:nvPr>
        </p:nvSpPr>
        <p:spPr>
          <a:xfrm>
            <a:off x="457200" y="3681360"/>
            <a:ext cx="8046360" cy="1896480"/>
          </a:xfrm>
          <a:prstGeom prst="rect">
            <a:avLst/>
          </a:prstGeom>
        </p:spPr>
        <p:txBody>
          <a:bodyPr wrap="none"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7"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28"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29" name="PlaceHolder 4"/>
          <p:cNvSpPr>
            <a:spLocks noGrp="1"/>
          </p:cNvSpPr>
          <p:nvPr>
            <p:ph type="body"/>
          </p:nvPr>
        </p:nvSpPr>
        <p:spPr>
          <a:xfrm>
            <a:off x="4579920" y="3681360"/>
            <a:ext cx="3926160" cy="1896480"/>
          </a:xfrm>
          <a:prstGeom prst="rect">
            <a:avLst/>
          </a:prstGeom>
        </p:spPr>
        <p:txBody>
          <a:bodyPr wrap="none" lIns="0" tIns="0" rIns="0" bIns="0"/>
          <a:lstStyle/>
          <a:p>
            <a:endParaRPr/>
          </a:p>
        </p:txBody>
      </p:sp>
      <p:sp>
        <p:nvSpPr>
          <p:cNvPr id="30" name="PlaceHolder 5"/>
          <p:cNvSpPr>
            <a:spLocks noGrp="1"/>
          </p:cNvSpPr>
          <p:nvPr>
            <p:ph type="body"/>
          </p:nvPr>
        </p:nvSpPr>
        <p:spPr>
          <a:xfrm>
            <a:off x="457200" y="3681360"/>
            <a:ext cx="3926160" cy="1896480"/>
          </a:xfrm>
          <a:prstGeom prst="rect">
            <a:avLst/>
          </a:prstGeom>
        </p:spPr>
        <p:txBody>
          <a:bodyPr wrap="none"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32"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33"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3" name="PlaceHolder 2"/>
          <p:cNvSpPr>
            <a:spLocks noGrp="1"/>
          </p:cNvSpPr>
          <p:nvPr>
            <p:ph type="subTitle"/>
          </p:nvPr>
        </p:nvSpPr>
        <p:spPr>
          <a:xfrm>
            <a:off x="457200" y="1604520"/>
            <a:ext cx="8046360" cy="3977280"/>
          </a:xfrm>
          <a:prstGeom prst="rect">
            <a:avLst/>
          </a:prstGeom>
        </p:spPr>
        <p:txBody>
          <a:bodyPr wrap="none" lIns="0" tIns="0" rIns="0" bIns="0" anchor="ctr"/>
          <a:lstStyle/>
          <a:p>
            <a:pPr algn="ct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5" name="PlaceHolder 2"/>
          <p:cNvSpPr>
            <a:spLocks noGrp="1"/>
          </p:cNvSpPr>
          <p:nvPr>
            <p:ph type="body"/>
          </p:nvPr>
        </p:nvSpPr>
        <p:spPr>
          <a:xfrm>
            <a:off x="457200" y="1604520"/>
            <a:ext cx="8046360" cy="3976920"/>
          </a:xfrm>
          <a:prstGeom prst="rect">
            <a:avLst/>
          </a:prstGeom>
        </p:spPr>
        <p:txBody>
          <a:bodyPr wrap="none"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7" name="PlaceHolder 2"/>
          <p:cNvSpPr>
            <a:spLocks noGrp="1"/>
          </p:cNvSpPr>
          <p:nvPr>
            <p:ph type="body"/>
          </p:nvPr>
        </p:nvSpPr>
        <p:spPr>
          <a:xfrm>
            <a:off x="457200" y="1604520"/>
            <a:ext cx="3926160" cy="3976920"/>
          </a:xfrm>
          <a:prstGeom prst="rect">
            <a:avLst/>
          </a:prstGeom>
        </p:spPr>
        <p:txBody>
          <a:bodyPr wrap="none" lIns="0" tIns="0" rIns="0" bIns="0"/>
          <a:lstStyle/>
          <a:p>
            <a:endParaRPr/>
          </a:p>
        </p:txBody>
      </p:sp>
      <p:sp>
        <p:nvSpPr>
          <p:cNvPr id="8" name="PlaceHolder 3"/>
          <p:cNvSpPr>
            <a:spLocks noGrp="1"/>
          </p:cNvSpPr>
          <p:nvPr>
            <p:ph type="body"/>
          </p:nvPr>
        </p:nvSpPr>
        <p:spPr>
          <a:xfrm>
            <a:off x="4579920" y="1604520"/>
            <a:ext cx="3926160" cy="3976920"/>
          </a:xfrm>
          <a:prstGeom prst="rect">
            <a:avLst/>
          </a:prstGeom>
        </p:spPr>
        <p:txBody>
          <a:bodyPr wrap="none"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85800" y="2130480"/>
            <a:ext cx="7771680" cy="3450960"/>
          </a:xfrm>
          <a:prstGeom prst="rect">
            <a:avLst/>
          </a:prstGeom>
        </p:spPr>
        <p:txBody>
          <a:bodyPr wrap="none"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12"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13" name="PlaceHolder 3"/>
          <p:cNvSpPr>
            <a:spLocks noGrp="1"/>
          </p:cNvSpPr>
          <p:nvPr>
            <p:ph type="body"/>
          </p:nvPr>
        </p:nvSpPr>
        <p:spPr>
          <a:xfrm>
            <a:off x="457200" y="3681360"/>
            <a:ext cx="3926160" cy="1896480"/>
          </a:xfrm>
          <a:prstGeom prst="rect">
            <a:avLst/>
          </a:prstGeom>
        </p:spPr>
        <p:txBody>
          <a:bodyPr wrap="none" lIns="0" tIns="0" rIns="0" bIns="0"/>
          <a:lstStyle/>
          <a:p>
            <a:endParaRPr/>
          </a:p>
        </p:txBody>
      </p:sp>
      <p:sp>
        <p:nvSpPr>
          <p:cNvPr id="14" name="PlaceHolder 4"/>
          <p:cNvSpPr>
            <a:spLocks noGrp="1"/>
          </p:cNvSpPr>
          <p:nvPr>
            <p:ph type="body"/>
          </p:nvPr>
        </p:nvSpPr>
        <p:spPr>
          <a:xfrm>
            <a:off x="4579920" y="1604520"/>
            <a:ext cx="3926160" cy="3976920"/>
          </a:xfrm>
          <a:prstGeom prst="rect">
            <a:avLst/>
          </a:prstGeom>
        </p:spPr>
        <p:txBody>
          <a:bodyPr wrap="none"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16" name="PlaceHolder 2"/>
          <p:cNvSpPr>
            <a:spLocks noGrp="1"/>
          </p:cNvSpPr>
          <p:nvPr>
            <p:ph type="body"/>
          </p:nvPr>
        </p:nvSpPr>
        <p:spPr>
          <a:xfrm>
            <a:off x="457200" y="1604520"/>
            <a:ext cx="3926160" cy="3976920"/>
          </a:xfrm>
          <a:prstGeom prst="rect">
            <a:avLst/>
          </a:prstGeom>
        </p:spPr>
        <p:txBody>
          <a:bodyPr wrap="none" lIns="0" tIns="0" rIns="0" bIns="0"/>
          <a:lstStyle/>
          <a:p>
            <a:endParaRPr/>
          </a:p>
        </p:txBody>
      </p:sp>
      <p:sp>
        <p:nvSpPr>
          <p:cNvPr id="17"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18" name="PlaceHolder 4"/>
          <p:cNvSpPr>
            <a:spLocks noGrp="1"/>
          </p:cNvSpPr>
          <p:nvPr>
            <p:ph type="body"/>
          </p:nvPr>
        </p:nvSpPr>
        <p:spPr>
          <a:xfrm>
            <a:off x="4579920" y="3681360"/>
            <a:ext cx="3926160" cy="1896480"/>
          </a:xfrm>
          <a:prstGeom prst="rect">
            <a:avLst/>
          </a:prstGeom>
        </p:spPr>
        <p:txBody>
          <a:bodyPr wrap="none"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0"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21"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22" name="PlaceHolder 4"/>
          <p:cNvSpPr>
            <a:spLocks noGrp="1"/>
          </p:cNvSpPr>
          <p:nvPr>
            <p:ph type="body"/>
          </p:nvPr>
        </p:nvSpPr>
        <p:spPr>
          <a:xfrm>
            <a:off x="457200" y="3681360"/>
            <a:ext cx="8045640" cy="1896480"/>
          </a:xfrm>
          <a:prstGeom prst="rect">
            <a:avLst/>
          </a:prstGeom>
        </p:spPr>
        <p:txBody>
          <a:bodyPr wrap="none"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2130480"/>
            <a:ext cx="7771680" cy="1469520"/>
          </a:xfrm>
          <a:prstGeom prst="rect">
            <a:avLst/>
          </a:prstGeom>
        </p:spPr>
        <p:txBody>
          <a:bodyPr wrap="none" lIns="0" tIns="0" rIns="0" bIns="0" anchor="ctr"/>
          <a:lstStyle/>
          <a:p>
            <a:r>
              <a:rPr lang="en-IN"/>
              <a:t>Click to edit the title text format</a:t>
            </a:r>
            <a:endParaRPr/>
          </a:p>
        </p:txBody>
      </p:sp>
      <p:sp>
        <p:nvSpPr>
          <p:cNvPr id="3" name="PlaceHolder 2"/>
          <p:cNvSpPr>
            <a:spLocks noGrp="1"/>
          </p:cNvSpPr>
          <p:nvPr>
            <p:ph type="body"/>
          </p:nvPr>
        </p:nvSpPr>
        <p:spPr>
          <a:xfrm>
            <a:off x="457200" y="1604520"/>
            <a:ext cx="8046360" cy="3976920"/>
          </a:xfrm>
          <a:prstGeom prst="rect">
            <a:avLst/>
          </a:prstGeom>
        </p:spPr>
        <p:txBody>
          <a:bodyPr wrap="none" lIns="0" tIns="0" rIns="0" bIns="0"/>
          <a:lstStyle/>
          <a:p>
            <a:pPr>
              <a:buSzPct val="45000"/>
              <a:buFont typeface="StarSymbol"/>
              <a:buChar char=""/>
            </a:pPr>
            <a:r>
              <a:rPr lang="en-IN"/>
              <a:t>Click to edit the outline text format</a:t>
            </a:r>
            <a:endParaRPr/>
          </a:p>
          <a:p>
            <a:pPr lvl="1">
              <a:buSzPct val="75000"/>
              <a:buFont typeface="StarSymbol"/>
              <a:buChar char=""/>
            </a:pPr>
            <a:r>
              <a:rPr lang="en-IN"/>
              <a:t>Second Outline Level</a:t>
            </a:r>
            <a:endParaRPr/>
          </a:p>
          <a:p>
            <a:pPr lvl="2">
              <a:buSzPct val="45000"/>
              <a:buFont typeface="StarSymbol"/>
              <a:buChar char=""/>
            </a:pPr>
            <a:r>
              <a:rPr lang="en-IN"/>
              <a:t>Third Outline Level</a:t>
            </a:r>
            <a:endParaRPr/>
          </a:p>
          <a:p>
            <a:pPr lvl="3">
              <a:buSzPct val="75000"/>
              <a:buFont typeface="StarSymbol"/>
              <a:buChar char=""/>
            </a:pPr>
            <a:r>
              <a:rPr lang="en-IN"/>
              <a:t>Fourth Outline Level</a:t>
            </a:r>
            <a:endParaRPr/>
          </a:p>
          <a:p>
            <a:pPr lvl="4">
              <a:buSzPct val="45000"/>
              <a:buFont typeface="StarSymbol"/>
              <a:buChar char=""/>
            </a:pPr>
            <a:r>
              <a:rPr lang="en-IN"/>
              <a:t>Fifth Outline Level</a:t>
            </a:r>
            <a:endParaRPr/>
          </a:p>
          <a:p>
            <a:pPr lvl="5">
              <a:buSzPct val="45000"/>
              <a:buFont typeface="StarSymbol"/>
              <a:buChar char=""/>
            </a:pPr>
            <a:r>
              <a:rPr lang="en-IN"/>
              <a:t>Sixth Outline Level</a:t>
            </a:r>
            <a:endParaRPr/>
          </a:p>
          <a:p>
            <a:pPr lvl="6">
              <a:buSzPct val="45000"/>
              <a:buFont typeface="StarSymbol"/>
              <a:buChar char=""/>
            </a:pPr>
            <a:r>
              <a:rPr lang="en-IN"/>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447800"/>
            <a:ext cx="9144000" cy="706755"/>
          </a:xfrm>
          <a:prstGeom prst="rect">
            <a:avLst/>
          </a:prstGeom>
          <a:noFill/>
        </p:spPr>
        <p:txBody>
          <a:bodyPr wrap="square" rtlCol="0">
            <a:spAutoFit/>
          </a:bodyPr>
          <a:lstStyle/>
          <a:p>
            <a:pPr algn="ctr"/>
            <a:r>
              <a:rPr lang="en-IN" altLang="en-US" sz="4000" b="1" dirty="0">
                <a:ln w="1905"/>
                <a:effectLst>
                  <a:innerShdw blurRad="69850" dist="43180" dir="5400000">
                    <a:srgbClr val="000000">
                      <a:alpha val="65000"/>
                    </a:srgbClr>
                  </a:innerShdw>
                </a:effectLst>
              </a:rPr>
              <a:t>MedPredict CryptoPay</a:t>
            </a:r>
          </a:p>
        </p:txBody>
      </p:sp>
      <p:sp>
        <p:nvSpPr>
          <p:cNvPr id="3" name="TextBox 2"/>
          <p:cNvSpPr txBox="1"/>
          <p:nvPr/>
        </p:nvSpPr>
        <p:spPr>
          <a:xfrm>
            <a:off x="5337175" y="3017460"/>
            <a:ext cx="5029200" cy="2308324"/>
          </a:xfrm>
          <a:prstGeom prst="rect">
            <a:avLst/>
          </a:prstGeom>
          <a:noFill/>
        </p:spPr>
        <p:txBody>
          <a:bodyPr wrap="square" rtlCol="0">
            <a:spAutoFit/>
          </a:bodyPr>
          <a:lstStyle/>
          <a:p>
            <a:r>
              <a:rPr lang="en-US" b="1" dirty="0">
                <a:solidFill>
                  <a:schemeClr val="tx2">
                    <a:lumMod val="75000"/>
                  </a:schemeClr>
                </a:solidFill>
              </a:rPr>
              <a:t>Name of the student:</a:t>
            </a:r>
          </a:p>
          <a:p>
            <a:pPr lvl="0">
              <a:lnSpc>
                <a:spcPct val="150000"/>
              </a:lnSpc>
            </a:pPr>
            <a:r>
              <a:rPr lang="en-US" sz="1800" dirty="0">
                <a:solidFill>
                  <a:schemeClr val="dk1"/>
                </a:solidFill>
                <a:latin typeface="Times New Roman" panose="02020603050405020304" pitchFamily="18" charset="0"/>
                <a:cs typeface="Times New Roman" panose="02020603050405020304" pitchFamily="18" charset="0"/>
                <a:sym typeface="Times New Roman" panose="02020603050405020304"/>
              </a:rPr>
              <a:t>B.MANI CHANDRA - 20H51A0506</a:t>
            </a:r>
          </a:p>
          <a:p>
            <a:pPr lvl="0">
              <a:lnSpc>
                <a:spcPct val="150000"/>
              </a:lnSpc>
            </a:pPr>
            <a:r>
              <a:rPr lang="en-US" sz="1800" dirty="0">
                <a:solidFill>
                  <a:schemeClr val="dk1"/>
                </a:solidFill>
                <a:latin typeface="Times New Roman" panose="02020603050405020304" pitchFamily="18" charset="0"/>
                <a:cs typeface="Times New Roman" panose="02020603050405020304" pitchFamily="18" charset="0"/>
                <a:sym typeface="Times New Roman" panose="02020603050405020304"/>
              </a:rPr>
              <a:t>B.SATHWIK-20H51A0559</a:t>
            </a:r>
          </a:p>
          <a:p>
            <a:pPr>
              <a:lnSpc>
                <a:spcPct val="150000"/>
              </a:lnSpc>
            </a:pPr>
            <a:r>
              <a:rPr lang="en-US" sz="1800" dirty="0">
                <a:solidFill>
                  <a:schemeClr val="dk1"/>
                </a:solidFill>
                <a:latin typeface="Times New Roman" panose="02020603050405020304" pitchFamily="18" charset="0"/>
                <a:cs typeface="Times New Roman" panose="02020603050405020304" pitchFamily="18" charset="0"/>
                <a:sym typeface="Times New Roman" panose="02020603050405020304"/>
              </a:rPr>
              <a:t>K. SAI HARSHA  - 20H51A05C7</a:t>
            </a:r>
            <a:endParaRPr lang="en-US" sz="1800" dirty="0">
              <a:latin typeface="Times New Roman" panose="02020603050405020304" pitchFamily="18" charset="0"/>
              <a:cs typeface="Times New Roman" panose="02020603050405020304" pitchFamily="18" charset="0"/>
            </a:endParaRPr>
          </a:p>
          <a:p>
            <a:pPr lvl="0">
              <a:lnSpc>
                <a:spcPct val="150000"/>
              </a:lnSpc>
            </a:pPr>
            <a:endParaRPr lang="en-US" sz="1800" dirty="0">
              <a:latin typeface="Times New Roman" panose="02020603050405020304" pitchFamily="18" charset="0"/>
              <a:cs typeface="Times New Roman" panose="02020603050405020304" pitchFamily="18" charset="0"/>
            </a:endParaRPr>
          </a:p>
          <a:p>
            <a:endParaRPr lang="en-US" b="1" dirty="0">
              <a:solidFill>
                <a:schemeClr val="tx2">
                  <a:lumMod val="75000"/>
                </a:schemeClr>
              </a:solidFill>
            </a:endParaRPr>
          </a:p>
        </p:txBody>
      </p:sp>
      <p:sp>
        <p:nvSpPr>
          <p:cNvPr id="4" name="TextBox 3"/>
          <p:cNvSpPr txBox="1"/>
          <p:nvPr/>
        </p:nvSpPr>
        <p:spPr>
          <a:xfrm>
            <a:off x="155575" y="4419600"/>
            <a:ext cx="5181600" cy="1169551"/>
          </a:xfrm>
          <a:prstGeom prst="rect">
            <a:avLst/>
          </a:prstGeom>
          <a:noFill/>
        </p:spPr>
        <p:txBody>
          <a:bodyPr wrap="square" rtlCol="0">
            <a:spAutoFit/>
          </a:bodyPr>
          <a:lstStyle/>
          <a:p>
            <a:pPr marR="64135" lvl="0">
              <a:lnSpc>
                <a:spcPct val="150000"/>
              </a:lnSpc>
              <a:spcBef>
                <a:spcPts val="400"/>
              </a:spcBef>
              <a:buClr>
                <a:schemeClr val="accent1"/>
              </a:buClr>
              <a:buSzPct val="68000"/>
              <a:defRPr/>
            </a:pPr>
            <a:r>
              <a:rPr lang="en-US" sz="2000" b="1" dirty="0">
                <a:solidFill>
                  <a:srgbClr val="C00000"/>
                </a:solidFill>
              </a:rPr>
              <a:t>Under esteemed guidance of</a:t>
            </a:r>
          </a:p>
          <a:p>
            <a:r>
              <a:rPr lang="en-US" sz="2000" b="1" dirty="0">
                <a:solidFill>
                  <a:prstClr val="black"/>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MS. BATHULA ARCHANA</a:t>
            </a:r>
          </a:p>
          <a:p>
            <a:endParaRPr lang="en-US" sz="2000" b="1" dirty="0"/>
          </a:p>
        </p:txBody>
      </p:sp>
      <p:graphicFrame>
        <p:nvGraphicFramePr>
          <p:cNvPr id="5" name="Table 4"/>
          <p:cNvGraphicFramePr>
            <a:graphicFrameLocks noGrp="1"/>
          </p:cNvGraphicFramePr>
          <p:nvPr/>
        </p:nvGraphicFramePr>
        <p:xfrm>
          <a:off x="1524000" y="228600"/>
          <a:ext cx="7010400" cy="951198"/>
        </p:xfrm>
        <a:graphic>
          <a:graphicData uri="http://schemas.openxmlformats.org/drawingml/2006/table">
            <a:tbl>
              <a:tblPr>
                <a:tableStyleId>{2D5ABB26-0587-4C30-8999-92F81FD0307C}</a:tableStyleId>
              </a:tblPr>
              <a:tblGrid>
                <a:gridCol w="7010400">
                  <a:extLst>
                    <a:ext uri="{9D8B030D-6E8A-4147-A177-3AD203B41FA5}">
                      <a16:colId xmlns:a16="http://schemas.microsoft.com/office/drawing/2014/main" val="20000"/>
                    </a:ext>
                  </a:extLst>
                </a:gridCol>
              </a:tblGrid>
              <a:tr h="0">
                <a:tc>
                  <a:txBody>
                    <a:bodyPr/>
                    <a:lstStyle/>
                    <a:p>
                      <a:pPr algn="ctr" rtl="0" fontAlgn="b"/>
                      <a:r>
                        <a:rPr lang="en-US" sz="2000" dirty="0">
                          <a:solidFill>
                            <a:srgbClr val="002060"/>
                          </a:solidFill>
                        </a:rPr>
                        <a:t>CMR COLLEGE OF ENGINEERING &amp; TECHNOLOGY</a:t>
                      </a:r>
                      <a:endParaRPr lang="en-US" sz="2000" b="1" dirty="0">
                        <a:solidFill>
                          <a:srgbClr val="002060"/>
                        </a:solidFill>
                        <a:latin typeface="Calibri" panose="020F0502020204030204"/>
                      </a:endParaRPr>
                    </a:p>
                  </a:txBody>
                  <a:tcPr marL="9199" marR="9199" marT="6133" marB="6133" anchor="b"/>
                </a:tc>
                <a:extLst>
                  <a:ext uri="{0D108BD9-81ED-4DB2-BD59-A6C34878D82A}">
                    <a16:rowId xmlns:a16="http://schemas.microsoft.com/office/drawing/2014/main" val="10000"/>
                  </a:ext>
                </a:extLst>
              </a:tr>
              <a:tr h="0">
                <a:tc>
                  <a:txBody>
                    <a:bodyPr/>
                    <a:lstStyle/>
                    <a:p>
                      <a:pPr algn="ctr" rtl="0" fontAlgn="b"/>
                      <a:r>
                        <a:rPr lang="en-US" sz="2000" dirty="0" err="1">
                          <a:solidFill>
                            <a:srgbClr val="002060"/>
                          </a:solidFill>
                        </a:rPr>
                        <a:t>Kandlakoya</a:t>
                      </a:r>
                      <a:r>
                        <a:rPr lang="en-US" sz="2000" dirty="0">
                          <a:solidFill>
                            <a:srgbClr val="002060"/>
                          </a:solidFill>
                        </a:rPr>
                        <a:t>, </a:t>
                      </a:r>
                      <a:r>
                        <a:rPr lang="en-US" sz="2000" dirty="0" err="1">
                          <a:solidFill>
                            <a:srgbClr val="002060"/>
                          </a:solidFill>
                        </a:rPr>
                        <a:t>Medchal</a:t>
                      </a:r>
                      <a:r>
                        <a:rPr lang="en-US" sz="2000" dirty="0">
                          <a:solidFill>
                            <a:srgbClr val="002060"/>
                          </a:solidFill>
                        </a:rPr>
                        <a:t>, Hyderabad - 501401</a:t>
                      </a:r>
                      <a:endParaRPr lang="en-US" sz="2000" b="1" dirty="0">
                        <a:solidFill>
                          <a:srgbClr val="002060"/>
                        </a:solidFill>
                        <a:latin typeface="Times New Roman" panose="02020603050405020304"/>
                      </a:endParaRPr>
                    </a:p>
                  </a:txBody>
                  <a:tcPr marL="9199" marR="9199" marT="6133" marB="6133" anchor="b"/>
                </a:tc>
                <a:extLst>
                  <a:ext uri="{0D108BD9-81ED-4DB2-BD59-A6C34878D82A}">
                    <a16:rowId xmlns:a16="http://schemas.microsoft.com/office/drawing/2014/main" val="10001"/>
                  </a:ext>
                </a:extLst>
              </a:tr>
              <a:tr h="0">
                <a:tc>
                  <a:txBody>
                    <a:bodyPr/>
                    <a:lstStyle/>
                    <a:p>
                      <a:pPr algn="ctr" rtl="0" fontAlgn="b"/>
                      <a:r>
                        <a:rPr lang="en-US" sz="2000" dirty="0">
                          <a:solidFill>
                            <a:srgbClr val="002060"/>
                          </a:solidFill>
                        </a:rPr>
                        <a:t>Department of Computer Science and Engineering</a:t>
                      </a:r>
                      <a:endParaRPr lang="en-US" sz="2000" b="1" dirty="0">
                        <a:solidFill>
                          <a:srgbClr val="002060"/>
                        </a:solidFill>
                        <a:latin typeface="Times New Roman" panose="02020603050405020304"/>
                      </a:endParaRPr>
                    </a:p>
                  </a:txBody>
                  <a:tcPr marL="9199" marR="9199" marT="6133" marB="6133" anchor="b"/>
                </a:tc>
                <a:extLst>
                  <a:ext uri="{0D108BD9-81ED-4DB2-BD59-A6C34878D82A}">
                    <a16:rowId xmlns:a16="http://schemas.microsoft.com/office/drawing/2014/main" val="10002"/>
                  </a:ext>
                </a:extLst>
              </a:tr>
            </a:tbl>
          </a:graphicData>
        </a:graphic>
      </p:graphicFrame>
      <p:sp>
        <p:nvSpPr>
          <p:cNvPr id="30722" name="AutoShape 2" descr="data:image/png;base64,iVBORw0KGgoAAAANSUhEUgAAAEwAAABNCAYAAAAMy4KOAAAAAXNSR0IArs4c6QAAIABJREFUeF7tvAezG1eW5/lLB48H4HnDRyuKIiWR8iVHUa5LrlS+a6Z7tmNntmc+205P9O5GlXyVRIqkbMmXRO+e9wYeSL9xTiZIVmxsxHyAASP1BCCRee//HvM/5qYRx3HM/3r9TyNgCGDR/+f0GPmHHvIa/DX0nYGBwhzL/4FhJH/ls+RzOUdP1FcUh0RxhGEZmKZFLF9EoR4mAQYRxB74fXB7yXd2Bpws2Dk9QsNBzo707gaWARYhRhySrLlJjJXedDDOuyYmpxgxhg54MLfo7+aZfConyLWM9P/1B3ohR38ax3GQ4nFH1ORCIbExgDL5xlCADEEIYhNB2pR/A8CiZK4yflNua8oAYvwwICTAtA0sO6MDiUIfM+hjRy4mLoQt4vY2UWOL2HMx8yXM0jAUh6EwjGcVcSOHAAvDMMmYMVl8rMgjFtBwiMgQx5YupJkOc7DuMiaFwJSFi4mNAOR3OscEOJllhCyoTaSLI9dKFxgoyTUFsFDRT+VIsYmIDRnEHQlLoUrXVyTMVGDkczOBUVc6jtLVlYvrlVIJE9kQsRAJE0kMPczQxQ57GEGbuLuFt71Me2OJwO1RqAyTH5nEqk5hVKYIs1X8OIMXy2QMbCMBzI59nTiGTWw4xLJUcTIiESS9lwxCpTDCECkT0MwIDPndHW3S0xSoBDC9lgIoUENxIGGRXDRVIb2J/EuRv1tbB8Ak6A7U8rbmpSNLkFLRH6ipam8i4vJX7xb5mJGL5Teht0u4u0R79Qa7K3O4/S6lao3KxB5y4wewxw8QFycIjTxu7BCKBKk8BdgDlRY4DJVrTFXNRNKIBuOU1U2VzkiASwAT4JLPVfJT1RawkkMAS/DJDwCTFbgNWCpVcq/k0zuKOpAyBSuKE4lKfYbaIV1BMFQf7kLLsIhNmyhOzpKvzTjAiMRm7UBzFXf1GruLl9lauk6316ZQGmJkej/VvUfJ7TmGUZ0ltkp45PBjE6IIOw7IiLQYEVEcqK0UdbUMG0MtjoAmEpeuXrpWiZGVkQhgKWgpYANbeAcwAS1BIXsbMLE7inKi5wqV6usdw50oX2rEBawoWRkFKNX+mEAHIoAktxDbICucUXkII1n5GMuMMY0AU1SxvYa/NUd3+RKtlau0NxZx3Q5mJkd5dIba3qOU9j6ANX4P5EcJzSJ+7OiCidF3VFoELI8IX8djKmAZtT/ENob8FfVS26s2IjEWKl2DQ0BMDPzfgzUw/ncZfTFiA3s1AOUOVqm0DOwUMZGAJV5PxyBnir0LCGNPTDymIYAkKqA3j/NEUYFIAItjLCvEkvO8OuHuPN3Vq3SWLtBbv0HQWCcMXELTIluZYGj6XgUsM3UfVmUPcbZKYGSJIlG9CNsQLxsQ0SOkn1pNAcmB2MEko4dhqI9TnBKjLbZsoKapWopGp94xMSGJdKrnNECWQY0+gUw4Af/vABNxVruTfK4SLYskOqzGUyRMKINPEHbxgi5h3FdAbKUQ8kO5TRniCmFoqWRaZoAddTF7m3jr12ksXqC9dIFwZx7HbWAQEhkW5KvYI/vJTd2napkbO4g1NEVkldSDJVMSwES6OgSx3N9X1Y8jByPOYpPHtgpYRlYlTc1P6uXuLHgqZQpYaohSabsbMMuwBoAFiYQNDNkAHtX9u/R/4ElT6RHbEePiBh3a3V3a3R3coIVlB2SyJpmsjW3nyVgjZM1RDGTQYBlCKdrQWqG3fIXG/I90ly5iNpfIBR0c2yAybHy7iF+cwBq7h/zeByjPHCEzug+cIURGxWaBRxj36Hk7dNw6ftAnDEUSsmSsMvlMjUK2Rs4pYRmZxIvLz+62NmrTQjGsifEfSM1tJ5WcbxqyCCphfnLibcAGhvIuwAbSpQ5SJEskLNTBtvs7bNdX2a6v0OltY1geuaJNrpghlylSzE5QdKbI2SUc08YxQgy/SbizSGfhIs25H+kvXybTXqMQd8k7NrGVoRtnaDtVotp+CvsfpHrgAfKTByFbwYvB8/sEUR83bNPorlNvb9Bze0SB0I4ixdwo1fIUtdIkpVwNx8wnPC1hE7e1KeFHd2zZwJ4ntvw2ephGJgEsjry/B0yNZaKOd7/US8cxoRK+EMuO1XY0u5usbs2xsnGT3dYqAR2yeYO8AJYrUMyOUclPUS2OUsmVKVomhtvE31ygPXeZ1twFwtXr5LpblOiRdxxiK0srMKkbBfzaLKVDJxi+9ziFqYOE2RItv0ejVafTa9L1m9S76+y2Nun2+8SBTc6uUqvMMDlygPHaXiqFMTJmkTiylVxbQq7NO44s8ZyppN3FDu5Im0iYaIi+BoClEqVgCWgp30tRS7x5hBf6auRtR+7q0upvsbJ1g4W1q6zvzuMGDaxsSDZn4NgZsvYQQ/lxxoYmGa+MUsvmyfg9vLVFmjcu0Vu4irm1SLG3SzHuk3NssLK0A5MdI4dbnaF06AFq9x0nNzVLz7LZ6jbY2tmg3tqm4zXphk26bodu3yMOMxSzo4zV9jIzfpjJ4QNU8uM4RpEotAkDmZ1BxjZTL59OUB1YQo8GlOoOqboLsAgvlSWhAAkpVYZ7V2yo4imAxRGu76oLdzIxpuXT9rdY2b7B3OolVrZu0vV3wOpj2RLnCV/KUsrWGK9MMD0yxUS5SjkGd3WZxpWL+Mvz5JqblPsNCqFLxjQx7SzdyGLbzNGrTlI8eJTqkaNY4xPUY5+V+gYbO2vsNjZpe00iJyI0DfpuTBxmKeXHmRzZz96JI0zUDlLOjGFTVMcjFsg2LLKOiSVSlqpnon1ilwegDZxAYttMcomE+bGbGEGNCZPQQoyjgCegCW3Ri6mWikqKG/fA9IiMfgLYznXmVy6xvjuHFzexMj6R6eK7PczQpOgUKToFavkqM7UJZkpVwvVNNn/6EWNjnRGvR9ltYffaGEGI5eTwrTx1p0CzWCOz/yDlQ4fwKiXWenXWWhv0/BZ9v0mj3yK0ILKz+IH8T4FyfkLVcc/YYcYr+yk5Aph4a4c4tDQecMw05tS5D/jkgPWLZ0g5aSqAtjqtOI57US+JvQy5gLjOFLA0K6HOIA13hEpEhISGS0yfkC7tYJu13ZvMr15ibecWXtTAyonc+wR+VwFwsHAik7JTYnZ4mgPDkxhbDdZ/vIC1scVY4FPxuti9LvgBhpXBs3M0FLAhMvsOUDy0j27BYbG9wXp7ndDoEtCl5XYJbYdYvGpgJ4DlEsBEJcdK+yjaY1iUE06WklkNbe+y1Amn/P8HLDMArBm2NYA2Dck8iHYnoN0JCNOUTSphyrvoK2CR0aMX7rDWnFPAljeu0/F3FLBMLsY0feKgT9yX9E1IyS6yd3iGA8Mz2Ds9Ni9exVjdZMT1qHku+TDACCVXYtLBounkaZeGyB0QwGbpFi0W2qust1bxjZZKeC/0IFMCq4Tr2cRBjpJI2OgBZsYOM1rcR8EUwEqYMmmloCJlhjKJQcQkvE7E4W6V1ARCGgXlBirZjDpJ1kEBS4JXASyJk5WppsxMLihUwlNWHZsusdFXidruLDG/foWF1SvUO+vEVp9MwSCbjTFil8DtEvd9ClaB2doeBSzbCti9fJNgaZ1yu0vN8ykro9ZMF60wpm5l6VarFA4eoHBghnYhZqG5wlpzGd9oJFIskzQLhJTwvQwWRSqlSSZHDzE1cohaYQ85s4ZJAYMcZizs39G5DuyX2uvb4dwgT5basPSk/G0Ji1OVVHKmGS7MWP47cI+aB0oSfRICCVkkAcswhTi2abjrLG+JHbvCxu6iciMnF5PLG1iWj+91CfsueSPPzPAe9g/PUOxB+/oivbkVsrt1Kp5PzbTJWhnNPDSCkF3LwR0eoXjwANm9EzSzgQK23lzCp47pBMSmQRjlCIICxAVyTpVhoRSjBxmvHmAoN4ljVBQsIbQiZRoySTSRusGBIqqESVIhjXsSapqQ2YKqcxzHLSQGTKVIk38GluaUkoyQedtdyroLI5ZQSn7TwzCEkvTpRbtstBZYWLnCysYcze4WkemRycbYGYm+XPx+n6yZY6a2h721aaq+hbu4TvvGIvH6BkOeS82wKGYLRKZNI4yoWw7B6BiFAwewpoZpWB4LrWU2Wiv4UR07I/bOwvcsAi9L1qlRLU8yMbKXidEDDJdmyVsjmJQgFqMtKpnV2NKQLMpdweBAGZMsjOZe/o64FgahUQNh+lEiRZprEmInaeABYKKaEoRJ3CY0OSCOXeKwi2G6GHaAb3RodlZZ27zF8votdhsb9CUbYfqYGQiNEM91cYwcU9VJ9lQmGCFLvFmnc2sBf3mJYq/LEFDI5MHJ0AyhnclhTEyT3buPoFZihz4r7XV2Oht4UR0nE2FbJkEfIs+hXBxjfGSWidF9jNT2UsxP4BhVjLhAHGVAYsxBMG46tzMUaVx+m7IKQxDxUIuUgioKrRJWl7SMhvGxSpOm3+Ikq6lZ8kHaMpLzJIUTEId9Yr+tKmlkImLLxXO32dldZn1rkZ36Ou1eHTfqE1oRvhHjej62mWW0NMJkaZgJO0+206M7v0h/YY5su0khDik4ST6/E1v08yWcmf3Y03voFrJsBl02uju03F28qEnGCclYJvRjzNChNjTO5Ng+xkb2UhqaIuOMYIh0RXkFS4NyyZXJKpqWJO9STmGm0pRkJ5IUdRJ23gEsTVHXBx/HcpoY3TuHIZIl6RwBS2NOoQtiIT1wW6qOZGKwfaKgidfdotXeotXdpdtv0nY7tEKPVuDRc30drIRHtUyeyUyRahjgrS7TXbiJ09wh4/VwpBhg5+hLsFwZIb/3MExMs2uZrPW71P02bixxZBvb9MnbJnksCmaOanGY4eoU5fIkTn4U0x6CuAhhLk0BZhOwlIWnXEnuZ1kJgGaSaRUkBKzbnD+GwiCn30gFUaRLTrfTQ5OzEnj5HgRCC0QNJZUSEAY94n6TWLKmttg1nyhsE/pNoqinxNaL+nT8Pu04oh1B25VzRCFschGMZ3KM2xBsrtJduonZ2MLsNTHCCOwsgZ3HHJmifOgYjEyxGYSsdjp0JLOaFXPcx8KjYEu+3aQQW+StPLlMGSdTUbAMs4yh3rGAYRUw7DyGncOyJEeWgiQSakk4ZoMptQFLnY7YMAUtdQy3ARM5GaQ7ErAE3wAzBSuW0le/C16HyO3ieT3cXpOw1wQBTMCKPYKgo+keiSHzBUfFtBeHuE4WN5Oj40e4bkjkhsTdPsOOzXTBIdpdo7N8k6i+QdjaIZYFkjJbtkx2YpbK4RMYtQnWO33WW1082yRXymKaHmbcp2CGFMIQpx9geBFRYBKFonp5DKOAaRYxrSJmpoSZLWFlimTyRex8EcMR9bTTsl6iqrFlaz5uIGWyfvIqivYmXjLN94hmGQJYiBl7GH6fuNskaO4QtLaJu3XCbp1+c4decwu/11BbBilgkvWwIk3rFIp5sE1c08SqDuMMT+CZWYLQROKY0A0oORmGcw5Rc4vW6hy93VU6O+v4bh8nk6MwVKM8tY/y/qOYxWEa3T6Nbo/IFM8rVqJN5DfJBD3MVou41SbqeQReRBhIpjcLRg6sPIaVx3QKmE4RK1ekUBulNDqBUxzCzBYwMkVQZyPjzhGZWc25Sa5RLLcImXBEBayRsl0x8I4CJmy7pwAFu+v0t5Zwt5eJWhta4YnaOwSdHUKvBWFPvacQWmXEtomTy+Bkc4SmAGZhDCWAxbkypuTEnDKWnSdXKJPPZon7bdqbyzQ2l9jaWKLf61Aolhgbn6Q2vY/c6CymmcVtd+h22/h+j0jiyN4WkVsn43cxOy1otcELiIJYk4hJjTFDbGY1v4aVI7ZyCowzNExxZIp8bZxcZQy7PIKRr6hU45SIrLwWjwP1lonxrwwA2xYTBGQMOWJswwdJ8O2u0lu9SWPpKt21G8TNVRx3l0LcIScpZjnCPoYmmIxEvG0RZ1srO25k0MOka2cIcmWs4jCFoUkqw7MMjezBqU1AXvhRjNvYYmNtjoWlm3S7LarVKvv3H2B0ai+GhD0dl7hRx2vv0q2v09xeoF1fAm+HfOySC3wyfohmnNTzJV5PQJNiXGjaBIYjlUw8I4Nn5bAKw5TGZ6lOHSQ/tg97aBwKNchViOwSoZETw5SSLqgOqkabokkmZPWIsaWY0d+lv7VIa/k6zaVruJu3MNrrZP1dClGbXNwjg4sT++pPNJNkmoSGvLszSM+0FTT5K6uXKYySL89Qqs6QG92DMzKJUSoThi6t+gbr64v0e20qlQpjU1MUh0ZUJ/zNbXorS3Q3l1R13fYqsb9FwepTzhhkxc74IUYQac5OVEkLGVI4NjOEVobAdBS0Pg7twCCwSwrY2N77GJo6iFObxpBKe6aigXwgJkT1LVFJ4Yiqkltu4lUdKb+LhAll6O/S216mtXJDQetvzkFrDcfdUcDy9MkbPlkplyF1wWSQfiTzMwlNyR6IKti4UaiH4RSwsiNY2XGc4iTZ4RlyE3txxiexilm8oEezuY3v9Sjm8xTKZS2Z+fU23aVl2otzuFtLRJ0NDH8bJ96l6LgUHQsztoj8mCiUqlZMqN0MFoYl48gQmhl8w8LFphdbdHxTARua3MfYvvuozhwiU5vWtgScMrGopKm19UEJQNhcasOEvGscGWmHggiu4bXxW9v0thborN6ivXaL/vYCRnuDbNihZPgUTJ+sqaaRKArxwwg/kNSiqaGN1BZNYeGhSxR62E4eOzuCb9ZwzQrkRsiP7aG8Zx+5qXEo55MWhUgiihgj8PG26zQWV9lZWKC/tUrWbVA2uxSMFna4DcEusS9VK5NQcl0S8lgOpiNHBsNJ7JeHRS+EThDRDSxCu0CuMk51ej/DM/dQmtiHVRmH3BBYBTBzhCpdYmISp3i78t3VzKrET9INE0jJFVs8n9chbG/jbS3TXZ+ns34Lb3cFOjs4QYdc7Cm4pvY3RISqClLxMYl10FlV9TjoaWeOLattDdGNy3TjIlFuhOLkXkYOHKK0dwajWiTUOFVKcSb0erRX1ti6tcjuwiL+zgZ5v82w4zJk9ciEO8TeLr7n4kkLgZVX7yb3lvhSq+2WSJej6ugbNp6AYOXIlEcYGt+jR35khkxlHCM/BLaAlU0cBdIxJJwsUcncwOhLGK3FjVBixCDpg5GoQY1Hh7i1jbu5QndjXm1If3eFuL2LFXSxhFZIPkrDpiR1KQNVwCw74cxBDzvoIXW9gCKdqEDXKBGVRilP72f04EFKe6aIyg7dyNUiSy6bwXQ92ivr7C6t0VxaJdzZIttrUKFHxeyRj5vg1/F8D9fI4jslQiubcCjDVMcjKiWgxU5OOZiRK2IWhiiNTFGd2qte0irW0nxaDqShxRCPKoClJDa1YZkBD3O1vUXskDB7aSgST5lEVFIkxesStXcJm1u4u+t0NhZwt1eJug0it03gdogkEtD2gaRDRwYtVzCjgEzoIv7GMS0t9XtWhagwjD08SXF6D4WZaYxqjnbUYaO5ST/0qJRKGlOaXdEjj2C3hb+xhbe+jFHfJOc1KdIma0jWN6JvOPSMHJ5IlDid2MCLUKmKnTyZYoVCdYzi8DjZ2hiFkXFy1THMQkXZvzQCJB1Jwv4zGJaEUFLXSNP0coadBt+uUAMtOUlCLekP0t4JiS0NIbE+hmRN3Q5hr4Hb2CCobyQgtsXVN/DkO18I7CANZyh+Ei1k4oCCeGCxadkKcXEEhkawqiPY1SHCUoYmXTa7G6zsrNLzuhQKOSqFMsPZCiO5KoUwQ7DbxltZxV9fwWzvkA1aOJHElAH92KAnqieSIelq0yGSw85h5kpkyzWKtXHyIxM41RGcQkJYhagaEltGpo5Xahmm5YAcaUYwyW7FWFJlEi/p+i0sy8IUQy0mPBLjHRKHofZISPOIJV0ypGkdtw3dBrR3iRo79Bs79BS0LkEgjSFp/6KkiGJpQzHI2w65fFFth1kbx6gOExcLBKbPjtdgubXMUn2BtfoqHSmGWCbVUoX9Y/u4Z+oeJorTGH2I13dwV1cJd7cxew2VfgnV+mGIL5ItUpnJYWUKCoiAZReGyJRrZIeGMSsjIFIl9jQyMCTFI4fY3kjSWxJ/20mcqaWypHQmdtWwpGdDOhD9enKSXETcs9ADdc9JJ45lGdhSYYkDgqBHT6Vql7jbIG43CNp1+p0mnsScUlazbTLZLJlMBtt2yGYKZDKFZHASngxVMSplJD3VdOust1ZYbMyx1lqg3tvS1gMpzxWzJWZHBbCj7KnuJx8VMJsBNDrEnQ6G1yP2ekpDwkikOzErsrRitwy5Z6ZInMkTZwqQK0JW3he0KuVkstjqmESaEkOVdJiljV2aHxzUGiUhkLYK+P0trNSrRbGFHxnCAZOOlaR3ib7r0Wk1aDd3aNW38XtNbOkglDDF7agdC6ReKVVS0XfHoVAoUK7UqI1OURKXbTh03YB2GBNkDOySRWD12eqssrRzjc32Io3+Jl6Y1BjymSJTw7Mcmryf2dphcnGR3lYPd7uNE8FQMU8+axNKb6zfI9asbo9Op0e906PZD5SoWoUh7OKQqmcvNHDDWOuepaEKlcowlaEhCrmszvV2NVGlLckPDlrAJIpJymyNZZxsHitbUM/Q92MloHbG0qKqF4QsbWxz4/p11hbnae6sa7tlOWeTd0TyfIzYJ5bcVr9Pp9MmDEPK5RLTs/s5cN8JpvcfwbZyrK1vcXNhiXqvQW2qwvhslba/w/L2VbY7i+y2lnD9NtlsjkKuzMjQNPsn7mdf5QgEDreuLLM6v0YlX+LIkXuZnp4Eqav22xqT9uo7rK2uceXWAtfnl2i6AeWRSUam9qjx36q32a43NSIZHZtg//6D3HPoANPjw+RtqZilPSlhhBnFONogmGYnrLR7p19fwc7ksCWXbti4IbjCljHpdfssr29w8co15m7dxOt1qZbyTI5VGa2WKGRMpXeWdL/EIc1Gg+WlRTY2N7RjenrvAY6deJyD9x0nkytyY26Fv379HXOLc0zNjvHIz45RHDLZbS9Q7yyx3VjE9VrksnkK+bIWM2bHjjGW289uvcsXn33HpQtXGKmO8Nyzz/DAsSMamRh+B8Pt0t7dYX5hka+//xtffvcDu12Xffcc5f6HHqNYHWVzt8ny2jqLK2t0un2mJiZ45OGHePj4MWbGhrURxhbUUsAkTT+oVUpDs0qY19q4o5KmdI6a9MOIRtdnbmGFv126zOUrV2i3WoyOVLn30H4O7p1hrFoiZ4t9k8a2pLGuUd/l5q2bzM/P0XNdRidmOHriUQ4feRAzV+DC1Vuc/ug8Fy78xOTkCC++/DSH753GsNq0uivUm6v4fodsJksuV6JSnmJ86CBONMyNhWU+/PA83//tAuNj47z5i9d46vGHyQrXi3rYvku7Ifef5/wXX3L6/KfstPsK1skX/4GJ6VkarS5Lq2v88NNFLl26rIH6Iw8d56VTJ3nw6CFGy0WtiBvS4ThIzSddxTjOoBnFbyuNiISH2FlM26EXRNxY2uLMp3/lk88+Y2t7mwMH9vPkzx7nkRMPsGe8Rjkj/aRJiX3QaywNISvrKywsLrBTr5PJF5g9eC97Zg8iDeY/XLjC6T+f5buvv6eQz/HyC8/w8ktPMjtToS/xq1vX/JrQOXEUhewIGavKVt3jq29/4vTHn3L56jUmpyf59W/f4LlnnqBoWUhDuhMG9Dod5hcXOffZF3x49hz1do+HH3+KV954kwOHDqlT2G52+PrbH3jvvfe5duUKszPTvPnqK7x46mn2TY2RNU2VMiuS2FRCNemdlfGkgBF0CULpJJQUTQ7DtNhodPjqh8u8+5cz/PDjBcqVIU4++xTPPP0E9+zfw1AhS8J8pY4nyhtjGVIfDGm0G2xub1FvNjT4Hh6fYGRknI4f8s23P/L+2x/x7Zc/IJ3fzz75M373m9d49MRBDMMnjPra5Ku9sHYG28zjujaXr63y8SdfcO6zz5lfmmd67xS/+w9v8vJLJ6nmCkl0Ig0ursviyiofn/+E9z/8iO16i8eefJo3f/0bjtx7SPlmq+9z8cpN3nn7XT49f45SPs+v3niN137+Igdnp3AMU22X+E4RJDX+ptRXBx2IYT/hXUJdnRxeGHF9cY2/nPmUd/5ymrX1TR56+CHefPM1Hnv4GCOVYkI30vgzkmBZ6IRpYZmWtkO1e11ava4mfnKFPMVCiXbf5fPPv+WP/9f7/PD1BcJeyIljD/Iffv9rXjr1CEMVaa9MO7HVx0vgbrC94/LXry/z4ZmzfP7N16xtrTCzf4J//Odf8dqrLzJWrSEJaWkACIKQ5bUNzpw7z1vvvsfmzi5PPPUMv/397zh25JDGthKE35xf5f33PuD9d9/Vytiv33ydN155mQOzU5ixoYBJNcoQwKSKpo0rgx7XyCPUTmoTwzLZanX58tuf+NO7f+GTz78kVyjwyzff5FdvvsLemVEcWyrjKQ+OQ8JIym4BlmViW1IVMPGiEC8MCSSgt2Icy6brepz9+Ev+/f98m+uX5wh7MdPj07z84ou8+spzHDw4SbmU9tOm9cBOJ2ZuYZsvvvqRTz7/gh8u/Mjm7hqTe0b47R9e5403X2ZmYhJb2ynFVkesrG9x5ux5/vT222xu7/DkM0/zj3/4PQ8eTgDrhjHXbi7y3rvvc/b0GUrFPL958xe89PxJZsZHtFQk2pKxkvZ6AU1Qy4oXTRrqZNJJ4Cw5rYW1TU6f/4K33vuAH/52ganpGf7lX/4Tb77+MrWhrF5Qy3FqvyRhFyShlClCIVtbpIwCvgT08r16UZNOt8df/nyO//t/vMfOZgsjlJ4em3sPH+aFF5/hZ088wPTMkE5KJNj1IzY2ely7vsKFi9e5ePkKl69dYXVjkepIgVffeF4BO7h/HxlbTD8EYcTq2janz57jrbcEsG2efuYp/vCH33P8yD1q0Nt+wN8uXuGD9//MpZ8usGd6ijdeeYXHHz3B8FBJN5bI/eVcbSoUcxXFFLIpD9OCpcQLKHdIAAAVHElEQVTdhvSNhly9ucAHH33MB3/5iKvXbnLw0EH+23/9V9545QXyjnpcBUvEVtvL0w1S0huqtfI08BbuG6Qd1yKR9WaTd989zbtvncaI8+SyJbY2t1UyH3/iIV559RRH799LPpvwoWbb49atLa5eXWB1dZvtHfGAt7g1dw0nG/HMyUd54xcvcfToveRzeU30eUHEyuompz8+z9tvvc3W9iZPP/0U//iH33L8yGEFodHr89W333HuzFmajSYPHDvK8ydPcvjgPnKOo+AI208EQiqNIUEYU8qlgEmDbSghhWHg+iFXrt1Se3H23HmuXb/F7Ows//X/+M/88rWXKDmJFAr4onxJRkO6EgZsJenISCJPQ72SeFJxKovL67z73hm++uonpib3UakOc/naVRYWbzGzb4xXXnuep559mInhYWX6azu7XLo4x41ry9hGgVy2zK0bt/juu6/pdRscP36Y115/gccefZBKuai5dzeIWFzZ5MyZc7z91ltsbKzx6GOP8MtfvMGRw4c00SnAX7l8iYW5OUaGh3noxAmO3Xsvw1Up+srGsUhNjqMhobgz8ZaQdVIb1tMuwwQwkbDL125x+uOzfPLJZ1y9dp3pqSn+9b/8Z379xiuaP9ftLwKLbG6QQzcJpCX2dHtMUgRNtp2IJHZ6fX68dJO/fPgJSytbPPDgCcYmJ/jy26/59IvzGBmfF15+ipdfPcW9hw7p9peF1RW++/YSc9dX2TO5n4Ozh7lxbY6zZ86xsbbMoYMzvP7685x85hFGakOSiKLnRywtb3L27HneffcdVleWOHr0CC8+/zyzs3vodFqsra6ytrKEY1kK1sMnjjMxOobj2JqxSCr9iaF3xD6kH2XtNEXdTT+QxgvxMlduzPPRmbOc/+RTLl++zMTYGP/tX/+V37z5GqVsuptDq+KBXly9h17YTLusU7nTfjOUfgjD/uTLv3H23NeaYDz10kmm9kxz+pPz/Psf/52VzVs8+tSD/PJ3r/GzJ54gZ+W5Pn9Lmb0A9tgDj/Hk4z/j2sUF3vrjB8xdv87M5AhvvPE8P3/xSUZHq7oPpO9FLC9v8sknn/LB+++zuHCLvbN7eOSRhxmuVVlbW2FxYY5+t8vRI/fy+uuv8/D99+M4sr3ndlcqYSit9UIlkv44wbAwkLBOWgoXchaGEfMrG5z75DM+/Ogjfvzpb9Sqw/z2N7/hF2+8yvTEKBnb1qA0SWkn/EtTyqkKasUmbQGVa4qELW3ucPr8X/nq65+ojgzzwksnmdk7w5fffs87H7zL3y5+R7mW4+lnn+DUC6cYGxnnwoWLfP/tRUq5CieffoZ79h/g6sV53n7rz/z0/Q/kcw6vv/o8v/nly8xOjitgvi9Gf4ezZz/h7XfeZmV5kaNio049x9jYKEsL81y6eJHFxQVqlQovPH+KZ596munpKTIZW01H4Etay8RxhCYZ6kh8P2Y4n3rJQU5/kP7ZrDf469ff8t4HH/DV139V9E+dOsXrr7/G/UePMFQopH39g+7idGfuXRu47t6EI4DeWlnjvQ/PceHSNfYfOMALLz3LzN5pLl+9xblPP1G13Nxe58ChfZx87iSze2a5du0GSwurPHD0AZ57+kmGhoa4emmO99/7kC8//wLP7fPzfzjFf/rDr7hn7x7d7CCSsbq+w8dnzvOnt/7E2toqTzzxGL/4xevqDZeWlvjhhx/5/vvvNNS7//5jPHfyJA8+8ADjo1p51C4jibgzjq0SJtf0g5ixAWB9KYeHA2ph0nX76sIFsDNnz1BvNLj//vv51a9/xamTzzJeq93pZtdaQEQshlLslWWrsRRJDiNppEtasK/OL/DHd97j1twiJx46walTzzCzZ1Ind+HSZc6e+5hvv/1Ws5oPPvigAtbpdMnlcpx85iQP338YL4q5euUmpz/8mPPnz7G1tcXzp07xX/7lP3LsngPqjGQs62s7nD5zVgHb3t7h+VMn+af/+FsOH9zP1k6THy9e4ezHH/Pdd99quPPII49w6rmTnDh+lGqxQD8IcYMkvyXzkcqXeMvaQCVlZVw/0KShZUseO2J5bY3PvviCDz78CxcvXaRUKvP0s8+qaB+55xCVao1cNqv2S6tFgYixQdayNK8k77vdnm40sDJZbiws8v/86U+sb2zy3HPPcfLZJ5kYH6HZlmzIOp9+9jkffvghq2urDNeGmZic5MD+/Tz44AM8fOIEe8aHdSJz8yucO3uOjz76kOWlZZ5+6mn+93/5Zx46dq9OyvdDtWGnz3zM2++8w+7uLs89+yz/9E+/54Ejh3C9gPmVdb759ns+/+xz5ubnyOdzavwl9Hvgvns1LSWL7eliW7rRTI7yoAjix2IsfQLZaWY7OBY0uz2uXr/ORx+f4dz582xubbFn7yyPPfqYGtCDhw4xNjyivEVecgMBTOyVkFgBq75Tp93tkSsNMb+ywh/feotWu82rr77Ks089wWh1CC+KaHddvvrue/701lt88803eJ7H5OQk//Dyy/z85y9zYO8e3R0i525s7PDJ+U955923uXHjFo89+ij/2z//E088/CA5y0oAWVjl9OmPef+D99jdrfPUk8LDfsfD9x9RuyRNLfPzy/z1r19x/pPz3Jq7xfjYGCdPPsupk89wz75Zsvk8vhZAzCTjrC1VqZd0/YSRyxKZYrzTILrZavHT5ct8fO4cX3/zDVs7OwwP1zh+/DiPPvoo9xy6h7HhYU3FJBsDDA2R2q0225vbbG9v4wcBleFR1re3+fNHH6nqi2d64vFHGalIG7g42pjLc/O88977/PkvH2pmRNj/7377G1588RS1gnRIJ3nPbrvL+U8+57//j//OpUuXuP/Y/fzhd7/jhWefYrRSptf3uX5zidNnzvDhR39hd2dXVe6Xv/oljz18nEpZ9m1G9LouN+bm+OjMx5w9d1bP27tvH08/9SSPP/ooB/bvpTA0lEYuyYb/24D1vXTvo5lQUPEKg4czbO/u8tPFS3z59VdcuXqFbrdLtVbj4MGDHDp4iPHRUc3dS+hjW5ay4ka9roD1ez2NQ2sjo2zt1vnq2280E3Lq+VOcOHGcsWHZlmervVvbrfP5X7/mz3/+s6rtiePHee3Vn/PAsft0X5BogRRG/L7Lp19+xb/9278p5dm3dx8vvfA8zz39FDMT4yphN+cW+eLzz/nss89oNJscO3aUl156iYcfOs7IcFWNuSzUdr3BN9/9wKeffsq1a9fUtOzdu5fjDz7I0fvuZWpmmnKpTE7S15ZsnBlImBep2Mmuf8la9FxP9yLms9KpZ7LdaHDh0iV+uniBxYUFlQDxnFNTk9SqNVVFoRW5rLR1Q7NeV9AEyMmpaSq1mgJ249YtnGxWjf6R++5jYnyMUiGHbRipfVpM1H9zS9n5E48+QqVcVvsqKp/LOIS+x1ff/cBbb73FzRs3GK7WOHr0KI89/Ah79+zR1Pjy8go//vgjP/30ky7wgYP7ePzxxzl67Bhjo6Oah8vYFn4Ysrq2oYlEOX9+fp4gDJiZ2cN9R+7lnsP3MDk5Qa1aUdNz57kVKUkTWyQXETWScMByxONZBIGvoEkgK55pcWGReqNORuyX7Ft0XVXlcrGkn7ndHv1+j/LQEHv2zJIvFhWw7Z0dLMdhZs+MHiMjI1p8EMCl7tfqdHXwjVaTw/ccZlby9aaJL1tppPc54xAFAdfn5vjxbz+yvbWl2ZFyucz05CTjo2Oas2o0GiwtLrG8sqxEfGJijIMHDzA9Pa3URDyvSJkh/Wt9V+3cyuoKS4uL7OzuagFHONv09Axj42MKWD6b0TxZul8y2aWm4VHaoy72TJi/TEbE148jvCDQFVtfX1fvE/gBrtvH7cm2ZYtioUg2k9GCru/7lEolxsfHsaWFXJrh+n3teSiVi9r/JROVcEQ3helO6oj1zU08z9XflXI53DRTIBKcLF7Atqr8pk5WJEoO0YahoTJZJ6NOQ1Sx1Up6K8vp/UrlUgpWRu8rmRVZcQG1026zs7tDfVd29QbkczmGKkMUiyWKRSkTyh7MNKcvhUg5SXRYJEXqihLTKDcLfK1lWrath3rEMNR+BhmY2+8TBoGudDab1d+Kl5TP5FrymdQ8BYxQW6KS7KWsooCcbPqSvJMUjwM9VL1zOf1MFkkkwUlKXCptMk45RxbT83y6sqFLVDab1QUTBxREkpJJwjblUbIoei/Z8icMfrCXarDTPanDyoIIlxvsPxIV1UqSZVDKl9Ino/hSoA0UoMGzFwR1fR8L1UjAkEsLSINnVSRPF0hiriRATW4koOkENVQS75sEsLookpmVVG/K3yRol9SM73s0Gk3lgSIpMinXcxUgaWqRcEykQd7LJASIjLQzGYZKs0i7fGbL5tQ0JSPX1gUUKfJ9BcK2LS0uS2JQ0unyXiRNGnFkbklNVQrQdiIYnqd2XOxxPldIK9+ed5t8SrpP0hsyOQVA0jiOo6Iuk+/3XZUKmZAiL02/4h1FZT1ffyMXl9WW7+UzfSqBTCxIwNYBx8k95PNSsaRquL29q3aqNlzVjScCmIxFpVval+KQQDsMk6KEI5zRdvTevvS2ysOPNKZNXom2JGMbqK8AoWCIgAQhmWwCjtjpBDCxlZnEXoaRapLMVc7LSvOwbvmWLcnag5L0eKnkyCt9CFEiQGKYEzsnYp1IVbpHQvrB5Ldqb8TjWomEGYlaa4wqbcOhn6qXgJ9IsGyQktYmkXDhb6rGuax6RWFeMhmhInJvSYXrc3XSR0HoQ5FExSxTpUdAUGcl4YyZbk9OibRIYbJYIoGSxkoWTzRHJEqur+ootY1YSmrJNcSUJFpj4UjrgSaopVXprg3x2iMqT2RKJUBWUTsJxcb4iY2Ri8nKycWTtPSdB4LIuXKOVip1JZMu0WSXinTJJODKS5rsJH5M7J6ArXlutY2SGhbplusnAItEWrr6Kjn6NKnkOToC3sAByNicjKOSMZiL2rNU+gaPwBHbOPhs8EigwXcDoZFzxD6LqbCstMwmhl0nJBIljb1hqPmibqerdqFQLKqY9t2+Mm0BQ8VYG/BkRa1kYtIBZJn6V64lDF5sk0xeMnIiOTIzCarFpshvJPgdSKqocUba1cOQdrNJv9+/7YTE9vmBPHXFpFAqUSwUtOnXE08p49f7RXhuIjm5fE7bDeQ+4sllTGI7B6Bqo0wmo5RIpE8WShZGNcM06fV6ahdlzPlCQZ2UKX1jqpKpR9EOMSmTiT3Z2mZrc0N5lqRxhSJIqLS1samyKN5InwsWRXox6dYRgyvqIPxNgJPB9Xpd2u2WJhKlM1oGt7WxofXDQr6gDStifOV3cp9arabSJnxvZ2dHVU3sh4AgNk0kqVKpMjI6rPcRNe52OonaR7IYHbVFQiGqlareX+iFqJ44CbmvLHS5PEShkFdHI70gYlcFUEkyFApF5ZlyLaE/whcVtGx+UDVK2jXFOou0yIpIQ4cQOVGpibFxKkMVGo06a2trWn+UicqKC01wxEhKi6X2mJkpYAlnksE0mw0c22J0dATf81helM0LQmzLOkCxJyL2kxMTmqWQ/JmQXOF7MsFsToISdAIiMdXasFa+ZZGEpMqRPCssptls0ut2laCOjI4qvxLOWCwWlVt1ez29piyM8EBZFAF0QHOq1RpyyG/k89HRUSYmJpR827cr36nLl5UVVROxXlleZv7WnF5cUtQSgkiFZW19TaVrqFxOeFocKWB2JnkYkMSiprhqEX8x5J12GiY5TE1NEHg+83NzOqkBeZV7iNQKE5+antbry8TX1taVY+Xz8kQTtNFF3ldrVWZmZ8nnCzqx3d2dZIt1DLv1uoKkff5jozQbLQVfqIpoiYAu5LtWG6ZSGboNmKio2Ff5fHR0TIWj1WozMTHO2Pg4ubxsvxmU2fSxLL6qghhUSQbubO8oaGIjBKxqpaL6noREGQr5vKqc2BEnlS5N5Yph1kqbGOqYXq+jsaUYaUnZCF9YW1ml77ral1UqFjUVJG59uFZjZHRMUysidbtbEsB31YYKYLv1ZNVLQ2UFN5cv6HuZnKiTpJMb9QadbkdVTqRIgK/XGwqg5LnkXgJosVTS96LSYpvFsUkcLRX64ZFhXVAZo4xJzlWSLZ5XOxAlWSZ8KY7IZmTzuKHGXUATaSsXi7o6YiMkRhwYffVQUu3OJgRSWLlMVDmQuG8pxnou7WZDrykqKb8VNRBvWy4VNWDvdUVN+qrmQ5WKAqaxZUPaQF0FTF4iPa1WU+2JhE7ZXJ5ev6tSo5lRKdK2W+os5DflUol2u6OHqJ/MQXik2DzxoiK5Yu8kwyK2W76TDp1qVWytpwDKb0TrxKGIjU56XAMJuCXjFJF1EuMnfER6w8RTCMsWoykEUrlYICFT6iGFVIo6ahE4IX9CJ8Qgi5SJHet12vo7yTzISokHEmmWtInYDrfbTxbCtnUSYpvE64mnlt+rOpimSlO321HeJOospkAkM/Fy4pnR64idUyOfzdLv9VUYZDFyElEEoUptwui13SThlbInqttVSS6VRKKTuFpUVb2v51EopjzMFbIq5WwhdppilvbrWO1NFCTxmHwudinxRpLDl5SjPErGUpulJbowIX+aiJQJiKeU+EwYdByREzshZNAXGpOEUEITNFhPY887MaaB77qJF85kVHpE2mVRBBwBRK4lCyFHwqeExsgmiyTVLlIjbF48raicSorUIFKCq+RW+XnCGRNKAln1ygnd1ihGY0x5llBKK9xB46sE2fr8iiQ21H6JdDuqdLQMYkb9LiWt2q4uZFP7MiRKSB5ZIIPR3WTa+y/SmzxNKSmRJ5xPJyk9WJGw6+Q3t+8hT5IK0gBaJi+TSld9QJIH5FI4lAbwgzENAvrkGQrp5AfBy93zSALvJHJICijaNGQlTxDVcUqBOn3Wo9jhpAMx5fkDT6MlIZGeNDRKtqqlD+FRA5UCmj4yV1ZIckC3n4uULFuaLtKnoSpVGEQGkp1VsOSSuijyeMA0ekhDs7sDeu3YELXRuDWRBpFksY9yH5FcWQxtG0/BkmEmsbCAmUQpg7AtabFPFkCOJJORNp4kuCp4g+hAH5s1yHYkvTt3AqP0qSn6o3RPUnKFFPE7X6TLcvvEwSML0jvq10nIoptD0ngyif/uGuDgEZ/awXxnNQfPObv7Gjr5dLGUsUvDgzSNpPZrcK90BLfBULojZuQuyR4syO2nhN71YLUE7L8Hc/B18oS6//X6n0bg/wW6N9HN0J3gTg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pic>
        <p:nvPicPr>
          <p:cNvPr id="30724" name="Picture 4" descr="CMR College of Pharmacy updated... - CMR College of Pharmacy"/>
          <p:cNvPicPr>
            <a:picLocks noChangeAspect="1" noChangeArrowheads="1"/>
          </p:cNvPicPr>
          <p:nvPr/>
        </p:nvPicPr>
        <p:blipFill>
          <a:blip r:embed="rId2"/>
          <a:srcRect/>
          <a:stretch>
            <a:fillRect/>
          </a:stretch>
        </p:blipFill>
        <p:spPr bwMode="auto">
          <a:xfrm>
            <a:off x="381000" y="152400"/>
            <a:ext cx="1295400" cy="1143000"/>
          </a:xfrm>
          <a:prstGeom prst="rect">
            <a:avLst/>
          </a:prstGeom>
          <a:noFill/>
        </p:spPr>
      </p:pic>
      <p:sp>
        <p:nvSpPr>
          <p:cNvPr id="30726" name="AutoShape 6" descr="CMRCET HYDERABAD - 2021 Admission Process, Ranking, Reviews, Affiliation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sp>
        <p:nvSpPr>
          <p:cNvPr id="6" name="TextBox 5"/>
          <p:cNvSpPr txBox="1"/>
          <p:nvPr/>
        </p:nvSpPr>
        <p:spPr>
          <a:xfrm>
            <a:off x="272872" y="2966707"/>
            <a:ext cx="5029200" cy="400110"/>
          </a:xfrm>
          <a:prstGeom prst="rect">
            <a:avLst/>
          </a:prstGeom>
          <a:noFill/>
        </p:spPr>
        <p:txBody>
          <a:bodyPr wrap="square" rtlCol="0">
            <a:spAutoFit/>
          </a:bodyPr>
          <a:lstStyle/>
          <a:p>
            <a:r>
              <a:rPr lang="en-US" sz="2000" b="1" dirty="0">
                <a:solidFill>
                  <a:schemeClr val="tx2">
                    <a:lumMod val="75000"/>
                  </a:schemeClr>
                </a:solidFill>
              </a:rPr>
              <a:t>Batch No.:45</a:t>
            </a:r>
          </a:p>
        </p:txBody>
      </p:sp>
      <p:sp>
        <p:nvSpPr>
          <p:cNvPr id="7" name="TextBox 6"/>
          <p:cNvSpPr txBox="1"/>
          <p:nvPr/>
        </p:nvSpPr>
        <p:spPr>
          <a:xfrm>
            <a:off x="238539" y="6229290"/>
            <a:ext cx="8753061" cy="307777"/>
          </a:xfrm>
          <a:prstGeom prst="rect">
            <a:avLst/>
          </a:prstGeom>
          <a:noFill/>
        </p:spPr>
        <p:txBody>
          <a:bodyPr wrap="square" rtlCol="0">
            <a:spAutoFit/>
          </a:bodyPr>
          <a:lstStyle/>
          <a:p>
            <a:r>
              <a:rPr lang="en-US" sz="1400" b="1" dirty="0">
                <a:solidFill>
                  <a:schemeClr val="tx2">
                    <a:lumMod val="75000"/>
                  </a:schemeClr>
                </a:solidFill>
              </a:rPr>
              <a:t>Batch: 2020-2024 			                                                             Major Project Phase 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76200" y="457200"/>
            <a:ext cx="8991600" cy="461665"/>
          </a:xfrm>
          <a:prstGeom prst="rect">
            <a:avLst/>
          </a:prstGeom>
          <a:noFill/>
        </p:spPr>
        <p:txBody>
          <a:bodyPr wrap="square" rtlCol="0">
            <a:spAutoFit/>
          </a:bodyPr>
          <a:lstStyle/>
          <a:p>
            <a:r>
              <a:rPr lang="en-US" sz="2400" dirty="0">
                <a:solidFill>
                  <a:srgbClr val="FF0000"/>
                </a:solidFill>
                <a:latin typeface="+mj-lt"/>
                <a:cs typeface="Times New Roman" panose="02020603050405020304" pitchFamily="18" charset="0"/>
              </a:rPr>
              <a:t>Implementation of Existing System</a:t>
            </a:r>
          </a:p>
        </p:txBody>
      </p:sp>
      <p:sp>
        <p:nvSpPr>
          <p:cNvPr id="7" name="CustomShape 1"/>
          <p:cNvSpPr/>
          <p:nvPr/>
        </p:nvSpPr>
        <p:spPr>
          <a:xfrm>
            <a:off x="76200" y="1066800"/>
            <a:ext cx="8381160" cy="75600"/>
          </a:xfrm>
          <a:prstGeom prst="rect">
            <a:avLst/>
          </a:prstGeom>
          <a:solidFill>
            <a:srgbClr val="7030A0"/>
          </a:solidFill>
          <a:ln w="25560">
            <a:solidFill>
              <a:srgbClr val="3A5F8B"/>
            </a:solidFill>
            <a:round/>
          </a:ln>
        </p:spPr>
        <p:txBody>
          <a:bodyPr/>
          <a:lstStyle/>
          <a:p>
            <a:endParaRPr lang="en-IN"/>
          </a:p>
        </p:txBody>
      </p:sp>
      <p:sp>
        <p:nvSpPr>
          <p:cNvPr id="2" name="Text Box 1"/>
          <p:cNvSpPr txBox="1"/>
          <p:nvPr/>
        </p:nvSpPr>
        <p:spPr>
          <a:xfrm>
            <a:off x="137160" y="1447800"/>
            <a:ext cx="8869680" cy="4523105"/>
          </a:xfrm>
          <a:prstGeom prst="rect">
            <a:avLst/>
          </a:prstGeom>
          <a:noFill/>
        </p:spPr>
        <p:txBody>
          <a:bodyPr wrap="square" rtlCol="0">
            <a:spAutoFit/>
          </a:bodyPr>
          <a:lstStyle/>
          <a:p>
            <a:pPr marL="285750" indent="-285750" algn="just">
              <a:lnSpc>
                <a:spcPct val="150000"/>
              </a:lnSpc>
              <a:buFont typeface="Wingdings" panose="05000000000000000000" charset="0"/>
              <a:buChar char="Ø"/>
            </a:pPr>
            <a:r>
              <a:rPr lang="en-IN" altLang="en-US" dirty="0">
                <a:latin typeface="Times New Roman" panose="02020603050405020304" pitchFamily="18" charset="0"/>
                <a:cs typeface="Times New Roman" panose="02020603050405020304" pitchFamily="18" charset="0"/>
              </a:rPr>
              <a:t>The system </a:t>
            </a:r>
            <a:r>
              <a:rPr lang="en-US" dirty="0">
                <a:latin typeface="Times New Roman" panose="02020603050405020304" pitchFamily="18" charset="0"/>
                <a:cs typeface="Times New Roman" panose="02020603050405020304" pitchFamily="18" charset="0"/>
              </a:rPr>
              <a:t>employs machine learning to predict diseases based on symptoms and patient data.</a:t>
            </a:r>
          </a:p>
          <a:p>
            <a:pPr marL="285750" indent="-285750" algn="just">
              <a:lnSpc>
                <a:spcPct val="150000"/>
              </a:lnSpc>
              <a:buFont typeface="Wingdings" panose="05000000000000000000" charset="0"/>
              <a:buChar char="Ø"/>
            </a:pPr>
            <a:r>
              <a:rPr lang="en-US" dirty="0">
                <a:latin typeface="Times New Roman" panose="02020603050405020304" pitchFamily="18" charset="0"/>
                <a:cs typeface="Times New Roman" panose="02020603050405020304" pitchFamily="18" charset="0"/>
              </a:rPr>
              <a:t> </a:t>
            </a:r>
            <a:r>
              <a:rPr lang="en-IN" altLang="en-US" dirty="0">
                <a:latin typeface="Times New Roman" panose="02020603050405020304" pitchFamily="18" charset="0"/>
                <a:cs typeface="Times New Roman" panose="02020603050405020304" pitchFamily="18" charset="0"/>
              </a:rPr>
              <a:t>P</a:t>
            </a:r>
            <a:r>
              <a:rPr lang="en-US" dirty="0" err="1">
                <a:latin typeface="Times New Roman" panose="02020603050405020304" pitchFamily="18" charset="0"/>
                <a:cs typeface="Times New Roman" panose="02020603050405020304" pitchFamily="18" charset="0"/>
              </a:rPr>
              <a:t>redictive</a:t>
            </a:r>
            <a:r>
              <a:rPr lang="en-US" dirty="0">
                <a:latin typeface="Times New Roman" panose="02020603050405020304" pitchFamily="18" charset="0"/>
                <a:cs typeface="Times New Roman" panose="02020603050405020304" pitchFamily="18" charset="0"/>
              </a:rPr>
              <a:t> algorithms to suggest doctors based on user </a:t>
            </a:r>
            <a:r>
              <a:rPr lang="en-IN" altLang="en-US" dirty="0">
                <a:latin typeface="Times New Roman" panose="02020603050405020304" pitchFamily="18" charset="0"/>
                <a:cs typeface="Times New Roman" panose="02020603050405020304" pitchFamily="18" charset="0"/>
              </a:rPr>
              <a:t>symptoms.</a:t>
            </a:r>
          </a:p>
          <a:p>
            <a:pPr marL="285750" indent="-285750" algn="just">
              <a:lnSpc>
                <a:spcPct val="150000"/>
              </a:lnSpc>
              <a:buFont typeface="Wingdings" panose="05000000000000000000" charset="0"/>
              <a:buChar char="Ø"/>
            </a:pPr>
            <a:r>
              <a:rPr lang="en-US" dirty="0">
                <a:latin typeface="Times New Roman" panose="02020603050405020304" pitchFamily="18" charset="0"/>
                <a:cs typeface="Times New Roman" panose="02020603050405020304" pitchFamily="18" charset="0"/>
              </a:rPr>
              <a:t>The system provides an integrated solution for patients seeking both diagnosis and specialist recommendations</a:t>
            </a:r>
            <a:r>
              <a:rPr lang="en-IN" altLang="en-US" dirty="0">
                <a:latin typeface="Times New Roman" panose="02020603050405020304" pitchFamily="18" charset="0"/>
                <a:cs typeface="Times New Roman" panose="02020603050405020304" pitchFamily="18" charset="0"/>
              </a:rPr>
              <a:t> using </a:t>
            </a:r>
            <a:r>
              <a:rPr lang="en-US" dirty="0">
                <a:latin typeface="Times New Roman" panose="02020603050405020304" pitchFamily="18" charset="0"/>
                <a:cs typeface="Times New Roman" panose="02020603050405020304" pitchFamily="18" charset="0"/>
              </a:rPr>
              <a:t>the</a:t>
            </a:r>
            <a:r>
              <a:rPr lang="en-IN" altLang="en-US" dirty="0">
                <a:latin typeface="Times New Roman" panose="02020603050405020304" pitchFamily="18" charset="0"/>
                <a:cs typeface="Times New Roman" panose="02020603050405020304" pitchFamily="18" charset="0"/>
              </a:rPr>
              <a:t> Weighted KNN algorithm</a:t>
            </a:r>
            <a:r>
              <a:rPr lang="en-US" dirty="0">
                <a:latin typeface="Times New Roman" panose="02020603050405020304" pitchFamily="18" charset="0"/>
                <a:cs typeface="Times New Roman" panose="02020603050405020304" pitchFamily="18" charset="0"/>
              </a:rPr>
              <a:t> to predict diseases</a:t>
            </a:r>
            <a:r>
              <a:rPr lang="en-IN" altLang="en-US"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charset="0"/>
              <a:buChar char="Ø"/>
            </a:pPr>
            <a:r>
              <a:rPr lang="en-US" dirty="0">
                <a:latin typeface="Times New Roman" panose="02020603050405020304" pitchFamily="18" charset="0"/>
                <a:cs typeface="Times New Roman" panose="02020603050405020304" pitchFamily="18" charset="0"/>
              </a:rPr>
              <a:t>The output includes probabilities for different possible diseases</a:t>
            </a:r>
            <a:r>
              <a:rPr lang="en-IN" altLang="en-US" dirty="0">
                <a:latin typeface="Times New Roman" panose="02020603050405020304" pitchFamily="18" charset="0"/>
                <a:cs typeface="Times New Roman" panose="02020603050405020304" pitchFamily="18" charset="0"/>
              </a:rPr>
              <a:t>.</a:t>
            </a:r>
          </a:p>
          <a:p>
            <a:pPr marL="285750" indent="-285750" algn="just">
              <a:lnSpc>
                <a:spcPct val="150000"/>
              </a:lnSpc>
              <a:buFont typeface="Wingdings" panose="05000000000000000000" charset="0"/>
              <a:buChar char="Ø"/>
            </a:pPr>
            <a:r>
              <a:rPr lang="en-IN" altLang="en-US" dirty="0">
                <a:latin typeface="Times New Roman" panose="02020603050405020304" pitchFamily="18" charset="0"/>
                <a:cs typeface="Times New Roman" panose="02020603050405020304" pitchFamily="18" charset="0"/>
              </a:rPr>
              <a:t> By </a:t>
            </a:r>
            <a:r>
              <a:rPr lang="en-IN" altLang="en-US" dirty="0" err="1">
                <a:latin typeface="Times New Roman" panose="02020603050405020304" pitchFamily="18" charset="0"/>
                <a:cs typeface="Times New Roman" panose="02020603050405020304" pitchFamily="18" charset="0"/>
              </a:rPr>
              <a:t>analyzing</a:t>
            </a:r>
            <a:r>
              <a:rPr lang="en-IN" altLang="en-US" dirty="0">
                <a:latin typeface="Times New Roman" panose="02020603050405020304" pitchFamily="18" charset="0"/>
                <a:cs typeface="Times New Roman" panose="02020603050405020304" pitchFamily="18" charset="0"/>
              </a:rPr>
              <a:t> user-input </a:t>
            </a:r>
            <a:r>
              <a:rPr lang="en-IN" altLang="en-US" dirty="0" err="1">
                <a:latin typeface="Times New Roman" panose="02020603050405020304" pitchFamily="18" charset="0"/>
                <a:cs typeface="Times New Roman" panose="02020603050405020304" pitchFamily="18" charset="0"/>
              </a:rPr>
              <a:t>symptoms,it</a:t>
            </a:r>
            <a:r>
              <a:rPr lang="en-IN" altLang="en-US" dirty="0">
                <a:latin typeface="Times New Roman" panose="02020603050405020304" pitchFamily="18" charset="0"/>
                <a:cs typeface="Times New Roman" panose="02020603050405020304" pitchFamily="18" charset="0"/>
              </a:rPr>
              <a:t>  predicts diseases. Moreover, it suggests hospitals or clinics based on user preferences, considering proximity, cost, doctor expertise, and reviews. Users can offer feedback on recommended doctors, enhancing the system's overall quality and ensuring patients receive the necessary medical care efficiently.</a:t>
            </a:r>
          </a:p>
          <a:p>
            <a:pPr marL="285750" indent="-285750" algn="just"/>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3435096"/>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19220" y="2649884"/>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panose="020B0A04020102020204" pitchFamily="34" charset="0"/>
              </a:rPr>
              <a:t>Research Objective </a:t>
            </a:r>
          </a:p>
          <a:p>
            <a:pPr algn="ctr">
              <a:lnSpc>
                <a:spcPct val="100000"/>
              </a:lnSpc>
            </a:pPr>
            <a:r>
              <a:rPr lang="en-IN" sz="4400" b="1" dirty="0">
                <a:solidFill>
                  <a:srgbClr val="000000"/>
                </a:solidFill>
                <a:latin typeface="Arial Black" panose="020B0A04020102020204" pitchFamily="34" charset="0"/>
              </a:rPr>
              <a:t> </a:t>
            </a:r>
            <a:endParaRPr dirty="0">
              <a:latin typeface="Arial Black" panose="020B0A04020102020204" pitchFamily="34" charset="0"/>
            </a:endParaRPr>
          </a:p>
        </p:txBody>
      </p:sp>
      <p:sp>
        <p:nvSpPr>
          <p:cNvPr id="84" name="CustomShape 3"/>
          <p:cNvSpPr/>
          <p:nvPr/>
        </p:nvSpPr>
        <p:spPr>
          <a:xfrm>
            <a:off x="685800" y="463296"/>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extLst>
      <p:ext uri="{BB962C8B-B14F-4D97-AF65-F5344CB8AC3E}">
        <p14:creationId xmlns:p14="http://schemas.microsoft.com/office/powerpoint/2010/main" val="8576485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7" name="TextBox 6"/>
          <p:cNvSpPr txBox="1"/>
          <p:nvPr/>
        </p:nvSpPr>
        <p:spPr>
          <a:xfrm>
            <a:off x="304800" y="457200"/>
            <a:ext cx="3581400" cy="584775"/>
          </a:xfrm>
          <a:prstGeom prst="rect">
            <a:avLst/>
          </a:prstGeom>
          <a:noFill/>
        </p:spPr>
        <p:txBody>
          <a:bodyPr wrap="square" rtlCol="0">
            <a:spAutoFit/>
          </a:bodyPr>
          <a:lstStyle/>
          <a:p>
            <a:r>
              <a:rPr lang="en-US" sz="3200" b="1" dirty="0">
                <a:solidFill>
                  <a:srgbClr val="C00000"/>
                </a:solidFill>
                <a:latin typeface="Calibri" panose="020F0502020204030204" pitchFamily="34" charset="0"/>
              </a:rPr>
              <a:t>Research objective</a:t>
            </a:r>
          </a:p>
        </p:txBody>
      </p:sp>
      <p:sp>
        <p:nvSpPr>
          <p:cNvPr id="3" name="TextBox 2"/>
          <p:cNvSpPr txBox="1"/>
          <p:nvPr/>
        </p:nvSpPr>
        <p:spPr>
          <a:xfrm>
            <a:off x="284480" y="1289685"/>
            <a:ext cx="8554085" cy="4907915"/>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It is to develop an machine learning with medical expertise and utilizes blockchain technology for secure payment transactions. Specifically, the primary research objectives include:</a:t>
            </a:r>
            <a:endParaRPr lang="en-IN" sz="1800" dirty="0">
              <a:effectLst/>
              <a:latin typeface="Times New Roman" panose="02020603050405020304" pitchFamily="18" charset="0"/>
              <a:ea typeface="Times New Roman" panose="02020603050405020304" pitchFamily="18" charset="0"/>
            </a:endParaRPr>
          </a:p>
          <a:p>
            <a:pPr marL="285750" indent="-285750" algn="just">
              <a:lnSpc>
                <a:spcPct val="150000"/>
              </a:lnSpc>
              <a:buFont typeface="Arial" panose="020B0604020202020204" pitchFamily="34" charset="0"/>
              <a:buChar char="•"/>
            </a:pPr>
            <a:r>
              <a:rPr lang="en-US" sz="1800" b="1" dirty="0">
                <a:effectLst/>
                <a:latin typeface="Times New Roman" panose="02020603050405020304" pitchFamily="18" charset="0"/>
                <a:ea typeface="Times New Roman" panose="02020603050405020304" pitchFamily="18" charset="0"/>
              </a:rPr>
              <a:t>Machine Learning Model Development</a:t>
            </a:r>
            <a:r>
              <a:rPr lang="en-US" sz="1800" dirty="0">
                <a:effectLst/>
                <a:latin typeface="Times New Roman" panose="02020603050405020304" pitchFamily="18" charset="0"/>
                <a:ea typeface="Times New Roman" panose="02020603050405020304" pitchFamily="18" charset="0"/>
              </a:rPr>
              <a:t>: Develop and refine machine learning models that can accurately predict diseases from patient-reported symptoms, encompassing textual descriptions.</a:t>
            </a:r>
            <a:endParaRPr lang="en-IN" sz="1800" dirty="0">
              <a:effectLst/>
              <a:latin typeface="Times New Roman" panose="02020603050405020304" pitchFamily="18" charset="0"/>
              <a:ea typeface="Times New Roman" panose="02020603050405020304" pitchFamily="18" charset="0"/>
            </a:endParaRPr>
          </a:p>
          <a:p>
            <a:pPr marL="285750" indent="-285750" algn="just">
              <a:lnSpc>
                <a:spcPct val="150000"/>
              </a:lnSpc>
              <a:buFont typeface="Arial" panose="020B0604020202020204" pitchFamily="34" charset="0"/>
              <a:buChar char="•"/>
            </a:pPr>
            <a:r>
              <a:rPr lang="en-US" sz="1800" b="1" dirty="0">
                <a:effectLst/>
                <a:latin typeface="Times New Roman" panose="02020603050405020304" pitchFamily="18" charset="0"/>
                <a:ea typeface="Times New Roman" panose="02020603050405020304" pitchFamily="18" charset="0"/>
              </a:rPr>
              <a:t>Secure Payments</a:t>
            </a:r>
            <a:r>
              <a:rPr lang="en-US" sz="1800" dirty="0">
                <a:effectLst/>
                <a:latin typeface="Times New Roman" panose="02020603050405020304" pitchFamily="18" charset="0"/>
                <a:ea typeface="Times New Roman" panose="02020603050405020304" pitchFamily="18" charset="0"/>
              </a:rPr>
              <a:t>: Integrating blockchain and cryptocurrency technology to provide patients with a secure and transparent method of paying for medical service.</a:t>
            </a:r>
            <a:endParaRPr lang="en-IN" sz="1800" dirty="0">
              <a:effectLst/>
              <a:latin typeface="Times New Roman" panose="02020603050405020304" pitchFamily="18" charset="0"/>
              <a:ea typeface="Times New Roman" panose="02020603050405020304" pitchFamily="18" charset="0"/>
            </a:endParaRPr>
          </a:p>
          <a:p>
            <a:pPr marL="285750" indent="-285750" algn="just">
              <a:lnSpc>
                <a:spcPct val="150000"/>
              </a:lnSpc>
              <a:buFont typeface="Arial" panose="020B0604020202020204" pitchFamily="34" charset="0"/>
              <a:buChar char="•"/>
            </a:pPr>
            <a:r>
              <a:rPr lang="en-US" sz="1800" b="1" dirty="0">
                <a:effectLst/>
                <a:latin typeface="Times New Roman" panose="02020603050405020304" pitchFamily="18" charset="0"/>
                <a:ea typeface="Times New Roman" panose="02020603050405020304" pitchFamily="18" charset="0"/>
              </a:rPr>
              <a:t>Cryptocurrency Integration</a:t>
            </a:r>
            <a:r>
              <a:rPr lang="en-US" sz="1800" dirty="0">
                <a:effectLst/>
                <a:latin typeface="Times New Roman" panose="02020603050405020304" pitchFamily="18" charset="0"/>
                <a:ea typeface="Times New Roman" panose="02020603050405020304" pitchFamily="18" charset="0"/>
              </a:rPr>
              <a:t>: Explore the integration of various cryptocurrencies and blockchain technologies into the system, ensuring a seamless and user-friendly payment process for patients and healthcare providers.</a:t>
            </a:r>
            <a:endParaRPr lang="en-IN" sz="1800" dirty="0">
              <a:effectLst/>
              <a:latin typeface="Times New Roman" panose="02020603050405020304" pitchFamily="18" charset="0"/>
              <a:ea typeface="Times New Roman" panose="02020603050405020304" pitchFamily="18" charset="0"/>
            </a:endParaRPr>
          </a:p>
          <a:p>
            <a:pPr marL="285750" indent="-285750" algn="l"/>
            <a:endParaRPr lang="en-IN" sz="1600" b="0" i="0" dirty="0">
              <a:effectLst/>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26447213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72040" y="33616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95720" y="2668680"/>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panose="020B0A04020102020204" pitchFamily="34" charset="0"/>
              </a:rPr>
              <a:t>Problem Definition </a:t>
            </a:r>
            <a:endParaRPr dirty="0">
              <a:latin typeface="Arial Black" panose="020B0A04020102020204" pitchFamily="34" charset="0"/>
            </a:endParaRPr>
          </a:p>
        </p:txBody>
      </p:sp>
      <p:sp>
        <p:nvSpPr>
          <p:cNvPr id="84" name="CustomShape 3"/>
          <p:cNvSpPr/>
          <p:nvPr/>
        </p:nvSpPr>
        <p:spPr>
          <a:xfrm>
            <a:off x="724320" y="45240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extLst>
      <p:ext uri="{BB962C8B-B14F-4D97-AF65-F5344CB8AC3E}">
        <p14:creationId xmlns:p14="http://schemas.microsoft.com/office/powerpoint/2010/main" val="23430082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3" name="TextBox 2"/>
          <p:cNvSpPr txBox="1"/>
          <p:nvPr/>
        </p:nvSpPr>
        <p:spPr>
          <a:xfrm>
            <a:off x="304800" y="457200"/>
            <a:ext cx="3962400" cy="584775"/>
          </a:xfrm>
          <a:prstGeom prst="rect">
            <a:avLst/>
          </a:prstGeom>
          <a:noFill/>
        </p:spPr>
        <p:txBody>
          <a:bodyPr wrap="square" rtlCol="0">
            <a:spAutoFit/>
          </a:bodyPr>
          <a:lstStyle/>
          <a:p>
            <a:r>
              <a:rPr lang="en-US" sz="3200" b="1" dirty="0">
                <a:solidFill>
                  <a:srgbClr val="C00000"/>
                </a:solidFill>
                <a:latin typeface="Calibri" panose="020F0502020204030204" pitchFamily="34" charset="0"/>
              </a:rPr>
              <a:t>Problem Definition</a:t>
            </a:r>
          </a:p>
        </p:txBody>
      </p:sp>
      <p:sp>
        <p:nvSpPr>
          <p:cNvPr id="5" name="TextBox 4"/>
          <p:cNvSpPr txBox="1"/>
          <p:nvPr/>
        </p:nvSpPr>
        <p:spPr>
          <a:xfrm>
            <a:off x="457200" y="1371600"/>
            <a:ext cx="8381160" cy="3723005"/>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In contemporary healthcare, there is a need to enhance disease diagnosis and medical consultation processes.</a:t>
            </a:r>
          </a:p>
          <a:p>
            <a:pPr marL="285750" indent="-285750" algn="just">
              <a:lnSpc>
                <a:spcPct val="150000"/>
              </a:lnSpc>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 Many patients seek accurate and timely disease predictions, while healthcare providers require secure and transparent payment methods for their services.</a:t>
            </a:r>
          </a:p>
          <a:p>
            <a:pPr marL="285750" indent="-285750" algn="just">
              <a:lnSpc>
                <a:spcPct val="150000"/>
              </a:lnSpc>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 "Med Predict Crypto Pay" aims to address these needs by offering a system that predicts diseases from patient symptoms, enables cryptocurrency-based payments, and fosters a collaborative approach to medical prescription. To securely pay the fee and to get prescription for the </a:t>
            </a:r>
            <a:r>
              <a:rPr lang="en-US" sz="1800" dirty="0" err="1">
                <a:effectLst/>
                <a:latin typeface="Times New Roman" panose="02020603050405020304" pitchFamily="18" charset="0"/>
                <a:ea typeface="Times New Roman" panose="02020603050405020304" pitchFamily="18" charset="0"/>
              </a:rPr>
              <a:t>sym</a:t>
            </a:r>
            <a:r>
              <a:rPr lang="en-IN" altLang="en-US" sz="1800" dirty="0" err="1">
                <a:effectLst/>
                <a:latin typeface="Times New Roman" panose="02020603050405020304" pitchFamily="18" charset="0"/>
                <a:ea typeface="Times New Roman" panose="02020603050405020304" pitchFamily="18" charset="0"/>
              </a:rPr>
              <a:t>p</a:t>
            </a:r>
            <a:r>
              <a:rPr lang="en-US" sz="1800" dirty="0" err="1">
                <a:effectLst/>
                <a:latin typeface="Times New Roman" panose="02020603050405020304" pitchFamily="18" charset="0"/>
                <a:ea typeface="Times New Roman" panose="02020603050405020304" pitchFamily="18" charset="0"/>
              </a:rPr>
              <a:t>to</a:t>
            </a:r>
            <a:r>
              <a:rPr lang="en-IN" altLang="en-US" sz="1800" dirty="0" err="1">
                <a:effectLst/>
                <a:latin typeface="Times New Roman" panose="02020603050405020304" pitchFamily="18" charset="0"/>
                <a:ea typeface="Times New Roman" panose="02020603050405020304" pitchFamily="18" charset="0"/>
              </a:rPr>
              <a:t>m</a:t>
            </a:r>
            <a:r>
              <a:rPr lang="en-US" sz="1800" dirty="0" err="1">
                <a:effectLst/>
                <a:latin typeface="Times New Roman" panose="02020603050405020304" pitchFamily="18" charset="0"/>
                <a:ea typeface="Times New Roman" panose="02020603050405020304" pitchFamily="18" charset="0"/>
              </a:rPr>
              <a:t>s</a:t>
            </a:r>
            <a:r>
              <a:rPr lang="en-IN" altLang="en-US" sz="1800" dirty="0" err="1">
                <a:effectLst/>
                <a:latin typeface="Times New Roman" panose="02020603050405020304" pitchFamily="18" charset="0"/>
                <a:ea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a:p>
            <a:pPr marL="342900" indent="-342900" algn="just"/>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539513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sp>
      <p:sp>
        <p:nvSpPr>
          <p:cNvPr id="83" name="CustomShape 2"/>
          <p:cNvSpPr/>
          <p:nvPr/>
        </p:nvSpPr>
        <p:spPr>
          <a:xfrm>
            <a:off x="457200" y="3581400"/>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a:rPr>
              <a:t>Research Work </a:t>
            </a:r>
            <a:endParaRPr dirty="0"/>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4155" y="3047655"/>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835" y="2361975"/>
            <a:ext cx="8152560" cy="760320"/>
          </a:xfrm>
          <a:prstGeom prst="rect">
            <a:avLst/>
          </a:prstGeom>
        </p:spPr>
        <p:txBody>
          <a:bodyPr lIns="90000" tIns="45000" rIns="90000" bIns="45000"/>
          <a:lstStyle/>
          <a:p>
            <a:pPr algn="ctr">
              <a:lnSpc>
                <a:spcPct val="100000"/>
              </a:lnSpc>
            </a:pPr>
            <a:r>
              <a:rPr lang="en-IN" altLang="en-US" sz="4400" b="1" dirty="0">
                <a:latin typeface="Arial Black" panose="020B0A04020102020204" pitchFamily="34" charset="0"/>
              </a:rPr>
              <a:t>Patient Module</a:t>
            </a:r>
          </a:p>
          <a:p>
            <a:pPr algn="ctr">
              <a:lnSpc>
                <a:spcPct val="100000"/>
              </a:lnSpc>
            </a:pPr>
            <a:r>
              <a:rPr lang="en-IN" altLang="en-US" sz="4400" b="1" dirty="0">
                <a:latin typeface="Arial Black" panose="020B0A04020102020204" pitchFamily="34" charset="0"/>
              </a:rPr>
              <a:t> Block Diagram</a:t>
            </a:r>
            <a:endParaRPr sz="4400" b="1" dirty="0">
              <a:latin typeface="Arial Black" panose="020B0A040201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673677" y="857183"/>
            <a:ext cx="1060052" cy="466688"/>
          </a:xfrm>
          <a:prstGeom prst="rect">
            <a:avLst/>
          </a:prstGeom>
        </p:spPr>
      </p:pic>
      <p:sp>
        <p:nvSpPr>
          <p:cNvPr id="7" name="Rectangle 6"/>
          <p:cNvSpPr/>
          <p:nvPr/>
        </p:nvSpPr>
        <p:spPr>
          <a:xfrm>
            <a:off x="1316355" y="2314576"/>
            <a:ext cx="886778" cy="52244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900" dirty="0">
                <a:solidFill>
                  <a:schemeClr val="tx1"/>
                </a:solidFill>
                <a:latin typeface="Times New Roman" panose="02020603050405020304" pitchFamily="18" charset="0"/>
                <a:cs typeface="Times New Roman" panose="02020603050405020304" pitchFamily="18" charset="0"/>
              </a:rPr>
              <a:t>Register</a:t>
            </a:r>
          </a:p>
        </p:txBody>
      </p:sp>
      <p:pic>
        <p:nvPicPr>
          <p:cNvPr id="17" name="Picture 16"/>
          <p:cNvPicPr>
            <a:picLocks noChangeAspect="1"/>
          </p:cNvPicPr>
          <p:nvPr/>
        </p:nvPicPr>
        <p:blipFill>
          <a:blip r:embed="rId3"/>
          <a:stretch>
            <a:fillRect/>
          </a:stretch>
        </p:blipFill>
        <p:spPr>
          <a:xfrm>
            <a:off x="1375944" y="3237713"/>
            <a:ext cx="1032720" cy="599256"/>
          </a:xfrm>
          <a:prstGeom prst="rect">
            <a:avLst/>
          </a:prstGeom>
        </p:spPr>
      </p:pic>
      <p:sp>
        <p:nvSpPr>
          <p:cNvPr id="23" name="Rectangle 22"/>
          <p:cNvSpPr/>
          <p:nvPr/>
        </p:nvSpPr>
        <p:spPr>
          <a:xfrm>
            <a:off x="3992422" y="2314416"/>
            <a:ext cx="1060052" cy="55307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900" dirty="0">
                <a:solidFill>
                  <a:schemeClr val="tx1"/>
                </a:solidFill>
                <a:latin typeface="Times New Roman" panose="02020603050405020304" pitchFamily="18" charset="0"/>
                <a:cs typeface="Times New Roman" panose="02020603050405020304" pitchFamily="18" charset="0"/>
              </a:rPr>
              <a:t>Enter user id</a:t>
            </a:r>
          </a:p>
          <a:p>
            <a:pPr algn="ctr"/>
            <a:r>
              <a:rPr lang="en-IN" sz="900" dirty="0">
                <a:solidFill>
                  <a:schemeClr val="tx1"/>
                </a:solidFill>
                <a:latin typeface="Times New Roman" panose="02020603050405020304" pitchFamily="18" charset="0"/>
                <a:cs typeface="Times New Roman" panose="02020603050405020304" pitchFamily="18" charset="0"/>
              </a:rPr>
              <a:t>And</a:t>
            </a:r>
          </a:p>
          <a:p>
            <a:pPr algn="ctr"/>
            <a:r>
              <a:rPr lang="en-IN" sz="900" dirty="0">
                <a:solidFill>
                  <a:schemeClr val="tx1"/>
                </a:solidFill>
                <a:latin typeface="Times New Roman" panose="02020603050405020304" pitchFamily="18" charset="0"/>
                <a:cs typeface="Times New Roman" panose="02020603050405020304" pitchFamily="18" charset="0"/>
              </a:rPr>
              <a:t>password</a:t>
            </a:r>
          </a:p>
        </p:txBody>
      </p:sp>
      <p:sp>
        <p:nvSpPr>
          <p:cNvPr id="55" name="Rectangle 54"/>
          <p:cNvSpPr/>
          <p:nvPr/>
        </p:nvSpPr>
        <p:spPr>
          <a:xfrm>
            <a:off x="4099149" y="3147348"/>
            <a:ext cx="846917" cy="578285"/>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IN" sz="900" dirty="0">
                <a:latin typeface="Times New Roman" panose="02020603050405020304" pitchFamily="18" charset="0"/>
                <a:cs typeface="Times New Roman" panose="02020603050405020304" pitchFamily="18" charset="0"/>
              </a:rPr>
              <a:t>give </a:t>
            </a:r>
          </a:p>
          <a:p>
            <a:pPr algn="ctr"/>
            <a:r>
              <a:rPr lang="en-IN" sz="900" dirty="0">
                <a:latin typeface="Times New Roman" panose="02020603050405020304" pitchFamily="18" charset="0"/>
                <a:cs typeface="Times New Roman" panose="02020603050405020304" pitchFamily="18" charset="0"/>
              </a:rPr>
              <a:t>  symptoms</a:t>
            </a:r>
          </a:p>
        </p:txBody>
      </p:sp>
      <p:sp>
        <p:nvSpPr>
          <p:cNvPr id="61" name="Rectangle 60"/>
          <p:cNvSpPr/>
          <p:nvPr/>
        </p:nvSpPr>
        <p:spPr>
          <a:xfrm>
            <a:off x="5537347" y="3147391"/>
            <a:ext cx="846917" cy="553076"/>
          </a:xfrm>
          <a:prstGeom prst="hexago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900" dirty="0">
                <a:solidFill>
                  <a:schemeClr val="bg1"/>
                </a:solidFill>
                <a:latin typeface="Times New Roman" panose="02020603050405020304" pitchFamily="18" charset="0"/>
                <a:cs typeface="Times New Roman" panose="02020603050405020304" pitchFamily="18" charset="0"/>
              </a:rPr>
              <a:t>Train</a:t>
            </a:r>
          </a:p>
          <a:p>
            <a:pPr algn="ctr"/>
            <a:r>
              <a:rPr lang="en-IN" sz="900" dirty="0">
                <a:solidFill>
                  <a:schemeClr val="bg1"/>
                </a:solidFill>
                <a:latin typeface="Times New Roman" panose="02020603050405020304" pitchFamily="18" charset="0"/>
                <a:cs typeface="Times New Roman" panose="02020603050405020304" pitchFamily="18" charset="0"/>
              </a:rPr>
              <a:t>model</a:t>
            </a:r>
          </a:p>
        </p:txBody>
      </p:sp>
      <p:pic>
        <p:nvPicPr>
          <p:cNvPr id="68" name="Picture 67"/>
          <p:cNvPicPr>
            <a:picLocks noChangeAspect="1"/>
          </p:cNvPicPr>
          <p:nvPr/>
        </p:nvPicPr>
        <p:blipFill>
          <a:blip r:embed="rId4"/>
          <a:stretch>
            <a:fillRect/>
          </a:stretch>
        </p:blipFill>
        <p:spPr>
          <a:xfrm>
            <a:off x="6701989" y="3088138"/>
            <a:ext cx="846916" cy="749255"/>
          </a:xfrm>
          <a:prstGeom prst="rect">
            <a:avLst/>
          </a:prstGeom>
        </p:spPr>
      </p:pic>
      <p:pic>
        <p:nvPicPr>
          <p:cNvPr id="69" name="Picture 68"/>
          <p:cNvPicPr>
            <a:picLocks noChangeAspect="1"/>
          </p:cNvPicPr>
          <p:nvPr/>
        </p:nvPicPr>
        <p:blipFill>
          <a:blip r:embed="rId5"/>
          <a:stretch>
            <a:fillRect/>
          </a:stretch>
        </p:blipFill>
        <p:spPr>
          <a:xfrm>
            <a:off x="7548705" y="3147645"/>
            <a:ext cx="1050145" cy="756077"/>
          </a:xfrm>
          <a:prstGeom prst="rect">
            <a:avLst/>
          </a:prstGeom>
        </p:spPr>
      </p:pic>
      <p:sp>
        <p:nvSpPr>
          <p:cNvPr id="79" name="Rectangle 78"/>
          <p:cNvSpPr/>
          <p:nvPr/>
        </p:nvSpPr>
        <p:spPr>
          <a:xfrm>
            <a:off x="4044316" y="4107180"/>
            <a:ext cx="952976" cy="453390"/>
          </a:xfrm>
          <a:prstGeom prst="diamond">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IN" sz="900" dirty="0">
                <a:latin typeface="Times New Roman" panose="02020603050405020304" pitchFamily="18" charset="0"/>
                <a:cs typeface="Times New Roman" panose="02020603050405020304" pitchFamily="18" charset="0"/>
              </a:rPr>
              <a:t>Doctor</a:t>
            </a:r>
          </a:p>
        </p:txBody>
      </p:sp>
      <p:sp>
        <p:nvSpPr>
          <p:cNvPr id="89" name="Rectangle 88"/>
          <p:cNvSpPr/>
          <p:nvPr/>
        </p:nvSpPr>
        <p:spPr>
          <a:xfrm>
            <a:off x="7020794" y="5396803"/>
            <a:ext cx="1577948" cy="4697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900" dirty="0">
                <a:latin typeface="Times New Roman" panose="02020603050405020304" pitchFamily="18" charset="0"/>
                <a:cs typeface="Times New Roman" panose="02020603050405020304" pitchFamily="18" charset="0"/>
              </a:rPr>
              <a:t>Payment of Consultation FEE (using Cryptocurrency)</a:t>
            </a:r>
          </a:p>
        </p:txBody>
      </p:sp>
      <p:sp>
        <p:nvSpPr>
          <p:cNvPr id="46" name="Rectangle 45"/>
          <p:cNvSpPr/>
          <p:nvPr/>
        </p:nvSpPr>
        <p:spPr>
          <a:xfrm>
            <a:off x="4152601" y="5396842"/>
            <a:ext cx="654977" cy="434033"/>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IN" sz="900" dirty="0">
                <a:solidFill>
                  <a:schemeClr val="bg2"/>
                </a:solidFill>
                <a:latin typeface="Times New Roman" panose="02020603050405020304" pitchFamily="18" charset="0"/>
                <a:cs typeface="Times New Roman" panose="02020603050405020304" pitchFamily="18" charset="0"/>
              </a:rPr>
              <a:t>Select</a:t>
            </a:r>
          </a:p>
          <a:p>
            <a:pPr algn="ctr"/>
            <a:r>
              <a:rPr lang="en-IN" sz="900" dirty="0">
                <a:solidFill>
                  <a:schemeClr val="bg2"/>
                </a:solidFill>
                <a:latin typeface="Times New Roman" panose="02020603050405020304" pitchFamily="18" charset="0"/>
                <a:cs typeface="Times New Roman" panose="02020603050405020304" pitchFamily="18" charset="0"/>
              </a:rPr>
              <a:t>doctor</a:t>
            </a:r>
          </a:p>
        </p:txBody>
      </p:sp>
      <p:sp>
        <p:nvSpPr>
          <p:cNvPr id="82" name="Rectangle 81"/>
          <p:cNvSpPr/>
          <p:nvPr/>
        </p:nvSpPr>
        <p:spPr>
          <a:xfrm>
            <a:off x="3391727" y="4893631"/>
            <a:ext cx="654977" cy="434033"/>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IN" sz="900" dirty="0">
                <a:solidFill>
                  <a:schemeClr val="bg2"/>
                </a:solidFill>
                <a:latin typeface="Times New Roman" panose="02020603050405020304" pitchFamily="18" charset="0"/>
                <a:cs typeface="Times New Roman" panose="02020603050405020304" pitchFamily="18" charset="0"/>
              </a:rPr>
              <a:t>Suggested</a:t>
            </a:r>
          </a:p>
          <a:p>
            <a:pPr algn="ctr"/>
            <a:r>
              <a:rPr lang="en-IN" sz="900" dirty="0">
                <a:solidFill>
                  <a:schemeClr val="bg2"/>
                </a:solidFill>
                <a:latin typeface="Times New Roman" panose="02020603050405020304" pitchFamily="18" charset="0"/>
                <a:cs typeface="Times New Roman" panose="02020603050405020304" pitchFamily="18" charset="0"/>
              </a:rPr>
              <a:t>doctors</a:t>
            </a:r>
          </a:p>
        </p:txBody>
      </p:sp>
      <p:sp>
        <p:nvSpPr>
          <p:cNvPr id="84" name="Rectangle 83"/>
          <p:cNvSpPr/>
          <p:nvPr/>
        </p:nvSpPr>
        <p:spPr>
          <a:xfrm>
            <a:off x="4945663" y="4893475"/>
            <a:ext cx="654977" cy="434033"/>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IN" sz="900" dirty="0">
                <a:solidFill>
                  <a:schemeClr val="bg2"/>
                </a:solidFill>
                <a:latin typeface="Times New Roman" panose="02020603050405020304" pitchFamily="18" charset="0"/>
                <a:cs typeface="Times New Roman" panose="02020603050405020304" pitchFamily="18" charset="0"/>
              </a:rPr>
              <a:t>Consult</a:t>
            </a:r>
          </a:p>
          <a:p>
            <a:pPr algn="ctr"/>
            <a:r>
              <a:rPr lang="en-IN" sz="900" dirty="0">
                <a:solidFill>
                  <a:schemeClr val="bg2"/>
                </a:solidFill>
                <a:latin typeface="Times New Roman" panose="02020603050405020304" pitchFamily="18" charset="0"/>
                <a:cs typeface="Times New Roman" panose="02020603050405020304" pitchFamily="18" charset="0"/>
              </a:rPr>
              <a:t>doctors</a:t>
            </a:r>
          </a:p>
        </p:txBody>
      </p:sp>
      <p:sp>
        <p:nvSpPr>
          <p:cNvPr id="242" name="Rectangle 241"/>
          <p:cNvSpPr/>
          <p:nvPr/>
        </p:nvSpPr>
        <p:spPr>
          <a:xfrm>
            <a:off x="7322481" y="4527416"/>
            <a:ext cx="975264" cy="450188"/>
          </a:xfrm>
          <a:prstGeom prst="flowChartTerminator">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sz="900" dirty="0">
                <a:latin typeface="Times New Roman" panose="02020603050405020304" pitchFamily="18" charset="0"/>
                <a:cs typeface="Times New Roman" panose="02020603050405020304" pitchFamily="18" charset="0"/>
              </a:rPr>
              <a:t>Chart Box</a:t>
            </a:r>
          </a:p>
        </p:txBody>
      </p:sp>
      <p:sp>
        <p:nvSpPr>
          <p:cNvPr id="5" name="Diamond 4"/>
          <p:cNvSpPr/>
          <p:nvPr/>
        </p:nvSpPr>
        <p:spPr>
          <a:xfrm>
            <a:off x="2678907" y="1492567"/>
            <a:ext cx="1054894" cy="822008"/>
          </a:xfrm>
          <a:prstGeom prst="diamond">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altLang="en-US" sz="900">
                <a:latin typeface="Times New Roman" panose="02020603050405020304" pitchFamily="18" charset="0"/>
                <a:cs typeface="Times New Roman" panose="02020603050405020304" pitchFamily="18" charset="0"/>
              </a:rPr>
              <a:t>Pateint Authentication</a:t>
            </a:r>
          </a:p>
        </p:txBody>
      </p:sp>
      <p:cxnSp>
        <p:nvCxnSpPr>
          <p:cNvPr id="8" name="Straight Arrow Connector 7"/>
          <p:cNvCxnSpPr>
            <a:stCxn id="4" idx="2"/>
            <a:endCxn id="5" idx="0"/>
          </p:cNvCxnSpPr>
          <p:nvPr/>
        </p:nvCxnSpPr>
        <p:spPr>
          <a:xfrm>
            <a:off x="3203734" y="1323975"/>
            <a:ext cx="2858" cy="168593"/>
          </a:xfrm>
          <a:prstGeom prst="straightConnector1">
            <a:avLst/>
          </a:prstGeom>
          <a:ln>
            <a:tailEnd type="arrow" w="med" len="med"/>
          </a:ln>
        </p:spPr>
        <p:style>
          <a:lnRef idx="3">
            <a:schemeClr val="accent1"/>
          </a:lnRef>
          <a:fillRef idx="0">
            <a:schemeClr val="accent1"/>
          </a:fillRef>
          <a:effectRef idx="2">
            <a:schemeClr val="accent1"/>
          </a:effectRef>
          <a:fontRef idx="minor">
            <a:schemeClr val="tx1"/>
          </a:fontRef>
        </p:style>
      </p:cxnSp>
      <p:cxnSp>
        <p:nvCxnSpPr>
          <p:cNvPr id="11" name="Straight Connector 10"/>
          <p:cNvCxnSpPr/>
          <p:nvPr/>
        </p:nvCxnSpPr>
        <p:spPr>
          <a:xfrm flipH="1">
            <a:off x="1865471" y="1875949"/>
            <a:ext cx="813435"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12" name="Straight Arrow Connector 11"/>
          <p:cNvCxnSpPr/>
          <p:nvPr/>
        </p:nvCxnSpPr>
        <p:spPr>
          <a:xfrm>
            <a:off x="1857851" y="1870234"/>
            <a:ext cx="7620" cy="444341"/>
          </a:xfrm>
          <a:prstGeom prst="straightConnector1">
            <a:avLst/>
          </a:prstGeom>
          <a:ln>
            <a:tailEnd type="arrow" w="med" len="med"/>
          </a:ln>
        </p:spPr>
        <p:style>
          <a:lnRef idx="3">
            <a:schemeClr val="accent1"/>
          </a:lnRef>
          <a:fillRef idx="0">
            <a:schemeClr val="accent1"/>
          </a:fillRef>
          <a:effectRef idx="2">
            <a:schemeClr val="accent1"/>
          </a:effectRef>
          <a:fontRef idx="minor">
            <a:schemeClr val="tx1"/>
          </a:fontRef>
        </p:style>
      </p:cxnSp>
      <p:cxnSp>
        <p:nvCxnSpPr>
          <p:cNvPr id="13" name="Straight Connector 12"/>
          <p:cNvCxnSpPr/>
          <p:nvPr/>
        </p:nvCxnSpPr>
        <p:spPr>
          <a:xfrm flipH="1" flipV="1">
            <a:off x="3733800" y="1895475"/>
            <a:ext cx="650558" cy="3334"/>
          </a:xfrm>
          <a:prstGeom prst="line">
            <a:avLst/>
          </a:prstGeom>
        </p:spPr>
        <p:style>
          <a:lnRef idx="3">
            <a:schemeClr val="accent1"/>
          </a:lnRef>
          <a:fillRef idx="0">
            <a:schemeClr val="accent1"/>
          </a:fillRef>
          <a:effectRef idx="2">
            <a:schemeClr val="accent1"/>
          </a:effectRef>
          <a:fontRef idx="minor">
            <a:schemeClr val="tx1"/>
          </a:fontRef>
        </p:style>
      </p:cxnSp>
      <p:cxnSp>
        <p:nvCxnSpPr>
          <p:cNvPr id="14" name="Straight Arrow Connector 13"/>
          <p:cNvCxnSpPr/>
          <p:nvPr/>
        </p:nvCxnSpPr>
        <p:spPr>
          <a:xfrm>
            <a:off x="4376738" y="1898809"/>
            <a:ext cx="7620" cy="444341"/>
          </a:xfrm>
          <a:prstGeom prst="straightConnector1">
            <a:avLst/>
          </a:prstGeom>
          <a:ln>
            <a:tailEnd type="arrow" w="med" len="med"/>
          </a:ln>
        </p:spPr>
        <p:style>
          <a:lnRef idx="3">
            <a:schemeClr val="accent1"/>
          </a:lnRef>
          <a:fillRef idx="0">
            <a:schemeClr val="accent1"/>
          </a:fillRef>
          <a:effectRef idx="2">
            <a:schemeClr val="accent1"/>
          </a:effectRef>
          <a:fontRef idx="minor">
            <a:schemeClr val="tx1"/>
          </a:fontRef>
        </p:style>
      </p:cxnSp>
      <p:cxnSp>
        <p:nvCxnSpPr>
          <p:cNvPr id="15" name="Straight Arrow Connector 14"/>
          <p:cNvCxnSpPr>
            <a:stCxn id="7" idx="2"/>
          </p:cNvCxnSpPr>
          <p:nvPr/>
        </p:nvCxnSpPr>
        <p:spPr>
          <a:xfrm>
            <a:off x="1759744" y="2837022"/>
            <a:ext cx="8573" cy="442436"/>
          </a:xfrm>
          <a:prstGeom prst="straightConnector1">
            <a:avLst/>
          </a:prstGeom>
          <a:ln>
            <a:tailEnd type="arrow" w="med" len="med"/>
          </a:ln>
        </p:spPr>
        <p:style>
          <a:lnRef idx="3">
            <a:schemeClr val="accent1"/>
          </a:lnRef>
          <a:fillRef idx="0">
            <a:schemeClr val="accent1"/>
          </a:fillRef>
          <a:effectRef idx="2">
            <a:schemeClr val="accent1"/>
          </a:effectRef>
          <a:fontRef idx="minor">
            <a:schemeClr val="tx1"/>
          </a:fontRef>
        </p:style>
      </p:cxnSp>
      <p:sp>
        <p:nvSpPr>
          <p:cNvPr id="16" name="Text Box 15"/>
          <p:cNvSpPr txBox="1"/>
          <p:nvPr/>
        </p:nvSpPr>
        <p:spPr>
          <a:xfrm>
            <a:off x="1524000" y="3904774"/>
            <a:ext cx="679133" cy="646331"/>
          </a:xfrm>
          <a:prstGeom prst="rect">
            <a:avLst/>
          </a:prstGeom>
          <a:noFill/>
        </p:spPr>
        <p:txBody>
          <a:bodyPr wrap="square" rtlCol="0">
            <a:spAutoFit/>
          </a:bodyPr>
          <a:lstStyle/>
          <a:p>
            <a:pPr algn="ctr"/>
            <a:r>
              <a:rPr lang="en-IN" sz="900" dirty="0">
                <a:latin typeface="Times New Roman" panose="02020603050405020304" pitchFamily="18" charset="0"/>
                <a:cs typeface="Times New Roman" panose="02020603050405020304" pitchFamily="18" charset="0"/>
                <a:sym typeface="+mn-ea"/>
              </a:rPr>
              <a:t>Patient </a:t>
            </a:r>
            <a:endParaRPr lang="en-IN" sz="900" dirty="0">
              <a:latin typeface="Times New Roman" panose="02020603050405020304" pitchFamily="18" charset="0"/>
              <a:cs typeface="Times New Roman" panose="02020603050405020304" pitchFamily="18" charset="0"/>
            </a:endParaRPr>
          </a:p>
          <a:p>
            <a:pPr algn="ctr"/>
            <a:r>
              <a:rPr lang="en-IN" sz="900" dirty="0">
                <a:latin typeface="Times New Roman" panose="02020603050405020304" pitchFamily="18" charset="0"/>
                <a:cs typeface="Times New Roman" panose="02020603050405020304" pitchFamily="18" charset="0"/>
                <a:sym typeface="+mn-ea"/>
              </a:rPr>
              <a:t>details </a:t>
            </a:r>
            <a:endParaRPr lang="en-IN" sz="900" dirty="0">
              <a:latin typeface="Times New Roman" panose="02020603050405020304" pitchFamily="18" charset="0"/>
              <a:cs typeface="Times New Roman" panose="02020603050405020304" pitchFamily="18" charset="0"/>
            </a:endParaRPr>
          </a:p>
          <a:p>
            <a:pPr algn="ctr"/>
            <a:r>
              <a:rPr lang="en-IN" sz="900" dirty="0">
                <a:latin typeface="Times New Roman" panose="02020603050405020304" pitchFamily="18" charset="0"/>
                <a:cs typeface="Times New Roman" panose="02020603050405020304" pitchFamily="18" charset="0"/>
                <a:sym typeface="+mn-ea"/>
              </a:rPr>
              <a:t>database</a:t>
            </a:r>
            <a:endParaRPr lang="en-IN" sz="900" dirty="0">
              <a:latin typeface="Times New Roman" panose="02020603050405020304" pitchFamily="18" charset="0"/>
              <a:cs typeface="Times New Roman" panose="02020603050405020304" pitchFamily="18" charset="0"/>
            </a:endParaRPr>
          </a:p>
          <a:p>
            <a:pPr algn="ctr"/>
            <a:endParaRPr lang="en-US" sz="900"/>
          </a:p>
        </p:txBody>
      </p:sp>
      <p:cxnSp>
        <p:nvCxnSpPr>
          <p:cNvPr id="20" name="Straight Arrow Connector 19"/>
          <p:cNvCxnSpPr>
            <a:stCxn id="55" idx="2"/>
          </p:cNvCxnSpPr>
          <p:nvPr/>
        </p:nvCxnSpPr>
        <p:spPr>
          <a:xfrm>
            <a:off x="4522471" y="3725704"/>
            <a:ext cx="4286" cy="392430"/>
          </a:xfrm>
          <a:prstGeom prst="straightConnector1">
            <a:avLst/>
          </a:prstGeom>
          <a:ln>
            <a:tailEnd type="arrow" w="med" len="med"/>
          </a:ln>
        </p:spPr>
        <p:style>
          <a:lnRef idx="3">
            <a:schemeClr val="accent1"/>
          </a:lnRef>
          <a:fillRef idx="0">
            <a:schemeClr val="accent1"/>
          </a:fillRef>
          <a:effectRef idx="2">
            <a:schemeClr val="accent1"/>
          </a:effectRef>
          <a:fontRef idx="minor">
            <a:schemeClr val="tx1"/>
          </a:fontRef>
        </p:style>
      </p:cxnSp>
      <p:cxnSp>
        <p:nvCxnSpPr>
          <p:cNvPr id="21" name="Straight Arrow Connector 20"/>
          <p:cNvCxnSpPr>
            <a:stCxn id="23" idx="2"/>
            <a:endCxn id="55" idx="0"/>
          </p:cNvCxnSpPr>
          <p:nvPr/>
        </p:nvCxnSpPr>
        <p:spPr>
          <a:xfrm>
            <a:off x="4522470" y="2867501"/>
            <a:ext cx="0" cy="280035"/>
          </a:xfrm>
          <a:prstGeom prst="straightConnector1">
            <a:avLst/>
          </a:prstGeom>
          <a:ln>
            <a:tailEnd type="arrow" w="med" len="med"/>
          </a:ln>
        </p:spPr>
        <p:style>
          <a:lnRef idx="3">
            <a:schemeClr val="accent1"/>
          </a:lnRef>
          <a:fillRef idx="0">
            <a:schemeClr val="accent1"/>
          </a:fillRef>
          <a:effectRef idx="2">
            <a:schemeClr val="accent1"/>
          </a:effectRef>
          <a:fontRef idx="minor">
            <a:schemeClr val="tx1"/>
          </a:fontRef>
        </p:style>
      </p:cxnSp>
      <p:cxnSp>
        <p:nvCxnSpPr>
          <p:cNvPr id="22" name="Straight Arrow Connector 21"/>
          <p:cNvCxnSpPr>
            <a:stCxn id="55" idx="3"/>
            <a:endCxn id="61" idx="3"/>
          </p:cNvCxnSpPr>
          <p:nvPr/>
        </p:nvCxnSpPr>
        <p:spPr>
          <a:xfrm flipV="1">
            <a:off x="4945856" y="3424237"/>
            <a:ext cx="591503" cy="12383"/>
          </a:xfrm>
          <a:prstGeom prst="straightConnector1">
            <a:avLst/>
          </a:prstGeom>
          <a:ln>
            <a:tailEnd type="arrow" w="med" len="med"/>
          </a:ln>
        </p:spPr>
        <p:style>
          <a:lnRef idx="3">
            <a:schemeClr val="accent1"/>
          </a:lnRef>
          <a:fillRef idx="0">
            <a:schemeClr val="accent1"/>
          </a:fillRef>
          <a:effectRef idx="2">
            <a:schemeClr val="accent1"/>
          </a:effectRef>
          <a:fontRef idx="minor">
            <a:schemeClr val="tx1"/>
          </a:fontRef>
        </p:style>
      </p:cxnSp>
      <p:cxnSp>
        <p:nvCxnSpPr>
          <p:cNvPr id="30" name="Straight Arrow Connector 29"/>
          <p:cNvCxnSpPr>
            <a:endCxn id="61" idx="0"/>
          </p:cNvCxnSpPr>
          <p:nvPr/>
        </p:nvCxnSpPr>
        <p:spPr>
          <a:xfrm flipH="1" flipV="1">
            <a:off x="6384132" y="3424238"/>
            <a:ext cx="531019" cy="1905"/>
          </a:xfrm>
          <a:prstGeom prst="straightConnector1">
            <a:avLst/>
          </a:prstGeom>
          <a:ln>
            <a:headEnd type="arrow" w="med" len="med"/>
            <a:tailEnd type="arrow" w="med" len="med"/>
          </a:ln>
        </p:spPr>
        <p:style>
          <a:lnRef idx="3">
            <a:schemeClr val="accent1"/>
          </a:lnRef>
          <a:fillRef idx="0">
            <a:schemeClr val="accent1"/>
          </a:fillRef>
          <a:effectRef idx="2">
            <a:schemeClr val="accent1"/>
          </a:effectRef>
          <a:fontRef idx="minor">
            <a:schemeClr val="tx1"/>
          </a:fontRef>
        </p:style>
      </p:cxnSp>
      <p:cxnSp>
        <p:nvCxnSpPr>
          <p:cNvPr id="31" name="Straight Connector 30"/>
          <p:cNvCxnSpPr>
            <a:stCxn id="79" idx="2"/>
          </p:cNvCxnSpPr>
          <p:nvPr/>
        </p:nvCxnSpPr>
        <p:spPr>
          <a:xfrm flipH="1">
            <a:off x="4517708" y="4560571"/>
            <a:ext cx="3334" cy="82391"/>
          </a:xfrm>
          <a:prstGeom prst="line">
            <a:avLst/>
          </a:prstGeom>
        </p:spPr>
        <p:style>
          <a:lnRef idx="3">
            <a:schemeClr val="accent1"/>
          </a:lnRef>
          <a:fillRef idx="0">
            <a:schemeClr val="accent1"/>
          </a:fillRef>
          <a:effectRef idx="2">
            <a:schemeClr val="accent1"/>
          </a:effectRef>
          <a:fontRef idx="minor">
            <a:schemeClr val="tx1"/>
          </a:fontRef>
        </p:style>
      </p:cxnSp>
      <p:cxnSp>
        <p:nvCxnSpPr>
          <p:cNvPr id="32" name="Straight Connector 31"/>
          <p:cNvCxnSpPr/>
          <p:nvPr/>
        </p:nvCxnSpPr>
        <p:spPr>
          <a:xfrm>
            <a:off x="3706654" y="4673918"/>
            <a:ext cx="1636395" cy="1429"/>
          </a:xfrm>
          <a:prstGeom prst="line">
            <a:avLst/>
          </a:prstGeom>
        </p:spPr>
        <p:style>
          <a:lnRef idx="3">
            <a:schemeClr val="accent1"/>
          </a:lnRef>
          <a:fillRef idx="0">
            <a:schemeClr val="accent1"/>
          </a:fillRef>
          <a:effectRef idx="2">
            <a:schemeClr val="accent1"/>
          </a:effectRef>
          <a:fontRef idx="minor">
            <a:schemeClr val="tx1"/>
          </a:fontRef>
        </p:style>
      </p:cxnSp>
      <p:cxnSp>
        <p:nvCxnSpPr>
          <p:cNvPr id="33" name="Straight Arrow Connector 32"/>
          <p:cNvCxnSpPr>
            <a:endCxn id="82" idx="0"/>
          </p:cNvCxnSpPr>
          <p:nvPr/>
        </p:nvCxnSpPr>
        <p:spPr>
          <a:xfrm>
            <a:off x="3712369" y="4666298"/>
            <a:ext cx="7144" cy="227171"/>
          </a:xfrm>
          <a:prstGeom prst="straightConnector1">
            <a:avLst/>
          </a:prstGeom>
          <a:ln>
            <a:tailEnd type="arrow" w="med" len="med"/>
          </a:ln>
        </p:spPr>
        <p:style>
          <a:lnRef idx="3">
            <a:schemeClr val="accent1"/>
          </a:lnRef>
          <a:fillRef idx="0">
            <a:schemeClr val="accent1"/>
          </a:fillRef>
          <a:effectRef idx="2">
            <a:schemeClr val="accent1"/>
          </a:effectRef>
          <a:fontRef idx="minor">
            <a:schemeClr val="tx1"/>
          </a:fontRef>
        </p:style>
      </p:cxnSp>
      <p:cxnSp>
        <p:nvCxnSpPr>
          <p:cNvPr id="34" name="Straight Arrow Connector 33"/>
          <p:cNvCxnSpPr/>
          <p:nvPr/>
        </p:nvCxnSpPr>
        <p:spPr>
          <a:xfrm>
            <a:off x="5343049" y="4653439"/>
            <a:ext cx="4286" cy="237649"/>
          </a:xfrm>
          <a:prstGeom prst="straightConnector1">
            <a:avLst/>
          </a:prstGeom>
          <a:ln>
            <a:tailEnd type="arrow" w="med" len="med"/>
          </a:ln>
        </p:spPr>
        <p:style>
          <a:lnRef idx="3">
            <a:schemeClr val="accent1"/>
          </a:lnRef>
          <a:fillRef idx="0">
            <a:schemeClr val="accent1"/>
          </a:fillRef>
          <a:effectRef idx="2">
            <a:schemeClr val="accent1"/>
          </a:effectRef>
          <a:fontRef idx="minor">
            <a:schemeClr val="tx1"/>
          </a:fontRef>
        </p:style>
      </p:cxnSp>
      <p:cxnSp>
        <p:nvCxnSpPr>
          <p:cNvPr id="35" name="Straight Connector 34"/>
          <p:cNvCxnSpPr>
            <a:stCxn id="82" idx="3"/>
            <a:endCxn id="84" idx="1"/>
          </p:cNvCxnSpPr>
          <p:nvPr/>
        </p:nvCxnSpPr>
        <p:spPr>
          <a:xfrm>
            <a:off x="4046696" y="5110639"/>
            <a:ext cx="899160"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36" name="Straight Arrow Connector 35"/>
          <p:cNvCxnSpPr/>
          <p:nvPr/>
        </p:nvCxnSpPr>
        <p:spPr>
          <a:xfrm>
            <a:off x="4466273" y="5094447"/>
            <a:ext cx="0" cy="263366"/>
          </a:xfrm>
          <a:prstGeom prst="straightConnector1">
            <a:avLst/>
          </a:prstGeom>
          <a:ln>
            <a:tailEnd type="arrow" w="med" len="med"/>
          </a:ln>
        </p:spPr>
        <p:style>
          <a:lnRef idx="3">
            <a:schemeClr val="accent1"/>
          </a:lnRef>
          <a:fillRef idx="0">
            <a:schemeClr val="accent1"/>
          </a:fillRef>
          <a:effectRef idx="2">
            <a:schemeClr val="accent1"/>
          </a:effectRef>
          <a:fontRef idx="minor">
            <a:schemeClr val="tx1"/>
          </a:fontRef>
        </p:style>
      </p:cxnSp>
      <p:cxnSp>
        <p:nvCxnSpPr>
          <p:cNvPr id="37" name="Elbow Connector 36"/>
          <p:cNvCxnSpPr>
            <a:stCxn id="61" idx="1"/>
            <a:endCxn id="79" idx="3"/>
          </p:cNvCxnSpPr>
          <p:nvPr/>
        </p:nvCxnSpPr>
        <p:spPr>
          <a:xfrm rot="5400000">
            <a:off x="5304949" y="3392805"/>
            <a:ext cx="633413" cy="1248728"/>
          </a:xfrm>
          <a:prstGeom prst="bentConnector2">
            <a:avLst/>
          </a:prstGeom>
          <a:ln>
            <a:tailEnd type="arrow" w="med" len="med"/>
          </a:ln>
        </p:spPr>
        <p:style>
          <a:lnRef idx="3">
            <a:schemeClr val="accent1"/>
          </a:lnRef>
          <a:fillRef idx="0">
            <a:schemeClr val="accent1"/>
          </a:fillRef>
          <a:effectRef idx="2">
            <a:schemeClr val="accent1"/>
          </a:effectRef>
          <a:fontRef idx="minor">
            <a:schemeClr val="tx1"/>
          </a:fontRef>
        </p:style>
      </p:cxnSp>
      <p:cxnSp>
        <p:nvCxnSpPr>
          <p:cNvPr id="39" name="Straight Arrow Connector 38"/>
          <p:cNvCxnSpPr>
            <a:cxnSpLocks/>
            <a:stCxn id="46" idx="3"/>
          </p:cNvCxnSpPr>
          <p:nvPr/>
        </p:nvCxnSpPr>
        <p:spPr>
          <a:xfrm>
            <a:off x="4807579" y="5613859"/>
            <a:ext cx="2213216" cy="0"/>
          </a:xfrm>
          <a:prstGeom prst="straightConnector1">
            <a:avLst/>
          </a:prstGeom>
          <a:ln>
            <a:tailEnd type="arrow" w="med" len="med"/>
          </a:ln>
        </p:spPr>
        <p:style>
          <a:lnRef idx="3">
            <a:schemeClr val="accent1"/>
          </a:lnRef>
          <a:fillRef idx="0">
            <a:schemeClr val="accent1"/>
          </a:fillRef>
          <a:effectRef idx="2">
            <a:schemeClr val="accent1"/>
          </a:effectRef>
          <a:fontRef idx="minor">
            <a:schemeClr val="tx1"/>
          </a:fontRef>
        </p:style>
      </p:cxnSp>
      <p:sp>
        <p:nvSpPr>
          <p:cNvPr id="40" name="Text Box 39"/>
          <p:cNvSpPr txBox="1"/>
          <p:nvPr/>
        </p:nvSpPr>
        <p:spPr>
          <a:xfrm>
            <a:off x="6418379" y="5117376"/>
            <a:ext cx="2444678" cy="338554"/>
          </a:xfrm>
          <a:prstGeom prst="rect">
            <a:avLst/>
          </a:prstGeom>
          <a:noFill/>
        </p:spPr>
        <p:txBody>
          <a:bodyPr wrap="square" rtlCol="0" anchor="t">
            <a:spAutoFit/>
          </a:bodyPr>
          <a:lstStyle/>
          <a:p>
            <a:pPr algn="ctr"/>
            <a:r>
              <a:rPr lang="en-US" sz="1600" dirty="0">
                <a:latin typeface="Times New Roman" panose="02020603050405020304" pitchFamily="18" charset="0"/>
                <a:cs typeface="Times New Roman" panose="02020603050405020304" pitchFamily="18" charset="0"/>
                <a:sym typeface="+mn-ea"/>
              </a:rPr>
              <a:t>I</a:t>
            </a:r>
            <a:r>
              <a:rPr lang="en-IN" sz="1600" dirty="0">
                <a:latin typeface="Times New Roman" panose="02020603050405020304" pitchFamily="18" charset="0"/>
                <a:cs typeface="Times New Roman" panose="02020603050405020304" pitchFamily="18" charset="0"/>
                <a:sym typeface="+mn-ea"/>
              </a:rPr>
              <a:t>f Payment is done</a:t>
            </a:r>
            <a:endParaRPr lang="en-US" sz="1600" dirty="0"/>
          </a:p>
        </p:txBody>
      </p:sp>
      <p:cxnSp>
        <p:nvCxnSpPr>
          <p:cNvPr id="41" name="Straight Arrow Connector 40"/>
          <p:cNvCxnSpPr>
            <a:cxnSpLocks/>
            <a:stCxn id="89" idx="0"/>
          </p:cNvCxnSpPr>
          <p:nvPr/>
        </p:nvCxnSpPr>
        <p:spPr>
          <a:xfrm flipH="1" flipV="1">
            <a:off x="7802881" y="4992529"/>
            <a:ext cx="6887" cy="404274"/>
          </a:xfrm>
          <a:prstGeom prst="straightConnector1">
            <a:avLst/>
          </a:prstGeom>
          <a:ln>
            <a:tailEnd type="arrow" w="med" len="med"/>
          </a:ln>
        </p:spPr>
        <p:style>
          <a:lnRef idx="3">
            <a:schemeClr val="accent1"/>
          </a:lnRef>
          <a:fillRef idx="0">
            <a:schemeClr val="accent1"/>
          </a:fillRef>
          <a:effectRef idx="2">
            <a:schemeClr val="accent1"/>
          </a:effectRef>
          <a:fontRef idx="minor">
            <a:schemeClr val="tx1"/>
          </a:fontRef>
        </p:style>
      </p:cxnSp>
      <p:cxnSp>
        <p:nvCxnSpPr>
          <p:cNvPr id="42" name="Elbow Connector 41"/>
          <p:cNvCxnSpPr>
            <a:endCxn id="23" idx="1"/>
          </p:cNvCxnSpPr>
          <p:nvPr/>
        </p:nvCxnSpPr>
        <p:spPr>
          <a:xfrm flipV="1">
            <a:off x="2229326" y="2590800"/>
            <a:ext cx="1763078" cy="959644"/>
          </a:xfrm>
          <a:prstGeom prst="bentConnector3">
            <a:avLst>
              <a:gd name="adj1" fmla="val 50027"/>
            </a:avLst>
          </a:prstGeom>
          <a:ln>
            <a:tailEnd type="arrow" w="med" len="med"/>
          </a:ln>
        </p:spPr>
        <p:style>
          <a:lnRef idx="3">
            <a:schemeClr val="accent1"/>
          </a:lnRef>
          <a:fillRef idx="0">
            <a:schemeClr val="accent1"/>
          </a:fillRef>
          <a:effectRef idx="2">
            <a:schemeClr val="accent1"/>
          </a:effectRef>
          <a:fontRef idx="minor">
            <a:schemeClr val="tx1"/>
          </a:fontRef>
        </p:style>
      </p:cxnSp>
      <p:sp>
        <p:nvSpPr>
          <p:cNvPr id="43" name="TextBox 14"/>
          <p:cNvSpPr txBox="1"/>
          <p:nvPr/>
        </p:nvSpPr>
        <p:spPr>
          <a:xfrm>
            <a:off x="64177" y="1639343"/>
            <a:ext cx="4415857" cy="230832"/>
          </a:xfrm>
          <a:prstGeom prst="rect">
            <a:avLst/>
          </a:prstGeom>
          <a:noFill/>
        </p:spPr>
        <p:txBody>
          <a:bodyPr wrap="square">
            <a:spAutoFit/>
          </a:bodyPr>
          <a:lstStyle/>
          <a:p>
            <a:pPr algn="ctr"/>
            <a:r>
              <a:rPr lang="en-IN" sz="900" dirty="0">
                <a:latin typeface="Times New Roman" panose="02020603050405020304" pitchFamily="18" charset="0"/>
                <a:cs typeface="Times New Roman" panose="02020603050405020304" pitchFamily="18" charset="0"/>
              </a:rPr>
              <a:t>New user</a:t>
            </a:r>
          </a:p>
        </p:txBody>
      </p:sp>
      <p:sp>
        <p:nvSpPr>
          <p:cNvPr id="78" name="TextBox 77"/>
          <p:cNvSpPr txBox="1"/>
          <p:nvPr/>
        </p:nvSpPr>
        <p:spPr>
          <a:xfrm>
            <a:off x="5052628" y="3820865"/>
            <a:ext cx="4970246" cy="369332"/>
          </a:xfrm>
          <a:prstGeom prst="rect">
            <a:avLst/>
          </a:prstGeom>
          <a:noFill/>
        </p:spPr>
        <p:txBody>
          <a:bodyPr wrap="square">
            <a:spAutoFit/>
          </a:bodyPr>
          <a:lstStyle/>
          <a:p>
            <a:pPr algn="ctr"/>
            <a:r>
              <a:rPr lang="en-IN" sz="900" dirty="0">
                <a:latin typeface="Times New Roman" panose="02020603050405020304" pitchFamily="18" charset="0"/>
                <a:cs typeface="Times New Roman" panose="02020603050405020304" pitchFamily="18" charset="0"/>
              </a:rPr>
              <a:t>Dataset         Machine</a:t>
            </a:r>
          </a:p>
          <a:p>
            <a:pPr algn="ctr"/>
            <a:r>
              <a:rPr lang="en-IN" sz="900" dirty="0">
                <a:latin typeface="Times New Roman" panose="02020603050405020304" pitchFamily="18" charset="0"/>
                <a:cs typeface="Times New Roman" panose="02020603050405020304" pitchFamily="18" charset="0"/>
              </a:rPr>
              <a:t>                      Learning</a:t>
            </a:r>
          </a:p>
        </p:txBody>
      </p:sp>
      <p:sp>
        <p:nvSpPr>
          <p:cNvPr id="45" name="TextBox 44"/>
          <p:cNvSpPr txBox="1"/>
          <p:nvPr/>
        </p:nvSpPr>
        <p:spPr>
          <a:xfrm>
            <a:off x="1648465" y="1668278"/>
            <a:ext cx="4822257" cy="230832"/>
          </a:xfrm>
          <a:prstGeom prst="rect">
            <a:avLst/>
          </a:prstGeom>
          <a:noFill/>
        </p:spPr>
        <p:txBody>
          <a:bodyPr wrap="square">
            <a:spAutoFit/>
          </a:bodyPr>
          <a:lstStyle/>
          <a:p>
            <a:pPr algn="ctr"/>
            <a:r>
              <a:rPr lang="en-IN" sz="900" dirty="0">
                <a:latin typeface="Times New Roman" panose="02020603050405020304" pitchFamily="18" charset="0"/>
                <a:cs typeface="Times New Roman" panose="02020603050405020304" pitchFamily="18" charset="0"/>
              </a:rPr>
              <a:t>Existing user</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4155" y="3047655"/>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835" y="2361975"/>
            <a:ext cx="8152560" cy="760320"/>
          </a:xfrm>
          <a:prstGeom prst="rect">
            <a:avLst/>
          </a:prstGeom>
        </p:spPr>
        <p:txBody>
          <a:bodyPr lIns="90000" tIns="45000" rIns="90000" bIns="45000"/>
          <a:lstStyle/>
          <a:p>
            <a:pPr algn="ctr">
              <a:lnSpc>
                <a:spcPct val="100000"/>
              </a:lnSpc>
            </a:pPr>
            <a:r>
              <a:rPr lang="en-IN" altLang="en-US" sz="4400" b="1" dirty="0">
                <a:latin typeface="Arial Black" panose="020B0A04020102020204" pitchFamily="34" charset="0"/>
              </a:rPr>
              <a:t>Doctor Module</a:t>
            </a:r>
          </a:p>
          <a:p>
            <a:pPr algn="ctr">
              <a:lnSpc>
                <a:spcPct val="100000"/>
              </a:lnSpc>
            </a:pPr>
            <a:r>
              <a:rPr lang="en-IN" altLang="en-US" sz="4400" b="1" dirty="0">
                <a:latin typeface="Arial Black" panose="020B0A04020102020204" pitchFamily="34" charset="0"/>
              </a:rPr>
              <a:t> Block Diagram</a:t>
            </a:r>
            <a:endParaRPr sz="4400" b="1" dirty="0">
              <a:latin typeface="Arial Black" panose="020B0A0402010202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316355" y="2314576"/>
            <a:ext cx="886778" cy="52244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900" dirty="0">
                <a:solidFill>
                  <a:schemeClr val="tx1"/>
                </a:solidFill>
                <a:latin typeface="Times New Roman" panose="02020603050405020304" pitchFamily="18" charset="0"/>
                <a:cs typeface="Times New Roman" panose="02020603050405020304" pitchFamily="18" charset="0"/>
              </a:rPr>
              <a:t>Register</a:t>
            </a:r>
          </a:p>
        </p:txBody>
      </p:sp>
      <p:pic>
        <p:nvPicPr>
          <p:cNvPr id="17" name="Picture 16"/>
          <p:cNvPicPr>
            <a:picLocks noChangeAspect="1"/>
          </p:cNvPicPr>
          <p:nvPr/>
        </p:nvPicPr>
        <p:blipFill>
          <a:blip r:embed="rId2"/>
          <a:stretch>
            <a:fillRect/>
          </a:stretch>
        </p:blipFill>
        <p:spPr>
          <a:xfrm>
            <a:off x="1375944" y="3237713"/>
            <a:ext cx="1032720" cy="599256"/>
          </a:xfrm>
          <a:prstGeom prst="rect">
            <a:avLst/>
          </a:prstGeom>
        </p:spPr>
      </p:pic>
      <p:sp>
        <p:nvSpPr>
          <p:cNvPr id="23" name="Rectangle 22"/>
          <p:cNvSpPr/>
          <p:nvPr/>
        </p:nvSpPr>
        <p:spPr>
          <a:xfrm>
            <a:off x="4623454" y="2322036"/>
            <a:ext cx="1060052" cy="55307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900" dirty="0">
                <a:solidFill>
                  <a:schemeClr val="tx1"/>
                </a:solidFill>
                <a:latin typeface="Times New Roman" panose="02020603050405020304" pitchFamily="18" charset="0"/>
                <a:cs typeface="Times New Roman" panose="02020603050405020304" pitchFamily="18" charset="0"/>
              </a:rPr>
              <a:t>Enter doctor id</a:t>
            </a:r>
          </a:p>
          <a:p>
            <a:pPr algn="ctr"/>
            <a:r>
              <a:rPr lang="en-IN" sz="900" dirty="0">
                <a:solidFill>
                  <a:schemeClr val="tx1"/>
                </a:solidFill>
                <a:latin typeface="Times New Roman" panose="02020603050405020304" pitchFamily="18" charset="0"/>
                <a:cs typeface="Times New Roman" panose="02020603050405020304" pitchFamily="18" charset="0"/>
              </a:rPr>
              <a:t>And</a:t>
            </a:r>
          </a:p>
          <a:p>
            <a:pPr algn="ctr"/>
            <a:r>
              <a:rPr lang="en-IN" sz="900" dirty="0">
                <a:solidFill>
                  <a:schemeClr val="tx1"/>
                </a:solidFill>
                <a:latin typeface="Times New Roman" panose="02020603050405020304" pitchFamily="18" charset="0"/>
                <a:cs typeface="Times New Roman" panose="02020603050405020304" pitchFamily="18" charset="0"/>
              </a:rPr>
              <a:t>password</a:t>
            </a:r>
          </a:p>
        </p:txBody>
      </p:sp>
      <p:sp>
        <p:nvSpPr>
          <p:cNvPr id="242" name="Rectangle 241"/>
          <p:cNvSpPr/>
          <p:nvPr/>
        </p:nvSpPr>
        <p:spPr>
          <a:xfrm>
            <a:off x="7132457" y="4815071"/>
            <a:ext cx="975264" cy="450188"/>
          </a:xfrm>
          <a:prstGeom prst="flowChartTerminator">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sz="900" dirty="0">
                <a:latin typeface="Times New Roman" panose="02020603050405020304" pitchFamily="18" charset="0"/>
                <a:cs typeface="Times New Roman" panose="02020603050405020304" pitchFamily="18" charset="0"/>
              </a:rPr>
              <a:t>Chart Box</a:t>
            </a:r>
          </a:p>
        </p:txBody>
      </p:sp>
      <p:sp>
        <p:nvSpPr>
          <p:cNvPr id="5" name="Diamond 4"/>
          <p:cNvSpPr/>
          <p:nvPr/>
        </p:nvSpPr>
        <p:spPr>
          <a:xfrm>
            <a:off x="2678907" y="1492567"/>
            <a:ext cx="1054894" cy="822008"/>
          </a:xfrm>
          <a:prstGeom prst="diamond">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altLang="en-US" sz="900">
                <a:latin typeface="Times New Roman" panose="02020603050405020304" pitchFamily="18" charset="0"/>
                <a:cs typeface="Times New Roman" panose="02020603050405020304" pitchFamily="18" charset="0"/>
              </a:rPr>
              <a:t>Doctor Authentication</a:t>
            </a:r>
          </a:p>
        </p:txBody>
      </p:sp>
      <p:cxnSp>
        <p:nvCxnSpPr>
          <p:cNvPr id="8" name="Straight Arrow Connector 7"/>
          <p:cNvCxnSpPr>
            <a:stCxn id="4" idx="2"/>
            <a:endCxn id="5" idx="0"/>
          </p:cNvCxnSpPr>
          <p:nvPr/>
        </p:nvCxnSpPr>
        <p:spPr>
          <a:xfrm>
            <a:off x="3203734" y="1323975"/>
            <a:ext cx="2858" cy="168593"/>
          </a:xfrm>
          <a:prstGeom prst="straightConnector1">
            <a:avLst/>
          </a:prstGeom>
          <a:ln>
            <a:tailEnd type="arrow" w="med" len="med"/>
          </a:ln>
        </p:spPr>
        <p:style>
          <a:lnRef idx="3">
            <a:schemeClr val="accent1"/>
          </a:lnRef>
          <a:fillRef idx="0">
            <a:schemeClr val="accent1"/>
          </a:fillRef>
          <a:effectRef idx="2">
            <a:schemeClr val="accent1"/>
          </a:effectRef>
          <a:fontRef idx="minor">
            <a:schemeClr val="tx1"/>
          </a:fontRef>
        </p:style>
      </p:cxnSp>
      <p:cxnSp>
        <p:nvCxnSpPr>
          <p:cNvPr id="11" name="Straight Connector 10"/>
          <p:cNvCxnSpPr/>
          <p:nvPr/>
        </p:nvCxnSpPr>
        <p:spPr>
          <a:xfrm flipH="1">
            <a:off x="1865471" y="1875949"/>
            <a:ext cx="813435"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12" name="Straight Arrow Connector 11"/>
          <p:cNvCxnSpPr/>
          <p:nvPr/>
        </p:nvCxnSpPr>
        <p:spPr>
          <a:xfrm>
            <a:off x="1857851" y="1870234"/>
            <a:ext cx="7620" cy="444341"/>
          </a:xfrm>
          <a:prstGeom prst="straightConnector1">
            <a:avLst/>
          </a:prstGeom>
          <a:ln>
            <a:tailEnd type="arrow" w="med" len="med"/>
          </a:ln>
        </p:spPr>
        <p:style>
          <a:lnRef idx="3">
            <a:schemeClr val="accent1"/>
          </a:lnRef>
          <a:fillRef idx="0">
            <a:schemeClr val="accent1"/>
          </a:fillRef>
          <a:effectRef idx="2">
            <a:schemeClr val="accent1"/>
          </a:effectRef>
          <a:fontRef idx="minor">
            <a:schemeClr val="tx1"/>
          </a:fontRef>
        </p:style>
      </p:cxnSp>
      <p:cxnSp>
        <p:nvCxnSpPr>
          <p:cNvPr id="13" name="Straight Connector 12"/>
          <p:cNvCxnSpPr/>
          <p:nvPr/>
        </p:nvCxnSpPr>
        <p:spPr>
          <a:xfrm flipH="1">
            <a:off x="3733801" y="1891665"/>
            <a:ext cx="1415891" cy="3810"/>
          </a:xfrm>
          <a:prstGeom prst="line">
            <a:avLst/>
          </a:prstGeom>
        </p:spPr>
        <p:style>
          <a:lnRef idx="3">
            <a:schemeClr val="accent1"/>
          </a:lnRef>
          <a:fillRef idx="0">
            <a:schemeClr val="accent1"/>
          </a:fillRef>
          <a:effectRef idx="2">
            <a:schemeClr val="accent1"/>
          </a:effectRef>
          <a:fontRef idx="minor">
            <a:schemeClr val="tx1"/>
          </a:fontRef>
        </p:style>
      </p:cxnSp>
      <p:cxnSp>
        <p:nvCxnSpPr>
          <p:cNvPr id="14" name="Straight Arrow Connector 13"/>
          <p:cNvCxnSpPr/>
          <p:nvPr/>
        </p:nvCxnSpPr>
        <p:spPr>
          <a:xfrm flipH="1">
            <a:off x="5150644" y="1917382"/>
            <a:ext cx="2858" cy="404813"/>
          </a:xfrm>
          <a:prstGeom prst="straightConnector1">
            <a:avLst/>
          </a:prstGeom>
          <a:ln>
            <a:tailEnd type="arrow" w="med" len="med"/>
          </a:ln>
        </p:spPr>
        <p:style>
          <a:lnRef idx="3">
            <a:schemeClr val="accent1"/>
          </a:lnRef>
          <a:fillRef idx="0">
            <a:schemeClr val="accent1"/>
          </a:fillRef>
          <a:effectRef idx="2">
            <a:schemeClr val="accent1"/>
          </a:effectRef>
          <a:fontRef idx="minor">
            <a:schemeClr val="tx1"/>
          </a:fontRef>
        </p:style>
      </p:cxnSp>
      <p:cxnSp>
        <p:nvCxnSpPr>
          <p:cNvPr id="15" name="Straight Arrow Connector 14"/>
          <p:cNvCxnSpPr>
            <a:stCxn id="7" idx="2"/>
          </p:cNvCxnSpPr>
          <p:nvPr/>
        </p:nvCxnSpPr>
        <p:spPr>
          <a:xfrm>
            <a:off x="1759744" y="2837022"/>
            <a:ext cx="8573" cy="442436"/>
          </a:xfrm>
          <a:prstGeom prst="straightConnector1">
            <a:avLst/>
          </a:prstGeom>
          <a:ln>
            <a:tailEnd type="arrow" w="med" len="med"/>
          </a:ln>
        </p:spPr>
        <p:style>
          <a:lnRef idx="3">
            <a:schemeClr val="accent1"/>
          </a:lnRef>
          <a:fillRef idx="0">
            <a:schemeClr val="accent1"/>
          </a:fillRef>
          <a:effectRef idx="2">
            <a:schemeClr val="accent1"/>
          </a:effectRef>
          <a:fontRef idx="minor">
            <a:schemeClr val="tx1"/>
          </a:fontRef>
        </p:style>
      </p:cxnSp>
      <p:sp>
        <p:nvSpPr>
          <p:cNvPr id="16" name="Text Box 15"/>
          <p:cNvSpPr txBox="1"/>
          <p:nvPr/>
        </p:nvSpPr>
        <p:spPr>
          <a:xfrm>
            <a:off x="1524000" y="3904774"/>
            <a:ext cx="679133" cy="646331"/>
          </a:xfrm>
          <a:prstGeom prst="rect">
            <a:avLst/>
          </a:prstGeom>
          <a:noFill/>
        </p:spPr>
        <p:txBody>
          <a:bodyPr wrap="square" rtlCol="0">
            <a:spAutoFit/>
          </a:bodyPr>
          <a:lstStyle/>
          <a:p>
            <a:pPr algn="ctr"/>
            <a:r>
              <a:rPr lang="en-IN" sz="900" dirty="0">
                <a:latin typeface="Times New Roman" panose="02020603050405020304" pitchFamily="18" charset="0"/>
                <a:cs typeface="Times New Roman" panose="02020603050405020304" pitchFamily="18" charset="0"/>
                <a:sym typeface="+mn-ea"/>
              </a:rPr>
              <a:t>doctor </a:t>
            </a:r>
            <a:endParaRPr lang="en-IN" sz="900" dirty="0">
              <a:latin typeface="Times New Roman" panose="02020603050405020304" pitchFamily="18" charset="0"/>
              <a:cs typeface="Times New Roman" panose="02020603050405020304" pitchFamily="18" charset="0"/>
            </a:endParaRPr>
          </a:p>
          <a:p>
            <a:pPr algn="ctr"/>
            <a:r>
              <a:rPr lang="en-IN" sz="900" dirty="0">
                <a:latin typeface="Times New Roman" panose="02020603050405020304" pitchFamily="18" charset="0"/>
                <a:cs typeface="Times New Roman" panose="02020603050405020304" pitchFamily="18" charset="0"/>
                <a:sym typeface="+mn-ea"/>
              </a:rPr>
              <a:t>details </a:t>
            </a:r>
            <a:endParaRPr lang="en-IN" sz="900" dirty="0">
              <a:latin typeface="Times New Roman" panose="02020603050405020304" pitchFamily="18" charset="0"/>
              <a:cs typeface="Times New Roman" panose="02020603050405020304" pitchFamily="18" charset="0"/>
            </a:endParaRPr>
          </a:p>
          <a:p>
            <a:pPr algn="ctr"/>
            <a:r>
              <a:rPr lang="en-IN" sz="900" dirty="0">
                <a:latin typeface="Times New Roman" panose="02020603050405020304" pitchFamily="18" charset="0"/>
                <a:cs typeface="Times New Roman" panose="02020603050405020304" pitchFamily="18" charset="0"/>
                <a:sym typeface="+mn-ea"/>
              </a:rPr>
              <a:t>database</a:t>
            </a:r>
            <a:endParaRPr lang="en-IN" sz="900" dirty="0">
              <a:latin typeface="Times New Roman" panose="02020603050405020304" pitchFamily="18" charset="0"/>
              <a:cs typeface="Times New Roman" panose="02020603050405020304" pitchFamily="18" charset="0"/>
            </a:endParaRPr>
          </a:p>
          <a:p>
            <a:pPr algn="ctr"/>
            <a:endParaRPr lang="en-US" sz="900"/>
          </a:p>
        </p:txBody>
      </p:sp>
      <p:cxnSp>
        <p:nvCxnSpPr>
          <p:cNvPr id="31" name="Straight Connector 30"/>
          <p:cNvCxnSpPr>
            <a:stCxn id="23" idx="2"/>
          </p:cNvCxnSpPr>
          <p:nvPr/>
        </p:nvCxnSpPr>
        <p:spPr>
          <a:xfrm>
            <a:off x="5153502" y="2875122"/>
            <a:ext cx="10954" cy="440531"/>
          </a:xfrm>
          <a:prstGeom prst="line">
            <a:avLst/>
          </a:prstGeom>
        </p:spPr>
        <p:style>
          <a:lnRef idx="3">
            <a:schemeClr val="accent1"/>
          </a:lnRef>
          <a:fillRef idx="0">
            <a:schemeClr val="accent1"/>
          </a:fillRef>
          <a:effectRef idx="2">
            <a:schemeClr val="accent1"/>
          </a:effectRef>
          <a:fontRef idx="minor">
            <a:schemeClr val="tx1"/>
          </a:fontRef>
        </p:style>
      </p:cxnSp>
      <p:cxnSp>
        <p:nvCxnSpPr>
          <p:cNvPr id="32" name="Straight Connector 31"/>
          <p:cNvCxnSpPr/>
          <p:nvPr/>
        </p:nvCxnSpPr>
        <p:spPr>
          <a:xfrm flipV="1">
            <a:off x="3772853" y="3284220"/>
            <a:ext cx="2958941" cy="8573"/>
          </a:xfrm>
          <a:prstGeom prst="line">
            <a:avLst/>
          </a:prstGeom>
        </p:spPr>
        <p:style>
          <a:lnRef idx="3">
            <a:schemeClr val="accent1"/>
          </a:lnRef>
          <a:fillRef idx="0">
            <a:schemeClr val="accent1"/>
          </a:fillRef>
          <a:effectRef idx="2">
            <a:schemeClr val="accent1"/>
          </a:effectRef>
          <a:fontRef idx="minor">
            <a:schemeClr val="tx1"/>
          </a:fontRef>
        </p:style>
      </p:cxnSp>
      <p:cxnSp>
        <p:nvCxnSpPr>
          <p:cNvPr id="33" name="Straight Arrow Connector 32"/>
          <p:cNvCxnSpPr/>
          <p:nvPr/>
        </p:nvCxnSpPr>
        <p:spPr>
          <a:xfrm>
            <a:off x="3780473" y="3277553"/>
            <a:ext cx="15240" cy="566261"/>
          </a:xfrm>
          <a:prstGeom prst="straightConnector1">
            <a:avLst/>
          </a:prstGeom>
          <a:ln>
            <a:tailEnd type="arrow" w="med" len="med"/>
          </a:ln>
        </p:spPr>
        <p:style>
          <a:lnRef idx="3">
            <a:schemeClr val="accent1"/>
          </a:lnRef>
          <a:fillRef idx="0">
            <a:schemeClr val="accent1"/>
          </a:fillRef>
          <a:effectRef idx="2">
            <a:schemeClr val="accent1"/>
          </a:effectRef>
          <a:fontRef idx="minor">
            <a:schemeClr val="tx1"/>
          </a:fontRef>
        </p:style>
      </p:cxnSp>
      <p:cxnSp>
        <p:nvCxnSpPr>
          <p:cNvPr id="34" name="Straight Arrow Connector 33"/>
          <p:cNvCxnSpPr/>
          <p:nvPr/>
        </p:nvCxnSpPr>
        <p:spPr>
          <a:xfrm>
            <a:off x="6747034" y="3276600"/>
            <a:ext cx="953" cy="628174"/>
          </a:xfrm>
          <a:prstGeom prst="straightConnector1">
            <a:avLst/>
          </a:prstGeom>
          <a:ln>
            <a:tailEnd type="arrow" w="med" len="med"/>
          </a:ln>
        </p:spPr>
        <p:style>
          <a:lnRef idx="3">
            <a:schemeClr val="accent1"/>
          </a:lnRef>
          <a:fillRef idx="0">
            <a:schemeClr val="accent1"/>
          </a:fillRef>
          <a:effectRef idx="2">
            <a:schemeClr val="accent1"/>
          </a:effectRef>
          <a:fontRef idx="minor">
            <a:schemeClr val="tx1"/>
          </a:fontRef>
        </p:style>
      </p:cxnSp>
      <p:cxnSp>
        <p:nvCxnSpPr>
          <p:cNvPr id="42" name="Elbow Connector 41"/>
          <p:cNvCxnSpPr>
            <a:endCxn id="23" idx="1"/>
          </p:cNvCxnSpPr>
          <p:nvPr/>
        </p:nvCxnSpPr>
        <p:spPr>
          <a:xfrm flipV="1">
            <a:off x="2197894" y="2598420"/>
            <a:ext cx="2425541" cy="959644"/>
          </a:xfrm>
          <a:prstGeom prst="bentConnector3">
            <a:avLst>
              <a:gd name="adj1" fmla="val 50010"/>
            </a:avLst>
          </a:prstGeom>
          <a:ln>
            <a:tailEnd type="arrow" w="med" len="med"/>
          </a:ln>
        </p:spPr>
        <p:style>
          <a:lnRef idx="3">
            <a:schemeClr val="accent1"/>
          </a:lnRef>
          <a:fillRef idx="0">
            <a:schemeClr val="accent1"/>
          </a:fillRef>
          <a:effectRef idx="2">
            <a:schemeClr val="accent1"/>
          </a:effectRef>
          <a:fontRef idx="minor">
            <a:schemeClr val="tx1"/>
          </a:fontRef>
        </p:style>
      </p:cxnSp>
      <p:sp>
        <p:nvSpPr>
          <p:cNvPr id="43" name="TextBox 14"/>
          <p:cNvSpPr txBox="1"/>
          <p:nvPr/>
        </p:nvSpPr>
        <p:spPr>
          <a:xfrm>
            <a:off x="64177" y="1639343"/>
            <a:ext cx="4415857" cy="230832"/>
          </a:xfrm>
          <a:prstGeom prst="rect">
            <a:avLst/>
          </a:prstGeom>
          <a:noFill/>
        </p:spPr>
        <p:txBody>
          <a:bodyPr wrap="square">
            <a:spAutoFit/>
          </a:bodyPr>
          <a:lstStyle/>
          <a:p>
            <a:pPr algn="ctr"/>
            <a:r>
              <a:rPr lang="en-IN" sz="900" dirty="0">
                <a:latin typeface="Times New Roman" panose="02020603050405020304" pitchFamily="18" charset="0"/>
                <a:cs typeface="Times New Roman" panose="02020603050405020304" pitchFamily="18" charset="0"/>
              </a:rPr>
              <a:t>New user</a:t>
            </a:r>
          </a:p>
        </p:txBody>
      </p:sp>
      <p:sp>
        <p:nvSpPr>
          <p:cNvPr id="45" name="TextBox 44"/>
          <p:cNvSpPr txBox="1"/>
          <p:nvPr/>
        </p:nvSpPr>
        <p:spPr>
          <a:xfrm>
            <a:off x="1648465" y="1668278"/>
            <a:ext cx="4822257" cy="230832"/>
          </a:xfrm>
          <a:prstGeom prst="rect">
            <a:avLst/>
          </a:prstGeom>
          <a:noFill/>
        </p:spPr>
        <p:txBody>
          <a:bodyPr wrap="square">
            <a:spAutoFit/>
          </a:bodyPr>
          <a:lstStyle/>
          <a:p>
            <a:pPr algn="ctr"/>
            <a:r>
              <a:rPr lang="en-IN" sz="900" dirty="0">
                <a:latin typeface="Times New Roman" panose="02020603050405020304" pitchFamily="18" charset="0"/>
                <a:cs typeface="Times New Roman" panose="02020603050405020304" pitchFamily="18" charset="0"/>
              </a:rPr>
              <a:t>Existing user</a:t>
            </a:r>
          </a:p>
        </p:txBody>
      </p:sp>
      <p:pic>
        <p:nvPicPr>
          <p:cNvPr id="111" name="Picture 110"/>
          <p:cNvPicPr>
            <a:picLocks noChangeAspect="1"/>
          </p:cNvPicPr>
          <p:nvPr/>
        </p:nvPicPr>
        <p:blipFill>
          <a:blip r:embed="rId3"/>
          <a:stretch>
            <a:fillRect/>
          </a:stretch>
        </p:blipFill>
        <p:spPr>
          <a:xfrm>
            <a:off x="2842737" y="857250"/>
            <a:ext cx="727234" cy="524828"/>
          </a:xfrm>
          <a:prstGeom prst="rect">
            <a:avLst/>
          </a:prstGeom>
        </p:spPr>
      </p:pic>
      <p:sp>
        <p:nvSpPr>
          <p:cNvPr id="59" name="Rectangle 58"/>
          <p:cNvSpPr/>
          <p:nvPr/>
        </p:nvSpPr>
        <p:spPr>
          <a:xfrm>
            <a:off x="3461063" y="3826863"/>
            <a:ext cx="923453" cy="432342"/>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sz="900" dirty="0">
                <a:latin typeface="Times New Roman" panose="02020603050405020304" pitchFamily="18" charset="0"/>
                <a:cs typeface="Times New Roman" panose="02020603050405020304" pitchFamily="18" charset="0"/>
              </a:rPr>
              <a:t>View patients</a:t>
            </a:r>
          </a:p>
        </p:txBody>
      </p:sp>
      <p:sp>
        <p:nvSpPr>
          <p:cNvPr id="96" name="Rectangle 95"/>
          <p:cNvSpPr/>
          <p:nvPr/>
        </p:nvSpPr>
        <p:spPr>
          <a:xfrm>
            <a:off x="6355557" y="3904774"/>
            <a:ext cx="776764" cy="441960"/>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sz="900" dirty="0">
                <a:latin typeface="Times New Roman" panose="02020603050405020304" pitchFamily="18" charset="0"/>
                <a:cs typeface="Times New Roman" panose="02020603050405020304" pitchFamily="18" charset="0"/>
              </a:rPr>
              <a:t>select patient</a:t>
            </a:r>
          </a:p>
        </p:txBody>
      </p:sp>
      <p:sp>
        <p:nvSpPr>
          <p:cNvPr id="92" name="Rectangle 91"/>
          <p:cNvSpPr/>
          <p:nvPr/>
        </p:nvSpPr>
        <p:spPr>
          <a:xfrm>
            <a:off x="5426287" y="4814735"/>
            <a:ext cx="1112366" cy="431419"/>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900" dirty="0">
                <a:latin typeface="Times New Roman" panose="02020603050405020304" pitchFamily="18" charset="0"/>
                <a:cs typeface="Times New Roman" panose="02020603050405020304" pitchFamily="18" charset="0"/>
              </a:rPr>
              <a:t>See symptoms and</a:t>
            </a:r>
          </a:p>
          <a:p>
            <a:pPr algn="ctr"/>
            <a:r>
              <a:rPr lang="en-IN" sz="900" dirty="0">
                <a:latin typeface="Times New Roman" panose="02020603050405020304" pitchFamily="18" charset="0"/>
                <a:cs typeface="Times New Roman" panose="02020603050405020304" pitchFamily="18" charset="0"/>
              </a:rPr>
              <a:t>Predicted</a:t>
            </a:r>
          </a:p>
          <a:p>
            <a:pPr algn="ctr"/>
            <a:r>
              <a:rPr lang="en-IN" sz="900" dirty="0">
                <a:latin typeface="Times New Roman" panose="02020603050405020304" pitchFamily="18" charset="0"/>
                <a:cs typeface="Times New Roman" panose="02020603050405020304" pitchFamily="18" charset="0"/>
              </a:rPr>
              <a:t>disease</a:t>
            </a:r>
          </a:p>
        </p:txBody>
      </p:sp>
      <p:cxnSp>
        <p:nvCxnSpPr>
          <p:cNvPr id="47" name="Elbow Connector 46"/>
          <p:cNvCxnSpPr>
            <a:cxnSpLocks/>
            <a:endCxn id="96" idx="1"/>
          </p:cNvCxnSpPr>
          <p:nvPr/>
        </p:nvCxnSpPr>
        <p:spPr>
          <a:xfrm>
            <a:off x="4384516" y="4098264"/>
            <a:ext cx="1971041" cy="27490"/>
          </a:xfrm>
          <a:prstGeom prst="bentConnector3">
            <a:avLst>
              <a:gd name="adj1" fmla="val -176"/>
            </a:avLst>
          </a:prstGeom>
          <a:ln>
            <a:tailEnd type="arrow" w="med" len="med"/>
          </a:ln>
        </p:spPr>
        <p:style>
          <a:lnRef idx="3">
            <a:schemeClr val="accent1"/>
          </a:lnRef>
          <a:fillRef idx="0">
            <a:schemeClr val="accent1"/>
          </a:fillRef>
          <a:effectRef idx="2">
            <a:schemeClr val="accent1"/>
          </a:effectRef>
          <a:fontRef idx="minor">
            <a:schemeClr val="tx1"/>
          </a:fontRef>
        </p:style>
      </p:cxnSp>
      <p:sp>
        <p:nvSpPr>
          <p:cNvPr id="278" name="TextBox 277"/>
          <p:cNvSpPr txBox="1"/>
          <p:nvPr/>
        </p:nvSpPr>
        <p:spPr>
          <a:xfrm>
            <a:off x="3460881" y="3891572"/>
            <a:ext cx="4573203" cy="230832"/>
          </a:xfrm>
          <a:prstGeom prst="rect">
            <a:avLst/>
          </a:prstGeom>
          <a:noFill/>
        </p:spPr>
        <p:txBody>
          <a:bodyPr wrap="square">
            <a:spAutoFit/>
          </a:bodyPr>
          <a:lstStyle/>
          <a:p>
            <a:pPr algn="ctr"/>
            <a:r>
              <a:rPr lang="en-US" sz="900" dirty="0">
                <a:latin typeface="Times New Roman" panose="02020603050405020304" pitchFamily="18" charset="0"/>
                <a:cs typeface="Times New Roman" panose="02020603050405020304" pitchFamily="18" charset="0"/>
              </a:rPr>
              <a:t>I</a:t>
            </a:r>
            <a:r>
              <a:rPr lang="en-IN" sz="900" dirty="0">
                <a:latin typeface="Times New Roman" panose="02020603050405020304" pitchFamily="18" charset="0"/>
                <a:cs typeface="Times New Roman" panose="02020603050405020304" pitchFamily="18" charset="0"/>
              </a:rPr>
              <a:t>f Payment is done</a:t>
            </a:r>
          </a:p>
        </p:txBody>
      </p:sp>
      <p:cxnSp>
        <p:nvCxnSpPr>
          <p:cNvPr id="52" name="Straight Connector 51"/>
          <p:cNvCxnSpPr/>
          <p:nvPr/>
        </p:nvCxnSpPr>
        <p:spPr>
          <a:xfrm flipH="1">
            <a:off x="6762274" y="4346734"/>
            <a:ext cx="5715" cy="257175"/>
          </a:xfrm>
          <a:prstGeom prst="line">
            <a:avLst/>
          </a:prstGeom>
        </p:spPr>
        <p:style>
          <a:lnRef idx="3">
            <a:schemeClr val="accent1"/>
          </a:lnRef>
          <a:fillRef idx="0">
            <a:schemeClr val="accent1"/>
          </a:fillRef>
          <a:effectRef idx="2">
            <a:schemeClr val="accent1"/>
          </a:effectRef>
          <a:fontRef idx="minor">
            <a:schemeClr val="tx1"/>
          </a:fontRef>
        </p:style>
      </p:cxnSp>
      <p:cxnSp>
        <p:nvCxnSpPr>
          <p:cNvPr id="53" name="Straight Connector 52"/>
          <p:cNvCxnSpPr/>
          <p:nvPr/>
        </p:nvCxnSpPr>
        <p:spPr>
          <a:xfrm flipV="1">
            <a:off x="5887403" y="4619149"/>
            <a:ext cx="1737360" cy="3810"/>
          </a:xfrm>
          <a:prstGeom prst="line">
            <a:avLst/>
          </a:prstGeom>
        </p:spPr>
        <p:style>
          <a:lnRef idx="3">
            <a:schemeClr val="accent1"/>
          </a:lnRef>
          <a:fillRef idx="0">
            <a:schemeClr val="accent1"/>
          </a:fillRef>
          <a:effectRef idx="2">
            <a:schemeClr val="accent1"/>
          </a:effectRef>
          <a:fontRef idx="minor">
            <a:schemeClr val="tx1"/>
          </a:fontRef>
        </p:style>
      </p:cxnSp>
      <p:cxnSp>
        <p:nvCxnSpPr>
          <p:cNvPr id="54" name="Straight Arrow Connector 53"/>
          <p:cNvCxnSpPr/>
          <p:nvPr/>
        </p:nvCxnSpPr>
        <p:spPr>
          <a:xfrm>
            <a:off x="5887403" y="4600099"/>
            <a:ext cx="0" cy="243364"/>
          </a:xfrm>
          <a:prstGeom prst="straightConnector1">
            <a:avLst/>
          </a:prstGeom>
          <a:ln>
            <a:tailEnd type="arrow" w="med" len="med"/>
          </a:ln>
        </p:spPr>
        <p:style>
          <a:lnRef idx="3">
            <a:schemeClr val="accent1"/>
          </a:lnRef>
          <a:fillRef idx="0">
            <a:schemeClr val="accent1"/>
          </a:fillRef>
          <a:effectRef idx="2">
            <a:schemeClr val="accent1"/>
          </a:effectRef>
          <a:fontRef idx="minor">
            <a:schemeClr val="tx1"/>
          </a:fontRef>
        </p:style>
      </p:cxnSp>
      <p:cxnSp>
        <p:nvCxnSpPr>
          <p:cNvPr id="56" name="Straight Arrow Connector 55"/>
          <p:cNvCxnSpPr/>
          <p:nvPr/>
        </p:nvCxnSpPr>
        <p:spPr>
          <a:xfrm flipH="1">
            <a:off x="7616190" y="4603909"/>
            <a:ext cx="7620" cy="212884"/>
          </a:xfrm>
          <a:prstGeom prst="straightConnector1">
            <a:avLst/>
          </a:prstGeom>
          <a:ln>
            <a:tailEnd type="arrow" w="med" len="med"/>
          </a:ln>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CustomShape 1"/>
          <p:cNvSpPr/>
          <p:nvPr/>
        </p:nvSpPr>
        <p:spPr>
          <a:xfrm>
            <a:off x="457200" y="1066680"/>
            <a:ext cx="8381160" cy="75600"/>
          </a:xfrm>
          <a:prstGeom prst="rect">
            <a:avLst/>
          </a:prstGeom>
          <a:solidFill>
            <a:srgbClr val="7030A0"/>
          </a:solidFill>
          <a:ln w="25560">
            <a:solidFill>
              <a:srgbClr val="3A5F8B"/>
            </a:solidFill>
            <a:round/>
          </a:ln>
        </p:spPr>
      </p:sp>
      <p:sp>
        <p:nvSpPr>
          <p:cNvPr id="44" name="CustomShape 2"/>
          <p:cNvSpPr/>
          <p:nvPr/>
        </p:nvSpPr>
        <p:spPr>
          <a:xfrm>
            <a:off x="457200" y="457200"/>
            <a:ext cx="8381160" cy="577440"/>
          </a:xfrm>
          <a:prstGeom prst="rect">
            <a:avLst/>
          </a:prstGeom>
        </p:spPr>
        <p:txBody>
          <a:bodyPr lIns="90000" tIns="45000" rIns="90000" bIns="45000"/>
          <a:lstStyle/>
          <a:p>
            <a:pPr>
              <a:lnSpc>
                <a:spcPct val="100000"/>
              </a:lnSpc>
            </a:pPr>
            <a:r>
              <a:rPr lang="en-IN" sz="3200" b="1" dirty="0">
                <a:solidFill>
                  <a:srgbClr val="C00000"/>
                </a:solidFill>
                <a:latin typeface="Calibri"/>
              </a:rPr>
              <a:t>Outline</a:t>
            </a:r>
            <a:endParaRPr>
              <a:solidFill>
                <a:srgbClr val="C00000"/>
              </a:solidFill>
            </a:endParaRPr>
          </a:p>
        </p:txBody>
      </p:sp>
      <p:sp>
        <p:nvSpPr>
          <p:cNvPr id="45" name="CustomShape 3"/>
          <p:cNvSpPr/>
          <p:nvPr/>
        </p:nvSpPr>
        <p:spPr>
          <a:xfrm>
            <a:off x="381000" y="1219200"/>
            <a:ext cx="8458200" cy="5867400"/>
          </a:xfrm>
          <a:prstGeom prst="rect">
            <a:avLst/>
          </a:prstGeom>
        </p:spPr>
        <p:txBody>
          <a:bodyPr lIns="90000" tIns="45000" rIns="90000" bIns="45000"/>
          <a:lstStyle/>
          <a:p>
            <a:pPr>
              <a:buFont typeface="Arial" pitchFamily="34" charset="0"/>
              <a:buChar char="•"/>
            </a:pPr>
            <a:r>
              <a:rPr lang="en-IN" sz="2000" b="1" dirty="0">
                <a:solidFill>
                  <a:srgbClr val="000000"/>
                </a:solidFill>
                <a:latin typeface="Bookman Old Style" pitchFamily="18" charset="0"/>
              </a:rPr>
              <a:t> Abstract </a:t>
            </a:r>
          </a:p>
          <a:p>
            <a:pPr>
              <a:buFont typeface="Arial" pitchFamily="34" charset="0"/>
              <a:buChar char="•"/>
            </a:pPr>
            <a:r>
              <a:rPr lang="en-IN" sz="2000" b="1" dirty="0">
                <a:solidFill>
                  <a:srgbClr val="000000"/>
                </a:solidFill>
                <a:latin typeface="Bookman Old Style" pitchFamily="18" charset="0"/>
              </a:rPr>
              <a:t> Introduction </a:t>
            </a:r>
          </a:p>
          <a:p>
            <a:pPr>
              <a:buFont typeface="Arial"/>
              <a:buChar char="•"/>
            </a:pPr>
            <a:r>
              <a:rPr lang="en-IN" sz="2000" b="1" dirty="0">
                <a:solidFill>
                  <a:srgbClr val="000000"/>
                </a:solidFill>
                <a:latin typeface="Bookman Old Style" pitchFamily="18" charset="0"/>
              </a:rPr>
              <a:t> Literature survey</a:t>
            </a:r>
          </a:p>
          <a:p>
            <a:pPr lvl="1">
              <a:buFont typeface="Arial"/>
              <a:buChar char="•"/>
            </a:pPr>
            <a:r>
              <a:rPr lang="en-IN" sz="2000" b="1" dirty="0">
                <a:solidFill>
                  <a:srgbClr val="000000"/>
                </a:solidFill>
                <a:latin typeface="Bookman Old Style" pitchFamily="18" charset="0"/>
              </a:rPr>
              <a:t> Existing system</a:t>
            </a:r>
          </a:p>
          <a:p>
            <a:pPr lvl="2"/>
            <a:r>
              <a:rPr lang="en-IN" sz="2000" dirty="0">
                <a:solidFill>
                  <a:srgbClr val="000000"/>
                </a:solidFill>
                <a:latin typeface="Bookman Old Style" pitchFamily="18" charset="0"/>
              </a:rPr>
              <a:t>- Problems in existing system</a:t>
            </a:r>
          </a:p>
          <a:p>
            <a:pPr>
              <a:buFont typeface="Arial" pitchFamily="34" charset="0"/>
              <a:buChar char="•"/>
            </a:pPr>
            <a:r>
              <a:rPr lang="en-IN" sz="2000" b="1" dirty="0">
                <a:solidFill>
                  <a:srgbClr val="000000"/>
                </a:solidFill>
                <a:latin typeface="Bookman Old Style" pitchFamily="18" charset="0"/>
              </a:rPr>
              <a:t> Research Objective of Presentation</a:t>
            </a:r>
          </a:p>
          <a:p>
            <a:pPr>
              <a:buFont typeface="Arial" pitchFamily="34" charset="0"/>
              <a:buChar char="•"/>
            </a:pPr>
            <a:r>
              <a:rPr lang="en-IN" sz="2000" b="1" dirty="0">
                <a:solidFill>
                  <a:srgbClr val="000000"/>
                </a:solidFill>
                <a:latin typeface="Bookman Old Style" pitchFamily="18" charset="0"/>
              </a:rPr>
              <a:t> Problem Definition</a:t>
            </a:r>
          </a:p>
          <a:p>
            <a:pPr>
              <a:buFont typeface="Arial" pitchFamily="34" charset="0"/>
              <a:buChar char="•"/>
            </a:pPr>
            <a:r>
              <a:rPr lang="en-IN" sz="2000" b="1" dirty="0">
                <a:solidFill>
                  <a:srgbClr val="000000"/>
                </a:solidFill>
                <a:latin typeface="Bookman Old Style" pitchFamily="18" charset="0"/>
              </a:rPr>
              <a:t> Research work</a:t>
            </a:r>
          </a:p>
          <a:p>
            <a:r>
              <a:rPr lang="en-IN" sz="2000" b="1" dirty="0">
                <a:solidFill>
                  <a:srgbClr val="000000"/>
                </a:solidFill>
                <a:latin typeface="Bookman Old Style" pitchFamily="18" charset="0"/>
              </a:rPr>
              <a:t>	</a:t>
            </a:r>
            <a:r>
              <a:rPr lang="en-IN" sz="2000" dirty="0">
                <a:solidFill>
                  <a:srgbClr val="000000"/>
                </a:solidFill>
                <a:latin typeface="Bookman Old Style" pitchFamily="18" charset="0"/>
              </a:rPr>
              <a:t>- Proposed  system architecture</a:t>
            </a:r>
          </a:p>
          <a:p>
            <a:r>
              <a:rPr lang="en-IN" sz="2000" dirty="0">
                <a:solidFill>
                  <a:srgbClr val="000000"/>
                </a:solidFill>
                <a:latin typeface="Bookman Old Style" pitchFamily="18" charset="0"/>
              </a:rPr>
              <a:t>	- Methods</a:t>
            </a:r>
          </a:p>
          <a:p>
            <a:r>
              <a:rPr lang="en-IN" sz="2000" dirty="0">
                <a:solidFill>
                  <a:srgbClr val="000000"/>
                </a:solidFill>
                <a:latin typeface="Bookman Old Style" pitchFamily="18" charset="0"/>
              </a:rPr>
              <a:t>	- Comparison of Proposed  system with an existing system</a:t>
            </a:r>
          </a:p>
          <a:p>
            <a:pPr>
              <a:buFont typeface="Arial" pitchFamily="34" charset="0"/>
              <a:buChar char="•"/>
            </a:pPr>
            <a:r>
              <a:rPr lang="en-IN" sz="2000" b="1" dirty="0">
                <a:solidFill>
                  <a:srgbClr val="000000"/>
                </a:solidFill>
                <a:latin typeface="Bookman Old Style" pitchFamily="18" charset="0"/>
              </a:rPr>
              <a:t> Performance Measure</a:t>
            </a:r>
          </a:p>
          <a:p>
            <a:pPr>
              <a:buFont typeface="Arial" pitchFamily="34" charset="0"/>
              <a:buChar char="•"/>
            </a:pPr>
            <a:r>
              <a:rPr lang="en-IN" sz="2000" b="1" dirty="0">
                <a:solidFill>
                  <a:srgbClr val="000000"/>
                </a:solidFill>
                <a:latin typeface="Bookman Old Style" pitchFamily="18" charset="0"/>
              </a:rPr>
              <a:t> Results	</a:t>
            </a:r>
            <a:endParaRPr lang="en-IN" sz="2000" dirty="0">
              <a:solidFill>
                <a:srgbClr val="000000"/>
              </a:solidFill>
              <a:latin typeface="Bookman Old Style" pitchFamily="18" charset="0"/>
            </a:endParaRPr>
          </a:p>
          <a:p>
            <a:pPr>
              <a:buFont typeface="Arial" pitchFamily="34" charset="0"/>
              <a:buChar char="•"/>
            </a:pPr>
            <a:r>
              <a:rPr lang="en-IN" sz="2000" b="1" dirty="0">
                <a:solidFill>
                  <a:srgbClr val="000000"/>
                </a:solidFill>
                <a:latin typeface="Bookman Old Style" pitchFamily="18" charset="0"/>
              </a:rPr>
              <a:t> Conclusion</a:t>
            </a:r>
          </a:p>
          <a:p>
            <a:pPr>
              <a:buFont typeface="Arial" pitchFamily="34" charset="0"/>
              <a:buChar char="•"/>
            </a:pPr>
            <a:r>
              <a:rPr lang="en-IN" sz="2000" b="1" dirty="0">
                <a:solidFill>
                  <a:srgbClr val="000000"/>
                </a:solidFill>
                <a:latin typeface="Bookman Old Style" pitchFamily="18" charset="0"/>
              </a:rPr>
              <a:t> Future Work</a:t>
            </a:r>
          </a:p>
          <a:p>
            <a:pPr>
              <a:buFont typeface="Arial" pitchFamily="34" charset="0"/>
              <a:buChar char="•"/>
            </a:pPr>
            <a:r>
              <a:rPr lang="en-IN" sz="2000" b="1" dirty="0">
                <a:solidFill>
                  <a:srgbClr val="000000"/>
                </a:solidFill>
                <a:latin typeface="Bookman Old Style" pitchFamily="18" charset="0"/>
              </a:rPr>
              <a:t> References</a:t>
            </a:r>
            <a:r>
              <a:rPr lang="en-IN" sz="2800" b="1" dirty="0">
                <a:solidFill>
                  <a:srgbClr val="000000"/>
                </a:solidFill>
                <a:latin typeface="Calibri"/>
              </a:rPr>
              <a:t>	</a:t>
            </a:r>
            <a:endParaRPr dirty="0"/>
          </a:p>
          <a:p>
            <a:pPr>
              <a:lnSpc>
                <a:spcPct val="100000"/>
              </a:lnSpc>
            </a:pP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4155" y="3047655"/>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835" y="2361975"/>
            <a:ext cx="8152560" cy="760320"/>
          </a:xfrm>
          <a:prstGeom prst="rect">
            <a:avLst/>
          </a:prstGeom>
        </p:spPr>
        <p:txBody>
          <a:bodyPr lIns="90000" tIns="45000" rIns="90000" bIns="45000"/>
          <a:lstStyle/>
          <a:p>
            <a:pPr algn="ctr">
              <a:lnSpc>
                <a:spcPct val="100000"/>
              </a:lnSpc>
            </a:pPr>
            <a:r>
              <a:rPr lang="en-IN" altLang="en-US" sz="4400" b="1" dirty="0">
                <a:latin typeface="Arial Black" panose="020B0A04020102020204" pitchFamily="34" charset="0"/>
              </a:rPr>
              <a:t>Admin Module</a:t>
            </a:r>
          </a:p>
          <a:p>
            <a:pPr algn="ctr">
              <a:lnSpc>
                <a:spcPct val="100000"/>
              </a:lnSpc>
            </a:pPr>
            <a:r>
              <a:rPr lang="en-IN" altLang="en-US" sz="4400" b="1" dirty="0">
                <a:latin typeface="Arial Black" panose="020B0A04020102020204" pitchFamily="34" charset="0"/>
              </a:rPr>
              <a:t> Block Diagram</a:t>
            </a:r>
            <a:endParaRPr sz="4400" b="1" dirty="0">
              <a:latin typeface="Arial Black" panose="020B0A0402010202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2512" y="2537857"/>
            <a:ext cx="657259" cy="485800"/>
          </a:xfrm>
          <a:prstGeom prst="rect">
            <a:avLst/>
          </a:prstGeom>
        </p:spPr>
      </p:pic>
      <p:sp>
        <p:nvSpPr>
          <p:cNvPr id="3" name="Left Brace 2"/>
          <p:cNvSpPr/>
          <p:nvPr/>
        </p:nvSpPr>
        <p:spPr>
          <a:xfrm>
            <a:off x="1169587" y="1535831"/>
            <a:ext cx="333512" cy="2543070"/>
          </a:xfrm>
          <a:prstGeom prst="leftBrace">
            <a:avLst>
              <a:gd name="adj1" fmla="val 8333"/>
              <a:gd name="adj2" fmla="val 51725"/>
            </a:avLst>
          </a:prstGeom>
        </p:spPr>
        <p:style>
          <a:lnRef idx="1">
            <a:schemeClr val="accent6"/>
          </a:lnRef>
          <a:fillRef idx="0">
            <a:schemeClr val="accent6"/>
          </a:fillRef>
          <a:effectRef idx="0">
            <a:schemeClr val="accent6"/>
          </a:effectRef>
          <a:fontRef idx="minor">
            <a:schemeClr val="tx1"/>
          </a:fontRef>
        </p:style>
        <p:txBody>
          <a:bodyPr rtlCol="0" anchor="ctr"/>
          <a:lstStyle/>
          <a:p>
            <a:pPr algn="ctr"/>
            <a:endParaRPr lang="en-IN" sz="9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1711176" y="1387249"/>
            <a:ext cx="1060052" cy="466688"/>
          </a:xfrm>
          <a:prstGeom prst="rect">
            <a:avLst/>
          </a:prstGeom>
        </p:spPr>
      </p:pic>
      <p:sp>
        <p:nvSpPr>
          <p:cNvPr id="6" name="TextBox 5"/>
          <p:cNvSpPr txBox="1"/>
          <p:nvPr/>
        </p:nvSpPr>
        <p:spPr>
          <a:xfrm>
            <a:off x="-116201" y="1871945"/>
            <a:ext cx="4573203" cy="230832"/>
          </a:xfrm>
          <a:prstGeom prst="rect">
            <a:avLst/>
          </a:prstGeom>
          <a:noFill/>
        </p:spPr>
        <p:txBody>
          <a:bodyPr wrap="square">
            <a:spAutoFit/>
          </a:bodyPr>
          <a:lstStyle/>
          <a:p>
            <a:pPr algn="ctr"/>
            <a:r>
              <a:rPr lang="en-IN" sz="900" dirty="0">
                <a:latin typeface="Times New Roman" panose="02020603050405020304" pitchFamily="18" charset="0"/>
                <a:cs typeface="Times New Roman" panose="02020603050405020304" pitchFamily="18" charset="0"/>
              </a:rPr>
              <a:t>Patient</a:t>
            </a:r>
          </a:p>
        </p:txBody>
      </p:sp>
      <p:sp>
        <p:nvSpPr>
          <p:cNvPr id="7" name="Rectangle 6"/>
          <p:cNvSpPr/>
          <p:nvPr/>
        </p:nvSpPr>
        <p:spPr>
          <a:xfrm>
            <a:off x="4832757" y="887476"/>
            <a:ext cx="1060052" cy="55307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900" dirty="0">
                <a:solidFill>
                  <a:schemeClr val="tx1"/>
                </a:solidFill>
                <a:latin typeface="Times New Roman" panose="02020603050405020304" pitchFamily="18" charset="0"/>
                <a:cs typeface="Times New Roman" panose="02020603050405020304" pitchFamily="18" charset="0"/>
              </a:rPr>
              <a:t>Register</a:t>
            </a:r>
          </a:p>
        </p:txBody>
      </p:sp>
      <p:cxnSp>
        <p:nvCxnSpPr>
          <p:cNvPr id="9" name="Straight Connector 8"/>
          <p:cNvCxnSpPr/>
          <p:nvPr/>
        </p:nvCxnSpPr>
        <p:spPr>
          <a:xfrm flipV="1">
            <a:off x="2645450" y="1381213"/>
            <a:ext cx="814060" cy="230264"/>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p:cNvCxnSpPr>
            <a:endCxn id="7" idx="1"/>
          </p:cNvCxnSpPr>
          <p:nvPr/>
        </p:nvCxnSpPr>
        <p:spPr>
          <a:xfrm flipV="1">
            <a:off x="4009495" y="1164014"/>
            <a:ext cx="823262" cy="118864"/>
          </a:xfrm>
          <a:prstGeom prst="line">
            <a:avLst/>
          </a:prstGeom>
        </p:spPr>
        <p:style>
          <a:lnRef idx="1">
            <a:schemeClr val="dk1"/>
          </a:lnRef>
          <a:fillRef idx="0">
            <a:schemeClr val="dk1"/>
          </a:fillRef>
          <a:effectRef idx="0">
            <a:schemeClr val="dk1"/>
          </a:effectRef>
          <a:fontRef idx="minor">
            <a:schemeClr val="tx1"/>
          </a:fontRef>
        </p:style>
      </p:cxnSp>
      <p:sp>
        <p:nvSpPr>
          <p:cNvPr id="15" name="TextBox 14"/>
          <p:cNvSpPr txBox="1"/>
          <p:nvPr/>
        </p:nvSpPr>
        <p:spPr>
          <a:xfrm rot="672152">
            <a:off x="1528646" y="1202934"/>
            <a:ext cx="4415857" cy="230832"/>
          </a:xfrm>
          <a:prstGeom prst="rect">
            <a:avLst/>
          </a:prstGeom>
          <a:noFill/>
        </p:spPr>
        <p:txBody>
          <a:bodyPr wrap="square">
            <a:spAutoFit/>
          </a:bodyPr>
          <a:lstStyle/>
          <a:p>
            <a:pPr algn="ctr"/>
            <a:r>
              <a:rPr lang="en-IN" sz="900" dirty="0">
                <a:latin typeface="Times New Roman" panose="02020603050405020304" pitchFamily="18" charset="0"/>
                <a:cs typeface="Times New Roman" panose="02020603050405020304" pitchFamily="18" charset="0"/>
              </a:rPr>
              <a:t>New user</a:t>
            </a:r>
          </a:p>
        </p:txBody>
      </p:sp>
      <p:pic>
        <p:nvPicPr>
          <p:cNvPr id="17" name="Picture 16"/>
          <p:cNvPicPr>
            <a:picLocks noChangeAspect="1"/>
          </p:cNvPicPr>
          <p:nvPr/>
        </p:nvPicPr>
        <p:blipFill>
          <a:blip r:embed="rId3"/>
          <a:stretch>
            <a:fillRect/>
          </a:stretch>
        </p:blipFill>
        <p:spPr>
          <a:xfrm>
            <a:off x="6855200" y="824078"/>
            <a:ext cx="1032720" cy="599256"/>
          </a:xfrm>
          <a:prstGeom prst="rect">
            <a:avLst/>
          </a:prstGeom>
        </p:spPr>
      </p:pic>
      <p:cxnSp>
        <p:nvCxnSpPr>
          <p:cNvPr id="19" name="Straight Arrow Connector 18"/>
          <p:cNvCxnSpPr>
            <a:stCxn id="7" idx="3"/>
            <a:endCxn id="17" idx="1"/>
          </p:cNvCxnSpPr>
          <p:nvPr/>
        </p:nvCxnSpPr>
        <p:spPr>
          <a:xfrm flipV="1">
            <a:off x="5892809" y="1123707"/>
            <a:ext cx="962392" cy="4030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2" name="TextBox 21"/>
          <p:cNvSpPr txBox="1"/>
          <p:nvPr/>
        </p:nvSpPr>
        <p:spPr>
          <a:xfrm>
            <a:off x="5056628" y="1388835"/>
            <a:ext cx="4594860" cy="507831"/>
          </a:xfrm>
          <a:prstGeom prst="rect">
            <a:avLst/>
          </a:prstGeom>
          <a:noFill/>
        </p:spPr>
        <p:txBody>
          <a:bodyPr wrap="square">
            <a:spAutoFit/>
          </a:bodyPr>
          <a:lstStyle/>
          <a:p>
            <a:pPr algn="ctr"/>
            <a:r>
              <a:rPr lang="en-IN" sz="900" dirty="0">
                <a:latin typeface="Times New Roman" panose="02020603050405020304" pitchFamily="18" charset="0"/>
                <a:cs typeface="Times New Roman" panose="02020603050405020304" pitchFamily="18" charset="0"/>
              </a:rPr>
              <a:t>Patient </a:t>
            </a:r>
          </a:p>
          <a:p>
            <a:pPr algn="ctr"/>
            <a:r>
              <a:rPr lang="en-IN" sz="900" dirty="0">
                <a:latin typeface="Times New Roman" panose="02020603050405020304" pitchFamily="18" charset="0"/>
                <a:cs typeface="Times New Roman" panose="02020603050405020304" pitchFamily="18" charset="0"/>
              </a:rPr>
              <a:t>details </a:t>
            </a:r>
          </a:p>
          <a:p>
            <a:pPr algn="ctr"/>
            <a:r>
              <a:rPr lang="en-IN" sz="900" dirty="0">
                <a:latin typeface="Times New Roman" panose="02020603050405020304" pitchFamily="18" charset="0"/>
                <a:cs typeface="Times New Roman" panose="02020603050405020304" pitchFamily="18" charset="0"/>
              </a:rPr>
              <a:t>database</a:t>
            </a:r>
          </a:p>
        </p:txBody>
      </p:sp>
      <p:sp>
        <p:nvSpPr>
          <p:cNvPr id="23" name="Rectangle 22"/>
          <p:cNvSpPr/>
          <p:nvPr/>
        </p:nvSpPr>
        <p:spPr>
          <a:xfrm>
            <a:off x="3457117" y="2548731"/>
            <a:ext cx="1060052" cy="55307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900" dirty="0">
                <a:solidFill>
                  <a:schemeClr val="tx1"/>
                </a:solidFill>
                <a:latin typeface="Times New Roman" panose="02020603050405020304" pitchFamily="18" charset="0"/>
                <a:cs typeface="Times New Roman" panose="02020603050405020304" pitchFamily="18" charset="0"/>
              </a:rPr>
              <a:t>Enter user id</a:t>
            </a:r>
          </a:p>
          <a:p>
            <a:pPr algn="ctr"/>
            <a:r>
              <a:rPr lang="en-IN" sz="900" dirty="0">
                <a:solidFill>
                  <a:schemeClr val="tx1"/>
                </a:solidFill>
                <a:latin typeface="Times New Roman" panose="02020603050405020304" pitchFamily="18" charset="0"/>
                <a:cs typeface="Times New Roman" panose="02020603050405020304" pitchFamily="18" charset="0"/>
              </a:rPr>
              <a:t>And</a:t>
            </a:r>
          </a:p>
          <a:p>
            <a:pPr algn="ctr"/>
            <a:r>
              <a:rPr lang="en-IN" sz="900" dirty="0">
                <a:solidFill>
                  <a:schemeClr val="tx1"/>
                </a:solidFill>
                <a:latin typeface="Times New Roman" panose="02020603050405020304" pitchFamily="18" charset="0"/>
                <a:cs typeface="Times New Roman" panose="02020603050405020304" pitchFamily="18" charset="0"/>
              </a:rPr>
              <a:t>password</a:t>
            </a:r>
          </a:p>
        </p:txBody>
      </p:sp>
      <p:cxnSp>
        <p:nvCxnSpPr>
          <p:cNvPr id="28" name="Straight Connector 27"/>
          <p:cNvCxnSpPr>
            <a:cxnSpLocks/>
          </p:cNvCxnSpPr>
          <p:nvPr/>
        </p:nvCxnSpPr>
        <p:spPr>
          <a:xfrm>
            <a:off x="2645450" y="1724323"/>
            <a:ext cx="1341304" cy="255595"/>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p:cNvCxnSpPr>
            <a:cxnSpLocks/>
            <a:stCxn id="23" idx="0"/>
            <a:endCxn id="45" idx="2"/>
          </p:cNvCxnSpPr>
          <p:nvPr/>
        </p:nvCxnSpPr>
        <p:spPr>
          <a:xfrm flipV="1">
            <a:off x="3987143" y="2388693"/>
            <a:ext cx="1" cy="160038"/>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p:cNvCxnSpPr/>
          <p:nvPr/>
        </p:nvCxnSpPr>
        <p:spPr>
          <a:xfrm>
            <a:off x="3987143" y="1971918"/>
            <a:ext cx="0" cy="261717"/>
          </a:xfrm>
          <a:prstGeom prst="line">
            <a:avLst/>
          </a:prstGeom>
        </p:spPr>
        <p:style>
          <a:lnRef idx="1">
            <a:schemeClr val="dk1"/>
          </a:lnRef>
          <a:fillRef idx="0">
            <a:schemeClr val="dk1"/>
          </a:fillRef>
          <a:effectRef idx="0">
            <a:schemeClr val="dk1"/>
          </a:effectRef>
          <a:fontRef idx="minor">
            <a:schemeClr val="tx1"/>
          </a:fontRef>
        </p:style>
      </p:cxnSp>
      <p:sp>
        <p:nvSpPr>
          <p:cNvPr id="45" name="TextBox 44"/>
          <p:cNvSpPr txBox="1"/>
          <p:nvPr/>
        </p:nvSpPr>
        <p:spPr>
          <a:xfrm>
            <a:off x="1576015" y="2157861"/>
            <a:ext cx="4822257" cy="230832"/>
          </a:xfrm>
          <a:prstGeom prst="rect">
            <a:avLst/>
          </a:prstGeom>
          <a:noFill/>
        </p:spPr>
        <p:txBody>
          <a:bodyPr wrap="square">
            <a:spAutoFit/>
          </a:bodyPr>
          <a:lstStyle/>
          <a:p>
            <a:pPr algn="ctr"/>
            <a:r>
              <a:rPr lang="en-IN" sz="900" dirty="0">
                <a:latin typeface="Times New Roman" panose="02020603050405020304" pitchFamily="18" charset="0"/>
                <a:cs typeface="Times New Roman" panose="02020603050405020304" pitchFamily="18" charset="0"/>
              </a:rPr>
              <a:t>Existing user</a:t>
            </a:r>
          </a:p>
        </p:txBody>
      </p:sp>
      <p:cxnSp>
        <p:nvCxnSpPr>
          <p:cNvPr id="54" name="Straight Arrow Connector 53"/>
          <p:cNvCxnSpPr>
            <a:endCxn id="23" idx="3"/>
          </p:cNvCxnSpPr>
          <p:nvPr/>
        </p:nvCxnSpPr>
        <p:spPr>
          <a:xfrm flipH="1">
            <a:off x="4517169" y="1302100"/>
            <a:ext cx="2456430" cy="1523168"/>
          </a:xfrm>
          <a:prstGeom prst="straightConnector1">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55" name="Rectangle 54"/>
          <p:cNvSpPr/>
          <p:nvPr/>
        </p:nvSpPr>
        <p:spPr>
          <a:xfrm>
            <a:off x="5056888" y="2529175"/>
            <a:ext cx="846917" cy="578285"/>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IN" sz="900" dirty="0">
                <a:latin typeface="Times New Roman" panose="02020603050405020304" pitchFamily="18" charset="0"/>
                <a:cs typeface="Times New Roman" panose="02020603050405020304" pitchFamily="18" charset="0"/>
              </a:rPr>
              <a:t>give </a:t>
            </a:r>
          </a:p>
          <a:p>
            <a:pPr algn="ctr"/>
            <a:r>
              <a:rPr lang="en-IN" sz="900" dirty="0">
                <a:latin typeface="Times New Roman" panose="02020603050405020304" pitchFamily="18" charset="0"/>
                <a:cs typeface="Times New Roman" panose="02020603050405020304" pitchFamily="18" charset="0"/>
              </a:rPr>
              <a:t>  symptoms</a:t>
            </a:r>
          </a:p>
        </p:txBody>
      </p:sp>
      <p:cxnSp>
        <p:nvCxnSpPr>
          <p:cNvPr id="57" name="Straight Arrow Connector 56"/>
          <p:cNvCxnSpPr>
            <a:stCxn id="23" idx="3"/>
            <a:endCxn id="55" idx="1"/>
          </p:cNvCxnSpPr>
          <p:nvPr/>
        </p:nvCxnSpPr>
        <p:spPr>
          <a:xfrm flipV="1">
            <a:off x="4517169" y="2818318"/>
            <a:ext cx="539719" cy="69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0" name="Straight Arrow Connector 59"/>
          <p:cNvCxnSpPr>
            <a:stCxn id="55" idx="3"/>
            <a:endCxn id="61" idx="1"/>
          </p:cNvCxnSpPr>
          <p:nvPr/>
        </p:nvCxnSpPr>
        <p:spPr>
          <a:xfrm flipV="1">
            <a:off x="5903805" y="2814329"/>
            <a:ext cx="560326" cy="39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1" name="Rectangle 60"/>
          <p:cNvSpPr/>
          <p:nvPr/>
        </p:nvSpPr>
        <p:spPr>
          <a:xfrm>
            <a:off x="6464130" y="2537791"/>
            <a:ext cx="846917" cy="55307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900" dirty="0">
                <a:solidFill>
                  <a:schemeClr val="bg1"/>
                </a:solidFill>
                <a:latin typeface="Times New Roman" panose="02020603050405020304" pitchFamily="18" charset="0"/>
                <a:cs typeface="Times New Roman" panose="02020603050405020304" pitchFamily="18" charset="0"/>
              </a:rPr>
              <a:t>Trained</a:t>
            </a:r>
          </a:p>
          <a:p>
            <a:pPr algn="ctr"/>
            <a:r>
              <a:rPr lang="en-IN" sz="900" dirty="0">
                <a:solidFill>
                  <a:schemeClr val="bg1"/>
                </a:solidFill>
                <a:latin typeface="Times New Roman" panose="02020603050405020304" pitchFamily="18" charset="0"/>
                <a:cs typeface="Times New Roman" panose="02020603050405020304" pitchFamily="18" charset="0"/>
              </a:rPr>
              <a:t>model</a:t>
            </a:r>
          </a:p>
        </p:txBody>
      </p:sp>
      <p:pic>
        <p:nvPicPr>
          <p:cNvPr id="68" name="Picture 67"/>
          <p:cNvPicPr>
            <a:picLocks noChangeAspect="1"/>
          </p:cNvPicPr>
          <p:nvPr/>
        </p:nvPicPr>
        <p:blipFill>
          <a:blip r:embed="rId4"/>
          <a:stretch>
            <a:fillRect/>
          </a:stretch>
        </p:blipFill>
        <p:spPr>
          <a:xfrm>
            <a:off x="7563525" y="1805597"/>
            <a:ext cx="846916" cy="749255"/>
          </a:xfrm>
          <a:prstGeom prst="rect">
            <a:avLst/>
          </a:prstGeom>
        </p:spPr>
      </p:pic>
      <p:pic>
        <p:nvPicPr>
          <p:cNvPr id="69" name="Picture 68"/>
          <p:cNvPicPr>
            <a:picLocks noChangeAspect="1"/>
          </p:cNvPicPr>
          <p:nvPr/>
        </p:nvPicPr>
        <p:blipFill rotWithShape="1">
          <a:blip r:embed="rId5"/>
          <a:srcRect t="2272" r="35609" b="13462"/>
          <a:stretch/>
        </p:blipFill>
        <p:spPr>
          <a:xfrm>
            <a:off x="8410441" y="1779625"/>
            <a:ext cx="702801" cy="749255"/>
          </a:xfrm>
          <a:prstGeom prst="rect">
            <a:avLst/>
          </a:prstGeom>
        </p:spPr>
      </p:pic>
      <p:cxnSp>
        <p:nvCxnSpPr>
          <p:cNvPr id="73" name="Straight Arrow Connector 72"/>
          <p:cNvCxnSpPr/>
          <p:nvPr/>
        </p:nvCxnSpPr>
        <p:spPr>
          <a:xfrm flipH="1">
            <a:off x="7311443" y="2289462"/>
            <a:ext cx="435975" cy="23941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78" name="TextBox 77"/>
          <p:cNvSpPr txBox="1"/>
          <p:nvPr/>
        </p:nvSpPr>
        <p:spPr>
          <a:xfrm>
            <a:off x="5956075" y="2487365"/>
            <a:ext cx="4970246" cy="369332"/>
          </a:xfrm>
          <a:prstGeom prst="rect">
            <a:avLst/>
          </a:prstGeom>
          <a:noFill/>
        </p:spPr>
        <p:txBody>
          <a:bodyPr wrap="square">
            <a:spAutoFit/>
          </a:bodyPr>
          <a:lstStyle/>
          <a:p>
            <a:pPr algn="ctr"/>
            <a:r>
              <a:rPr lang="en-IN" sz="900" dirty="0">
                <a:latin typeface="Times New Roman" panose="02020603050405020304" pitchFamily="18" charset="0"/>
                <a:cs typeface="Times New Roman" panose="02020603050405020304" pitchFamily="18" charset="0"/>
              </a:rPr>
              <a:t>Dataset         Machine</a:t>
            </a:r>
          </a:p>
          <a:p>
            <a:pPr algn="ctr"/>
            <a:r>
              <a:rPr lang="en-IN" sz="900" dirty="0">
                <a:latin typeface="Times New Roman" panose="02020603050405020304" pitchFamily="18" charset="0"/>
                <a:cs typeface="Times New Roman" panose="02020603050405020304" pitchFamily="18" charset="0"/>
              </a:rPr>
              <a:t>                      Learning</a:t>
            </a:r>
          </a:p>
        </p:txBody>
      </p:sp>
      <p:sp>
        <p:nvSpPr>
          <p:cNvPr id="79" name="Rectangle 78"/>
          <p:cNvSpPr/>
          <p:nvPr/>
        </p:nvSpPr>
        <p:spPr>
          <a:xfrm>
            <a:off x="6661702" y="3237906"/>
            <a:ext cx="846917" cy="453191"/>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IN" sz="900" dirty="0">
                <a:latin typeface="Times New Roman" panose="02020603050405020304" pitchFamily="18" charset="0"/>
                <a:cs typeface="Times New Roman" panose="02020603050405020304" pitchFamily="18" charset="0"/>
              </a:rPr>
              <a:t>Doctor</a:t>
            </a:r>
          </a:p>
        </p:txBody>
      </p:sp>
      <p:sp>
        <p:nvSpPr>
          <p:cNvPr id="82" name="Rectangle 81"/>
          <p:cNvSpPr/>
          <p:nvPr/>
        </p:nvSpPr>
        <p:spPr>
          <a:xfrm>
            <a:off x="6374005" y="3815401"/>
            <a:ext cx="654977" cy="434033"/>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IN" sz="900" dirty="0">
                <a:solidFill>
                  <a:schemeClr val="bg2"/>
                </a:solidFill>
                <a:latin typeface="Times New Roman" panose="02020603050405020304" pitchFamily="18" charset="0"/>
                <a:cs typeface="Times New Roman" panose="02020603050405020304" pitchFamily="18" charset="0"/>
              </a:rPr>
              <a:t>Suggested</a:t>
            </a:r>
          </a:p>
          <a:p>
            <a:pPr algn="ctr"/>
            <a:r>
              <a:rPr lang="en-IN" sz="900" dirty="0">
                <a:solidFill>
                  <a:schemeClr val="bg2"/>
                </a:solidFill>
                <a:latin typeface="Times New Roman" panose="02020603050405020304" pitchFamily="18" charset="0"/>
                <a:cs typeface="Times New Roman" panose="02020603050405020304" pitchFamily="18" charset="0"/>
              </a:rPr>
              <a:t>doctors</a:t>
            </a:r>
          </a:p>
        </p:txBody>
      </p:sp>
      <p:sp>
        <p:nvSpPr>
          <p:cNvPr id="84" name="Rectangle 83"/>
          <p:cNvSpPr/>
          <p:nvPr/>
        </p:nvSpPr>
        <p:spPr>
          <a:xfrm>
            <a:off x="7327389" y="3845725"/>
            <a:ext cx="654977" cy="434033"/>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IN" sz="900" dirty="0">
                <a:solidFill>
                  <a:schemeClr val="bg2"/>
                </a:solidFill>
                <a:latin typeface="Times New Roman" panose="02020603050405020304" pitchFamily="18" charset="0"/>
                <a:cs typeface="Times New Roman" panose="02020603050405020304" pitchFamily="18" charset="0"/>
              </a:rPr>
              <a:t>Consult</a:t>
            </a:r>
          </a:p>
          <a:p>
            <a:pPr algn="ctr"/>
            <a:r>
              <a:rPr lang="en-IN" sz="900" dirty="0">
                <a:solidFill>
                  <a:schemeClr val="bg2"/>
                </a:solidFill>
                <a:latin typeface="Times New Roman" panose="02020603050405020304" pitchFamily="18" charset="0"/>
                <a:cs typeface="Times New Roman" panose="02020603050405020304" pitchFamily="18" charset="0"/>
              </a:rPr>
              <a:t>doctors</a:t>
            </a:r>
          </a:p>
        </p:txBody>
      </p:sp>
      <p:sp>
        <p:nvSpPr>
          <p:cNvPr id="89" name="Rectangle 88"/>
          <p:cNvSpPr/>
          <p:nvPr/>
        </p:nvSpPr>
        <p:spPr>
          <a:xfrm>
            <a:off x="6926973" y="5458715"/>
            <a:ext cx="1577948" cy="4697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900" dirty="0">
                <a:latin typeface="Times New Roman" panose="02020603050405020304" pitchFamily="18" charset="0"/>
                <a:cs typeface="Times New Roman" panose="02020603050405020304" pitchFamily="18" charset="0"/>
              </a:rPr>
              <a:t>Payment of Consultation FEE (using Cryptocurrency)</a:t>
            </a:r>
          </a:p>
        </p:txBody>
      </p:sp>
      <p:sp>
        <p:nvSpPr>
          <p:cNvPr id="92" name="Rectangle 91"/>
          <p:cNvSpPr/>
          <p:nvPr/>
        </p:nvSpPr>
        <p:spPr>
          <a:xfrm>
            <a:off x="4508077" y="5496249"/>
            <a:ext cx="1112366" cy="431419"/>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900" dirty="0">
                <a:latin typeface="Times New Roman" panose="02020603050405020304" pitchFamily="18" charset="0"/>
                <a:cs typeface="Times New Roman" panose="02020603050405020304" pitchFamily="18" charset="0"/>
              </a:rPr>
              <a:t>See symptoms and</a:t>
            </a:r>
          </a:p>
          <a:p>
            <a:pPr algn="ctr"/>
            <a:r>
              <a:rPr lang="en-IN" sz="900" dirty="0">
                <a:latin typeface="Times New Roman" panose="02020603050405020304" pitchFamily="18" charset="0"/>
                <a:cs typeface="Times New Roman" panose="02020603050405020304" pitchFamily="18" charset="0"/>
              </a:rPr>
              <a:t>Predicted</a:t>
            </a:r>
          </a:p>
          <a:p>
            <a:pPr algn="ctr"/>
            <a:r>
              <a:rPr lang="en-IN" sz="900" dirty="0">
                <a:latin typeface="Times New Roman" panose="02020603050405020304" pitchFamily="18" charset="0"/>
                <a:cs typeface="Times New Roman" panose="02020603050405020304" pitchFamily="18" charset="0"/>
              </a:rPr>
              <a:t>disease</a:t>
            </a:r>
          </a:p>
        </p:txBody>
      </p:sp>
      <p:pic>
        <p:nvPicPr>
          <p:cNvPr id="111" name="Picture 110"/>
          <p:cNvPicPr>
            <a:picLocks noChangeAspect="1"/>
          </p:cNvPicPr>
          <p:nvPr/>
        </p:nvPicPr>
        <p:blipFill>
          <a:blip r:embed="rId6"/>
          <a:stretch>
            <a:fillRect/>
          </a:stretch>
        </p:blipFill>
        <p:spPr>
          <a:xfrm>
            <a:off x="1795339" y="3670302"/>
            <a:ext cx="836479" cy="603460"/>
          </a:xfrm>
          <a:prstGeom prst="rect">
            <a:avLst/>
          </a:prstGeom>
        </p:spPr>
      </p:pic>
      <p:sp>
        <p:nvSpPr>
          <p:cNvPr id="112" name="TextBox 111"/>
          <p:cNvSpPr txBox="1"/>
          <p:nvPr/>
        </p:nvSpPr>
        <p:spPr>
          <a:xfrm>
            <a:off x="-73024" y="4214072"/>
            <a:ext cx="4573203" cy="230832"/>
          </a:xfrm>
          <a:prstGeom prst="rect">
            <a:avLst/>
          </a:prstGeom>
          <a:noFill/>
        </p:spPr>
        <p:txBody>
          <a:bodyPr wrap="square">
            <a:spAutoFit/>
          </a:bodyPr>
          <a:lstStyle/>
          <a:p>
            <a:pPr algn="ctr"/>
            <a:r>
              <a:rPr lang="en-IN" sz="900" dirty="0">
                <a:latin typeface="Times New Roman" panose="02020603050405020304" pitchFamily="18" charset="0"/>
                <a:cs typeface="Times New Roman" panose="02020603050405020304" pitchFamily="18" charset="0"/>
              </a:rPr>
              <a:t>Doctors</a:t>
            </a:r>
          </a:p>
        </p:txBody>
      </p:sp>
      <p:pic>
        <p:nvPicPr>
          <p:cNvPr id="126" name="Picture 125"/>
          <p:cNvPicPr>
            <a:picLocks noChangeAspect="1"/>
          </p:cNvPicPr>
          <p:nvPr/>
        </p:nvPicPr>
        <p:blipFill>
          <a:blip r:embed="rId3"/>
          <a:stretch>
            <a:fillRect/>
          </a:stretch>
        </p:blipFill>
        <p:spPr>
          <a:xfrm>
            <a:off x="1821605" y="5450780"/>
            <a:ext cx="417536" cy="485634"/>
          </a:xfrm>
          <a:prstGeom prst="rect">
            <a:avLst/>
          </a:prstGeom>
        </p:spPr>
      </p:pic>
      <p:sp>
        <p:nvSpPr>
          <p:cNvPr id="129" name="TextBox 128"/>
          <p:cNvSpPr txBox="1"/>
          <p:nvPr/>
        </p:nvSpPr>
        <p:spPr>
          <a:xfrm>
            <a:off x="503738" y="5566652"/>
            <a:ext cx="4573203" cy="369332"/>
          </a:xfrm>
          <a:prstGeom prst="rect">
            <a:avLst/>
          </a:prstGeom>
          <a:noFill/>
        </p:spPr>
        <p:txBody>
          <a:bodyPr wrap="square">
            <a:spAutoFit/>
          </a:bodyPr>
          <a:lstStyle/>
          <a:p>
            <a:pPr algn="ctr"/>
            <a:r>
              <a:rPr lang="en-IN" sz="900" dirty="0">
                <a:latin typeface="Times New Roman" panose="02020603050405020304" pitchFamily="18" charset="0"/>
                <a:cs typeface="Times New Roman" panose="02020603050405020304" pitchFamily="18" charset="0"/>
              </a:rPr>
              <a:t>Doctor details</a:t>
            </a:r>
          </a:p>
          <a:p>
            <a:pPr algn="ctr"/>
            <a:r>
              <a:rPr lang="en-IN" sz="900" dirty="0">
                <a:latin typeface="Times New Roman" panose="02020603050405020304" pitchFamily="18" charset="0"/>
                <a:cs typeface="Times New Roman" panose="02020603050405020304" pitchFamily="18" charset="0"/>
              </a:rPr>
              <a:t> database</a:t>
            </a:r>
          </a:p>
        </p:txBody>
      </p:sp>
      <p:sp>
        <p:nvSpPr>
          <p:cNvPr id="139" name="TextBox 138"/>
          <p:cNvSpPr txBox="1"/>
          <p:nvPr/>
        </p:nvSpPr>
        <p:spPr>
          <a:xfrm>
            <a:off x="-1980485" y="3065965"/>
            <a:ext cx="4573203" cy="230832"/>
          </a:xfrm>
          <a:prstGeom prst="rect">
            <a:avLst/>
          </a:prstGeom>
          <a:noFill/>
        </p:spPr>
        <p:txBody>
          <a:bodyPr wrap="square">
            <a:spAutoFit/>
          </a:bodyPr>
          <a:lstStyle/>
          <a:p>
            <a:pPr algn="ctr"/>
            <a:r>
              <a:rPr lang="en-IN" sz="900" dirty="0">
                <a:latin typeface="Times New Roman" panose="02020603050405020304" pitchFamily="18" charset="0"/>
                <a:cs typeface="Times New Roman" panose="02020603050405020304" pitchFamily="18" charset="0"/>
              </a:rPr>
              <a:t>Admin</a:t>
            </a:r>
          </a:p>
        </p:txBody>
      </p:sp>
      <p:sp>
        <p:nvSpPr>
          <p:cNvPr id="140" name="TextBox 139"/>
          <p:cNvSpPr txBox="1"/>
          <p:nvPr/>
        </p:nvSpPr>
        <p:spPr>
          <a:xfrm>
            <a:off x="-1143000" y="2557514"/>
            <a:ext cx="4405178" cy="507831"/>
          </a:xfrm>
          <a:prstGeom prst="rect">
            <a:avLst/>
          </a:prstGeom>
          <a:noFill/>
        </p:spPr>
        <p:txBody>
          <a:bodyPr wrap="square">
            <a:spAutoFit/>
          </a:bodyPr>
          <a:lstStyle/>
          <a:p>
            <a:pPr algn="ctr"/>
            <a:r>
              <a:rPr lang="en-IN" sz="900" dirty="0">
                <a:latin typeface="Times New Roman" panose="02020603050405020304" pitchFamily="18" charset="0"/>
                <a:cs typeface="Times New Roman" panose="02020603050405020304" pitchFamily="18" charset="0"/>
              </a:rPr>
              <a:t>View</a:t>
            </a:r>
          </a:p>
          <a:p>
            <a:pPr algn="ctr"/>
            <a:r>
              <a:rPr lang="en-IN" sz="900" dirty="0">
                <a:latin typeface="Times New Roman" panose="02020603050405020304" pitchFamily="18" charset="0"/>
                <a:cs typeface="Times New Roman" panose="02020603050405020304" pitchFamily="18" charset="0"/>
              </a:rPr>
              <a:t> and </a:t>
            </a:r>
          </a:p>
          <a:p>
            <a:pPr algn="ctr"/>
            <a:r>
              <a:rPr lang="en-IN" sz="900" dirty="0">
                <a:latin typeface="Times New Roman" panose="02020603050405020304" pitchFamily="18" charset="0"/>
                <a:cs typeface="Times New Roman" panose="02020603050405020304" pitchFamily="18" charset="0"/>
              </a:rPr>
              <a:t>Delete</a:t>
            </a:r>
          </a:p>
        </p:txBody>
      </p:sp>
      <p:cxnSp>
        <p:nvCxnSpPr>
          <p:cNvPr id="181" name="Straight Arrow Connector 180"/>
          <p:cNvCxnSpPr/>
          <p:nvPr/>
        </p:nvCxnSpPr>
        <p:spPr>
          <a:xfrm flipH="1">
            <a:off x="579588" y="2837489"/>
            <a:ext cx="267101"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46" name="Rectangle 45"/>
          <p:cNvSpPr/>
          <p:nvPr/>
        </p:nvSpPr>
        <p:spPr>
          <a:xfrm>
            <a:off x="6772453" y="4478632"/>
            <a:ext cx="654977" cy="434033"/>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IN" sz="900" dirty="0">
                <a:solidFill>
                  <a:schemeClr val="bg2"/>
                </a:solidFill>
                <a:latin typeface="Times New Roman" panose="02020603050405020304" pitchFamily="18" charset="0"/>
                <a:cs typeface="Times New Roman" panose="02020603050405020304" pitchFamily="18" charset="0"/>
              </a:rPr>
              <a:t>Select</a:t>
            </a:r>
          </a:p>
          <a:p>
            <a:pPr algn="ctr"/>
            <a:r>
              <a:rPr lang="en-IN" sz="900" dirty="0">
                <a:solidFill>
                  <a:schemeClr val="bg2"/>
                </a:solidFill>
                <a:latin typeface="Times New Roman" panose="02020603050405020304" pitchFamily="18" charset="0"/>
                <a:cs typeface="Times New Roman" panose="02020603050405020304" pitchFamily="18" charset="0"/>
              </a:rPr>
              <a:t>doctor</a:t>
            </a:r>
          </a:p>
        </p:txBody>
      </p:sp>
      <p:sp>
        <p:nvSpPr>
          <p:cNvPr id="59" name="Rectangle 58"/>
          <p:cNvSpPr/>
          <p:nvPr/>
        </p:nvSpPr>
        <p:spPr>
          <a:xfrm>
            <a:off x="3652516" y="3343946"/>
            <a:ext cx="923453" cy="432342"/>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sz="900" dirty="0">
                <a:latin typeface="Times New Roman" panose="02020603050405020304" pitchFamily="18" charset="0"/>
                <a:cs typeface="Times New Roman" panose="02020603050405020304" pitchFamily="18" charset="0"/>
              </a:rPr>
              <a:t>View patients</a:t>
            </a:r>
          </a:p>
        </p:txBody>
      </p:sp>
      <p:sp>
        <p:nvSpPr>
          <p:cNvPr id="96" name="Rectangle 95"/>
          <p:cNvSpPr/>
          <p:nvPr/>
        </p:nvSpPr>
        <p:spPr>
          <a:xfrm>
            <a:off x="3534770" y="4967875"/>
            <a:ext cx="806923" cy="594371"/>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sz="900" dirty="0">
                <a:latin typeface="Times New Roman" panose="02020603050405020304" pitchFamily="18" charset="0"/>
                <a:cs typeface="Times New Roman" panose="02020603050405020304" pitchFamily="18" charset="0"/>
              </a:rPr>
              <a:t>select patient</a:t>
            </a:r>
          </a:p>
        </p:txBody>
      </p:sp>
      <p:cxnSp>
        <p:nvCxnSpPr>
          <p:cNvPr id="168" name="Straight Arrow Connector 167"/>
          <p:cNvCxnSpPr>
            <a:stCxn id="61" idx="2"/>
            <a:endCxn id="79" idx="0"/>
          </p:cNvCxnSpPr>
          <p:nvPr/>
        </p:nvCxnSpPr>
        <p:spPr>
          <a:xfrm>
            <a:off x="6887589" y="3090866"/>
            <a:ext cx="197572" cy="14703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0" name="Straight Arrow Connector 169"/>
          <p:cNvCxnSpPr>
            <a:stCxn id="79" idx="2"/>
            <a:endCxn id="82" idx="0"/>
          </p:cNvCxnSpPr>
          <p:nvPr/>
        </p:nvCxnSpPr>
        <p:spPr>
          <a:xfrm flipH="1">
            <a:off x="6701493" y="3691097"/>
            <a:ext cx="383667" cy="12430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2" name="Straight Arrow Connector 171"/>
          <p:cNvCxnSpPr>
            <a:stCxn id="79" idx="2"/>
            <a:endCxn id="84" idx="0"/>
          </p:cNvCxnSpPr>
          <p:nvPr/>
        </p:nvCxnSpPr>
        <p:spPr>
          <a:xfrm>
            <a:off x="7085161" y="3691097"/>
            <a:ext cx="569717" cy="1546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4" name="Straight Arrow Connector 173"/>
          <p:cNvCxnSpPr>
            <a:stCxn id="82" idx="2"/>
            <a:endCxn id="46" idx="0"/>
          </p:cNvCxnSpPr>
          <p:nvPr/>
        </p:nvCxnSpPr>
        <p:spPr>
          <a:xfrm>
            <a:off x="6701493" y="4249434"/>
            <a:ext cx="398448" cy="2291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6" name="Straight Arrow Connector 175"/>
          <p:cNvCxnSpPr>
            <a:stCxn id="84" idx="2"/>
            <a:endCxn id="46" idx="0"/>
          </p:cNvCxnSpPr>
          <p:nvPr/>
        </p:nvCxnSpPr>
        <p:spPr>
          <a:xfrm flipH="1">
            <a:off x="7099942" y="4279758"/>
            <a:ext cx="554936" cy="1988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0" name="Straight Arrow Connector 179"/>
          <p:cNvCxnSpPr>
            <a:cxnSpLocks/>
            <a:stCxn id="46" idx="2"/>
            <a:endCxn id="89" idx="0"/>
          </p:cNvCxnSpPr>
          <p:nvPr/>
        </p:nvCxnSpPr>
        <p:spPr>
          <a:xfrm>
            <a:off x="7099941" y="4912666"/>
            <a:ext cx="616006" cy="5460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7" name="TextBox 186"/>
          <p:cNvSpPr txBox="1"/>
          <p:nvPr/>
        </p:nvSpPr>
        <p:spPr>
          <a:xfrm>
            <a:off x="-613787" y="4579825"/>
            <a:ext cx="4573203" cy="230832"/>
          </a:xfrm>
          <a:prstGeom prst="rect">
            <a:avLst/>
          </a:prstGeom>
          <a:noFill/>
        </p:spPr>
        <p:txBody>
          <a:bodyPr wrap="square">
            <a:spAutoFit/>
          </a:bodyPr>
          <a:lstStyle/>
          <a:p>
            <a:pPr algn="ctr"/>
            <a:r>
              <a:rPr lang="en-US" sz="900" dirty="0">
                <a:latin typeface="Times New Roman" panose="02020603050405020304" pitchFamily="18" charset="0"/>
                <a:cs typeface="Times New Roman" panose="02020603050405020304" pitchFamily="18" charset="0"/>
              </a:rPr>
              <a:t>New Doctor</a:t>
            </a:r>
          </a:p>
        </p:txBody>
      </p:sp>
      <p:sp>
        <p:nvSpPr>
          <p:cNvPr id="188" name="Rectangle 187"/>
          <p:cNvSpPr/>
          <p:nvPr/>
        </p:nvSpPr>
        <p:spPr>
          <a:xfrm>
            <a:off x="891620" y="4822275"/>
            <a:ext cx="1060052" cy="55307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900" dirty="0">
                <a:solidFill>
                  <a:schemeClr val="tx1"/>
                </a:solidFill>
                <a:latin typeface="Times New Roman" panose="02020603050405020304" pitchFamily="18" charset="0"/>
                <a:cs typeface="Times New Roman" panose="02020603050405020304" pitchFamily="18" charset="0"/>
              </a:rPr>
              <a:t>Register</a:t>
            </a:r>
          </a:p>
        </p:txBody>
      </p:sp>
      <p:sp>
        <p:nvSpPr>
          <p:cNvPr id="189" name="Rectangle 188"/>
          <p:cNvSpPr/>
          <p:nvPr/>
        </p:nvSpPr>
        <p:spPr>
          <a:xfrm>
            <a:off x="2180843" y="4813056"/>
            <a:ext cx="1060052" cy="55307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900" dirty="0">
                <a:solidFill>
                  <a:schemeClr val="tx1"/>
                </a:solidFill>
                <a:latin typeface="Times New Roman" panose="02020603050405020304" pitchFamily="18" charset="0"/>
                <a:cs typeface="Times New Roman" panose="02020603050405020304" pitchFamily="18" charset="0"/>
              </a:rPr>
              <a:t>Enter doctor id</a:t>
            </a:r>
          </a:p>
          <a:p>
            <a:pPr algn="ctr"/>
            <a:r>
              <a:rPr lang="en-IN" sz="900" dirty="0">
                <a:solidFill>
                  <a:schemeClr val="tx1"/>
                </a:solidFill>
                <a:latin typeface="Times New Roman" panose="02020603050405020304" pitchFamily="18" charset="0"/>
                <a:cs typeface="Times New Roman" panose="02020603050405020304" pitchFamily="18" charset="0"/>
              </a:rPr>
              <a:t>And</a:t>
            </a:r>
          </a:p>
          <a:p>
            <a:pPr algn="ctr"/>
            <a:r>
              <a:rPr lang="en-IN" sz="900" dirty="0">
                <a:solidFill>
                  <a:schemeClr val="tx1"/>
                </a:solidFill>
                <a:latin typeface="Times New Roman" panose="02020603050405020304" pitchFamily="18" charset="0"/>
                <a:cs typeface="Times New Roman" panose="02020603050405020304" pitchFamily="18" charset="0"/>
              </a:rPr>
              <a:t>password</a:t>
            </a:r>
          </a:p>
        </p:txBody>
      </p:sp>
      <p:sp>
        <p:nvSpPr>
          <p:cNvPr id="190" name="TextBox 189"/>
          <p:cNvSpPr txBox="1"/>
          <p:nvPr/>
        </p:nvSpPr>
        <p:spPr>
          <a:xfrm>
            <a:off x="283923" y="4591843"/>
            <a:ext cx="4822257" cy="230832"/>
          </a:xfrm>
          <a:prstGeom prst="rect">
            <a:avLst/>
          </a:prstGeom>
          <a:noFill/>
        </p:spPr>
        <p:txBody>
          <a:bodyPr wrap="square">
            <a:spAutoFit/>
          </a:bodyPr>
          <a:lstStyle/>
          <a:p>
            <a:pPr algn="ctr"/>
            <a:r>
              <a:rPr lang="en-IN" sz="900" dirty="0">
                <a:latin typeface="Times New Roman" panose="02020603050405020304" pitchFamily="18" charset="0"/>
                <a:cs typeface="Times New Roman" panose="02020603050405020304" pitchFamily="18" charset="0"/>
              </a:rPr>
              <a:t>Existing Doctor</a:t>
            </a:r>
          </a:p>
        </p:txBody>
      </p:sp>
      <p:cxnSp>
        <p:nvCxnSpPr>
          <p:cNvPr id="210" name="Straight Connector 209"/>
          <p:cNvCxnSpPr/>
          <p:nvPr/>
        </p:nvCxnSpPr>
        <p:spPr>
          <a:xfrm flipH="1">
            <a:off x="1696154" y="4501948"/>
            <a:ext cx="255518" cy="127262"/>
          </a:xfrm>
          <a:prstGeom prst="line">
            <a:avLst/>
          </a:prstGeom>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p:nvCxnSpPr>
        <p:spPr>
          <a:xfrm>
            <a:off x="2392326" y="4492770"/>
            <a:ext cx="200393" cy="1322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17" name="Straight Connector 216"/>
          <p:cNvCxnSpPr>
            <a:stCxn id="189" idx="0"/>
            <a:endCxn id="190" idx="2"/>
          </p:cNvCxnSpPr>
          <p:nvPr/>
        </p:nvCxnSpPr>
        <p:spPr>
          <a:xfrm flipH="1">
            <a:off x="2695052" y="4813056"/>
            <a:ext cx="15817" cy="9619"/>
          </a:xfrm>
          <a:prstGeom prst="line">
            <a:avLst/>
          </a:prstGeom>
        </p:spPr>
        <p:style>
          <a:lnRef idx="1">
            <a:schemeClr val="accent1"/>
          </a:lnRef>
          <a:fillRef idx="0">
            <a:schemeClr val="accent1"/>
          </a:fillRef>
          <a:effectRef idx="0">
            <a:schemeClr val="accent1"/>
          </a:effectRef>
          <a:fontRef idx="minor">
            <a:schemeClr val="tx1"/>
          </a:fontRef>
        </p:style>
      </p:cxnSp>
      <p:cxnSp>
        <p:nvCxnSpPr>
          <p:cNvPr id="219" name="Straight Arrow Connector 218"/>
          <p:cNvCxnSpPr>
            <a:stCxn id="188" idx="2"/>
          </p:cNvCxnSpPr>
          <p:nvPr/>
        </p:nvCxnSpPr>
        <p:spPr>
          <a:xfrm>
            <a:off x="1421646" y="5375350"/>
            <a:ext cx="399959" cy="3182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1" name="Straight Arrow Connector 220"/>
          <p:cNvCxnSpPr>
            <a:endCxn id="189" idx="2"/>
          </p:cNvCxnSpPr>
          <p:nvPr/>
        </p:nvCxnSpPr>
        <p:spPr>
          <a:xfrm flipV="1">
            <a:off x="2194806" y="5366130"/>
            <a:ext cx="516063" cy="34582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25" name="Straight Arrow Connector 224"/>
          <p:cNvCxnSpPr>
            <a:stCxn id="189" idx="3"/>
            <a:endCxn id="59" idx="1"/>
          </p:cNvCxnSpPr>
          <p:nvPr/>
        </p:nvCxnSpPr>
        <p:spPr>
          <a:xfrm flipV="1">
            <a:off x="3240895" y="3560116"/>
            <a:ext cx="411621" cy="15294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2" name="Rectangle 241"/>
          <p:cNvSpPr/>
          <p:nvPr/>
        </p:nvSpPr>
        <p:spPr>
          <a:xfrm>
            <a:off x="5480346" y="4891747"/>
            <a:ext cx="975264" cy="450188"/>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sz="900" dirty="0">
                <a:latin typeface="Times New Roman" panose="02020603050405020304" pitchFamily="18" charset="0"/>
                <a:cs typeface="Times New Roman" panose="02020603050405020304" pitchFamily="18" charset="0"/>
              </a:rPr>
              <a:t>Chart Box</a:t>
            </a:r>
          </a:p>
        </p:txBody>
      </p:sp>
      <p:cxnSp>
        <p:nvCxnSpPr>
          <p:cNvPr id="264" name="Straight Arrow Connector 263"/>
          <p:cNvCxnSpPr>
            <a:stCxn id="189" idx="3"/>
            <a:endCxn id="96" idx="1"/>
          </p:cNvCxnSpPr>
          <p:nvPr/>
        </p:nvCxnSpPr>
        <p:spPr>
          <a:xfrm>
            <a:off x="3240895" y="5089593"/>
            <a:ext cx="293875" cy="1754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6" name="Straight Arrow Connector 265"/>
          <p:cNvCxnSpPr>
            <a:stCxn id="96" idx="3"/>
            <a:endCxn id="242" idx="1"/>
          </p:cNvCxnSpPr>
          <p:nvPr/>
        </p:nvCxnSpPr>
        <p:spPr>
          <a:xfrm flipV="1">
            <a:off x="4341693" y="5116842"/>
            <a:ext cx="1138654" cy="1482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8" name="Straight Arrow Connector 267"/>
          <p:cNvCxnSpPr/>
          <p:nvPr/>
        </p:nvCxnSpPr>
        <p:spPr>
          <a:xfrm>
            <a:off x="4311730" y="5331358"/>
            <a:ext cx="179603" cy="1648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6" name="Straight Arrow Connector 275"/>
          <p:cNvCxnSpPr>
            <a:cxnSpLocks/>
            <a:stCxn id="59" idx="2"/>
            <a:endCxn id="96" idx="0"/>
          </p:cNvCxnSpPr>
          <p:nvPr/>
        </p:nvCxnSpPr>
        <p:spPr>
          <a:xfrm flipH="1">
            <a:off x="3938232" y="3776287"/>
            <a:ext cx="176011" cy="11915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8" name="TextBox 277"/>
          <p:cNvSpPr txBox="1"/>
          <p:nvPr/>
        </p:nvSpPr>
        <p:spPr>
          <a:xfrm>
            <a:off x="1621625" y="4508231"/>
            <a:ext cx="4573203" cy="230832"/>
          </a:xfrm>
          <a:prstGeom prst="rect">
            <a:avLst/>
          </a:prstGeom>
          <a:noFill/>
        </p:spPr>
        <p:txBody>
          <a:bodyPr wrap="square">
            <a:spAutoFit/>
          </a:bodyPr>
          <a:lstStyle/>
          <a:p>
            <a:pPr algn="ctr"/>
            <a:r>
              <a:rPr lang="en-US" sz="900" dirty="0">
                <a:latin typeface="Times New Roman" panose="02020603050405020304" pitchFamily="18" charset="0"/>
                <a:cs typeface="Times New Roman" panose="02020603050405020304" pitchFamily="18" charset="0"/>
              </a:rPr>
              <a:t>I</a:t>
            </a:r>
            <a:r>
              <a:rPr lang="en-IN" sz="900" dirty="0">
                <a:latin typeface="Times New Roman" panose="02020603050405020304" pitchFamily="18" charset="0"/>
                <a:cs typeface="Times New Roman" panose="02020603050405020304" pitchFamily="18" charset="0"/>
              </a:rPr>
              <a:t>f Payment is done</a:t>
            </a:r>
          </a:p>
        </p:txBody>
      </p:sp>
      <p:cxnSp>
        <p:nvCxnSpPr>
          <p:cNvPr id="290" name="Straight Arrow Connector 289"/>
          <p:cNvCxnSpPr>
            <a:stCxn id="89" idx="1"/>
          </p:cNvCxnSpPr>
          <p:nvPr/>
        </p:nvCxnSpPr>
        <p:spPr>
          <a:xfrm flipH="1" flipV="1">
            <a:off x="6374004" y="5375350"/>
            <a:ext cx="552969" cy="3182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69900" y="728160"/>
            <a:ext cx="6285870" cy="56700"/>
          </a:xfrm>
          <a:prstGeom prst="rect">
            <a:avLst/>
          </a:prstGeom>
          <a:solidFill>
            <a:srgbClr val="7030A0"/>
          </a:solidFill>
          <a:ln w="25560">
            <a:solidFill>
              <a:srgbClr val="3A5F8B"/>
            </a:solidFill>
            <a:round/>
          </a:ln>
        </p:spPr>
        <p:txBody>
          <a:bodyPr/>
          <a:lstStyle/>
          <a:p>
            <a:endParaRPr lang="en-IN" sz="1350"/>
          </a:p>
        </p:txBody>
      </p:sp>
      <p:sp>
        <p:nvSpPr>
          <p:cNvPr id="5" name="TextBox 4"/>
          <p:cNvSpPr txBox="1"/>
          <p:nvPr/>
        </p:nvSpPr>
        <p:spPr>
          <a:xfrm>
            <a:off x="336235" y="143385"/>
            <a:ext cx="6553200" cy="584775"/>
          </a:xfrm>
          <a:prstGeom prst="rect">
            <a:avLst/>
          </a:prstGeom>
          <a:noFill/>
        </p:spPr>
        <p:txBody>
          <a:bodyPr wrap="square" rtlCol="0">
            <a:spAutoFit/>
          </a:bodyPr>
          <a:lstStyle/>
          <a:p>
            <a:r>
              <a:rPr lang="en-US" sz="3200" b="1" dirty="0">
                <a:solidFill>
                  <a:srgbClr val="C00000"/>
                </a:solidFill>
                <a:latin typeface="Calibri" panose="020F0502020204030204" pitchFamily="34" charset="0"/>
              </a:rPr>
              <a:t>PROPOSED METHOD</a:t>
            </a:r>
          </a:p>
        </p:txBody>
      </p:sp>
      <p:sp>
        <p:nvSpPr>
          <p:cNvPr id="6" name="TextBox 5"/>
          <p:cNvSpPr txBox="1"/>
          <p:nvPr/>
        </p:nvSpPr>
        <p:spPr>
          <a:xfrm>
            <a:off x="457200" y="838200"/>
            <a:ext cx="8382000" cy="2535181"/>
          </a:xfrm>
          <a:prstGeom prst="rect">
            <a:avLst/>
          </a:prstGeom>
          <a:noFill/>
        </p:spPr>
        <p:txBody>
          <a:bodyPr wrap="square">
            <a:spAutoFit/>
          </a:bodyPr>
          <a:lstStyle/>
          <a:p>
            <a:pPr marL="285750" indent="-285750" algn="just">
              <a:lnSpc>
                <a:spcPct val="150000"/>
              </a:lnSpc>
              <a:buFont typeface="Wingdings" panose="05000000000000000000" charset="0"/>
              <a:buChar char="Ø"/>
            </a:pPr>
            <a:r>
              <a:rPr lang="en-IN" dirty="0">
                <a:latin typeface="Times New Roman" panose="02020603050405020304" pitchFamily="18" charset="0"/>
                <a:ea typeface="Times New Roman" panose="02020603050405020304" pitchFamily="18" charset="0"/>
              </a:rPr>
              <a:t>Med predict crypto pay is the system that is used to predict the diseases from the symptoms which are given by the patients.</a:t>
            </a:r>
          </a:p>
          <a:p>
            <a:pPr marL="285750" indent="-285750" algn="just">
              <a:lnSpc>
                <a:spcPct val="150000"/>
              </a:lnSpc>
              <a:buFont typeface="Wingdings" panose="05000000000000000000" charset="0"/>
              <a:buChar char="Ø"/>
            </a:pPr>
            <a:r>
              <a:rPr lang="en-IN" dirty="0">
                <a:latin typeface="Times New Roman" panose="02020603050405020304" pitchFamily="18" charset="0"/>
                <a:ea typeface="Times New Roman" panose="02020603050405020304" pitchFamily="18" charset="0"/>
              </a:rPr>
              <a:t> The system processes the symptoms provided by the user as input and it generates the probability of the disease.</a:t>
            </a:r>
          </a:p>
          <a:p>
            <a:pPr marL="285750" indent="-285750" algn="just">
              <a:lnSpc>
                <a:spcPct val="150000"/>
              </a:lnSpc>
              <a:buFont typeface="Wingdings" panose="05000000000000000000" charset="0"/>
              <a:buChar char="Ø"/>
            </a:pPr>
            <a:r>
              <a:rPr lang="en-IN" dirty="0">
                <a:latin typeface="Times New Roman" panose="02020603050405020304" pitchFamily="18" charset="0"/>
                <a:ea typeface="Times New Roman" panose="02020603050405020304" pitchFamily="18" charset="0"/>
              </a:rPr>
              <a:t>User can select specific doctor and can pay  the fees by using crypto currency with blockchain, and the  patient and doctor can chat by using chat box .  </a:t>
            </a:r>
            <a:endParaRPr lang="en-I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81000" y="457200"/>
            <a:ext cx="4648200" cy="584775"/>
          </a:xfrm>
          <a:prstGeom prst="rect">
            <a:avLst/>
          </a:prstGeom>
          <a:noFill/>
        </p:spPr>
        <p:txBody>
          <a:bodyPr wrap="square" rtlCol="0">
            <a:spAutoFit/>
          </a:bodyPr>
          <a:lstStyle/>
          <a:p>
            <a:r>
              <a:rPr lang="en-IN" sz="3200" b="1" dirty="0">
                <a:solidFill>
                  <a:srgbClr val="C00000"/>
                </a:solidFill>
                <a:latin typeface="Calibri" pitchFamily="34" charset="0"/>
              </a:rPr>
              <a:t>Performance Measure:</a:t>
            </a:r>
            <a:endParaRPr lang="en-US" sz="3200" dirty="0">
              <a:latin typeface="Calibri" pitchFamily="34" charset="0"/>
            </a:endParaRPr>
          </a:p>
        </p:txBody>
      </p:sp>
      <p:sp>
        <p:nvSpPr>
          <p:cNvPr id="7" name="CustomShape 1"/>
          <p:cNvSpPr/>
          <p:nvPr/>
        </p:nvSpPr>
        <p:spPr>
          <a:xfrm>
            <a:off x="457200" y="990600"/>
            <a:ext cx="8381160" cy="75600"/>
          </a:xfrm>
          <a:prstGeom prst="rect">
            <a:avLst/>
          </a:prstGeom>
          <a:solidFill>
            <a:srgbClr val="7030A0"/>
          </a:solidFill>
          <a:ln w="25560">
            <a:solidFill>
              <a:srgbClr val="3A5F8B"/>
            </a:solidFill>
            <a:round/>
          </a:ln>
        </p:spPr>
      </p:sp>
      <p:pic>
        <p:nvPicPr>
          <p:cNvPr id="3" name="Picture 2">
            <a:extLst>
              <a:ext uri="{FF2B5EF4-FFF2-40B4-BE49-F238E27FC236}">
                <a16:creationId xmlns:a16="http://schemas.microsoft.com/office/drawing/2014/main" id="{3856395C-9A4E-CC48-8BF3-11739E40E6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670" y="1091600"/>
            <a:ext cx="8190660" cy="5533203"/>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stomShape 1"/>
          <p:cNvSpPr/>
          <p:nvPr/>
        </p:nvSpPr>
        <p:spPr>
          <a:xfrm>
            <a:off x="457200" y="990600"/>
            <a:ext cx="8381160" cy="75600"/>
          </a:xfrm>
          <a:prstGeom prst="rect">
            <a:avLst/>
          </a:prstGeom>
          <a:solidFill>
            <a:srgbClr val="7030A0"/>
          </a:solidFill>
          <a:ln w="25560">
            <a:solidFill>
              <a:srgbClr val="3A5F8B"/>
            </a:solidFill>
            <a:round/>
          </a:ln>
        </p:spPr>
        <p:txBody>
          <a:bodyPr/>
          <a:lstStyle/>
          <a:p>
            <a:endParaRPr lang="en-IN"/>
          </a:p>
        </p:txBody>
      </p:sp>
      <p:sp>
        <p:nvSpPr>
          <p:cNvPr id="8" name="TextBox 7"/>
          <p:cNvSpPr txBox="1"/>
          <p:nvPr/>
        </p:nvSpPr>
        <p:spPr>
          <a:xfrm>
            <a:off x="457200" y="457200"/>
            <a:ext cx="3048000" cy="523220"/>
          </a:xfrm>
          <a:prstGeom prst="rect">
            <a:avLst/>
          </a:prstGeom>
          <a:noFill/>
        </p:spPr>
        <p:txBody>
          <a:bodyPr wrap="square" rtlCol="0">
            <a:spAutoFit/>
          </a:bodyPr>
          <a:lstStyle/>
          <a:p>
            <a:r>
              <a:rPr lang="en-US" sz="2800" b="1" dirty="0">
                <a:solidFill>
                  <a:srgbClr val="C00000"/>
                </a:solidFill>
                <a:latin typeface="+mj-lt"/>
              </a:rPr>
              <a:t>Result</a:t>
            </a:r>
          </a:p>
        </p:txBody>
      </p:sp>
      <p:sp>
        <p:nvSpPr>
          <p:cNvPr id="2" name="TextBox 1"/>
          <p:cNvSpPr txBox="1"/>
          <p:nvPr/>
        </p:nvSpPr>
        <p:spPr>
          <a:xfrm>
            <a:off x="343535" y="1143139"/>
            <a:ext cx="8456940" cy="5908040"/>
          </a:xfrm>
          <a:prstGeom prst="rect">
            <a:avLst/>
          </a:prstGeom>
          <a:noFill/>
        </p:spPr>
        <p:txBody>
          <a:bodyPr wrap="square" rtlCol="0">
            <a:spAutoFit/>
          </a:bodyPr>
          <a:lstStyle/>
          <a:p>
            <a:pPr algn="just">
              <a:buFont typeface="+mj-lt"/>
              <a:buAutoNum type="arabicPeriod"/>
            </a:pPr>
            <a:r>
              <a:rPr lang="en-US" b="1" i="0" dirty="0">
                <a:effectLst/>
                <a:latin typeface="Times New Roman" panose="02020603050405020304" pitchFamily="18" charset="0"/>
                <a:cs typeface="Times New Roman" panose="02020603050405020304" pitchFamily="18" charset="0"/>
              </a:rPr>
              <a:t>Innovative Disease Prediction: </a:t>
            </a:r>
            <a:r>
              <a:rPr lang="en-US" i="0" dirty="0">
                <a:effectLst/>
                <a:latin typeface="Times New Roman" panose="02020603050405020304" pitchFamily="18" charset="0"/>
                <a:cs typeface="Times New Roman" panose="02020603050405020304" pitchFamily="18" charset="0"/>
              </a:rPr>
              <a:t>Med Predict Crypto Pay revolutionizes healthcare by employing machine learning to predict diseases based on patient symptoms, enhancing diagnostic accuracy and early detection.</a:t>
            </a:r>
          </a:p>
          <a:p>
            <a:pPr algn="just">
              <a:buFont typeface="+mj-lt"/>
              <a:buAutoNum type="arabicPeriod"/>
            </a:pPr>
            <a:endParaRPr lang="en-US" i="0" dirty="0">
              <a:effectLst/>
              <a:latin typeface="Times New Roman" panose="02020603050405020304" pitchFamily="18" charset="0"/>
              <a:cs typeface="Times New Roman" panose="02020603050405020304" pitchFamily="18" charset="0"/>
            </a:endParaRPr>
          </a:p>
          <a:p>
            <a:pPr algn="just">
              <a:buFont typeface="+mj-lt"/>
              <a:buAutoNum type="arabicPeriod"/>
            </a:pPr>
            <a:r>
              <a:rPr lang="en-US" b="1" i="0" dirty="0">
                <a:effectLst/>
                <a:latin typeface="Times New Roman" panose="02020603050405020304" pitchFamily="18" charset="0"/>
                <a:cs typeface="Times New Roman" panose="02020603050405020304" pitchFamily="18" charset="0"/>
              </a:rPr>
              <a:t>Secure Cryptocurrency Transactions: </a:t>
            </a:r>
            <a:r>
              <a:rPr lang="en-US" i="0" dirty="0">
                <a:effectLst/>
                <a:latin typeface="Times New Roman" panose="02020603050405020304" pitchFamily="18" charset="0"/>
                <a:cs typeface="Times New Roman" panose="02020603050405020304" pitchFamily="18" charset="0"/>
              </a:rPr>
              <a:t>Integrating blockchain technology, the system enables secure cryptocurrency payments, ensuring efficient financial transactions while maintaining user privacy and data integrity.</a:t>
            </a:r>
          </a:p>
          <a:p>
            <a:pPr algn="just">
              <a:buFont typeface="+mj-lt"/>
              <a:buAutoNum type="arabicPeriod"/>
            </a:pPr>
            <a:endParaRPr lang="en-US" i="0" dirty="0">
              <a:effectLst/>
              <a:latin typeface="Times New Roman" panose="02020603050405020304" pitchFamily="18" charset="0"/>
              <a:cs typeface="Times New Roman" panose="02020603050405020304" pitchFamily="18" charset="0"/>
            </a:endParaRPr>
          </a:p>
          <a:p>
            <a:pPr algn="just">
              <a:buFont typeface="+mj-lt"/>
              <a:buAutoNum type="arabicPeriod"/>
            </a:pPr>
            <a:r>
              <a:rPr lang="en-US" b="1" i="0" dirty="0">
                <a:effectLst/>
                <a:latin typeface="Times New Roman" panose="02020603050405020304" pitchFamily="18" charset="0"/>
                <a:cs typeface="Times New Roman" panose="02020603050405020304" pitchFamily="18" charset="0"/>
              </a:rPr>
              <a:t>Personalized Healthcare Experience: </a:t>
            </a:r>
            <a:r>
              <a:rPr lang="en-US" i="0" dirty="0">
                <a:effectLst/>
                <a:latin typeface="Times New Roman" panose="02020603050405020304" pitchFamily="18" charset="0"/>
                <a:cs typeface="Times New Roman" panose="02020603050405020304" pitchFamily="18" charset="0"/>
              </a:rPr>
              <a:t>Users can select specific doctors, fostering a personalized healthcare journey. Doctors receive detailed symptom data, allowing for tailored medical prescriptions and accurate diagnoses.</a:t>
            </a:r>
            <a:r>
              <a:rPr lang="en-IN" altLang="en-US" i="0" dirty="0">
                <a:effectLst/>
                <a:latin typeface="Times New Roman" panose="02020603050405020304" pitchFamily="18" charset="0"/>
                <a:cs typeface="Times New Roman" panose="02020603050405020304" pitchFamily="18" charset="0"/>
              </a:rPr>
              <a:t>’</a:t>
            </a:r>
          </a:p>
          <a:p>
            <a:pPr algn="just">
              <a:buFont typeface="+mj-lt"/>
              <a:buAutoNum type="arabicPeriod"/>
            </a:pPr>
            <a:endParaRPr lang="en-US" i="0" dirty="0">
              <a:effectLst/>
              <a:latin typeface="Times New Roman" panose="02020603050405020304" pitchFamily="18" charset="0"/>
              <a:cs typeface="Times New Roman" panose="02020603050405020304" pitchFamily="18" charset="0"/>
            </a:endParaRPr>
          </a:p>
          <a:p>
            <a:pPr algn="just">
              <a:buFont typeface="+mj-lt"/>
              <a:buAutoNum type="arabicPeriod"/>
            </a:pPr>
            <a:r>
              <a:rPr lang="en-US" b="1" i="0" dirty="0">
                <a:effectLst/>
                <a:latin typeface="Times New Roman" panose="02020603050405020304" pitchFamily="18" charset="0"/>
                <a:cs typeface="Times New Roman" panose="02020603050405020304" pitchFamily="18" charset="0"/>
              </a:rPr>
              <a:t>Collaborative Diagnostic Approach: </a:t>
            </a:r>
            <a:r>
              <a:rPr lang="en-US" i="0" dirty="0">
                <a:effectLst/>
                <a:latin typeface="Times New Roman" panose="02020603050405020304" pitchFamily="18" charset="0"/>
                <a:cs typeface="Times New Roman" panose="02020603050405020304" pitchFamily="18" charset="0"/>
              </a:rPr>
              <a:t>The system combines machine learning predictions with doctors' expertise, fostering collaboration. Doctors analyze data alongside clinical insights, leading to well-informed decisions and customized treatment plans.</a:t>
            </a:r>
          </a:p>
          <a:p>
            <a:pPr algn="just">
              <a:buFont typeface="+mj-lt"/>
              <a:buAutoNum type="arabicPeriod"/>
            </a:pPr>
            <a:endParaRPr lang="en-US" i="0" dirty="0">
              <a:effectLst/>
              <a:latin typeface="Times New Roman" panose="02020603050405020304" pitchFamily="18" charset="0"/>
              <a:cs typeface="Times New Roman" panose="02020603050405020304" pitchFamily="18" charset="0"/>
            </a:endParaRPr>
          </a:p>
          <a:p>
            <a:pPr algn="just">
              <a:buFont typeface="+mj-lt"/>
              <a:buAutoNum type="arabicPeriod"/>
            </a:pPr>
            <a:r>
              <a:rPr lang="en-US" b="1" i="0" dirty="0">
                <a:effectLst/>
                <a:latin typeface="Times New Roman" panose="02020603050405020304" pitchFamily="18" charset="0"/>
                <a:cs typeface="Times New Roman" panose="02020603050405020304" pitchFamily="18" charset="0"/>
              </a:rPr>
              <a:t>Global Accessibility and Inclusivity: </a:t>
            </a:r>
            <a:r>
              <a:rPr lang="en-US" i="0" dirty="0">
                <a:effectLst/>
                <a:latin typeface="Times New Roman" panose="02020603050405020304" pitchFamily="18" charset="0"/>
                <a:cs typeface="Times New Roman" panose="02020603050405020304" pitchFamily="18" charset="0"/>
              </a:rPr>
              <a:t>With borderless cryptocurrency payments, the system promotes global healthcare accessibility, ensuring individuals worldwide can access quality medical services, promoting inclusivity and equality in healthcare.</a:t>
            </a:r>
          </a:p>
          <a:p>
            <a:pPr algn="just"/>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680"/>
            <a:ext cx="8381160" cy="75600"/>
          </a:xfrm>
          <a:prstGeom prst="rect">
            <a:avLst/>
          </a:prstGeom>
          <a:solidFill>
            <a:srgbClr val="7030A0"/>
          </a:solidFill>
          <a:ln w="25560">
            <a:solidFill>
              <a:srgbClr val="3A5F8B"/>
            </a:solidFill>
            <a:round/>
          </a:ln>
        </p:spPr>
        <p:txBody>
          <a:bodyPr/>
          <a:lstStyle/>
          <a:p>
            <a:endParaRPr lang="en-IN"/>
          </a:p>
        </p:txBody>
      </p:sp>
      <p:sp>
        <p:nvSpPr>
          <p:cNvPr id="5" name="CustomShape 2"/>
          <p:cNvSpPr/>
          <p:nvPr/>
        </p:nvSpPr>
        <p:spPr>
          <a:xfrm>
            <a:off x="457200" y="533400"/>
            <a:ext cx="8381160" cy="455760"/>
          </a:xfrm>
          <a:prstGeom prst="rect">
            <a:avLst/>
          </a:prstGeom>
        </p:spPr>
        <p:txBody>
          <a:bodyPr lIns="90000" tIns="45000" rIns="90000" bIns="45000"/>
          <a:lstStyle/>
          <a:p>
            <a:pPr>
              <a:lnSpc>
                <a:spcPct val="100000"/>
              </a:lnSpc>
            </a:pPr>
            <a:r>
              <a:rPr lang="en-IN" sz="3200" b="1" dirty="0">
                <a:solidFill>
                  <a:srgbClr val="C00000"/>
                </a:solidFill>
                <a:latin typeface="Calibri" panose="020F0502020204030204"/>
              </a:rPr>
              <a:t>Conclusion</a:t>
            </a:r>
            <a:endParaRPr sz="3200" dirty="0">
              <a:solidFill>
                <a:srgbClr val="C00000"/>
              </a:solidFill>
            </a:endParaRPr>
          </a:p>
        </p:txBody>
      </p:sp>
      <p:sp>
        <p:nvSpPr>
          <p:cNvPr id="7" name="TextBox 6"/>
          <p:cNvSpPr txBox="1"/>
          <p:nvPr/>
        </p:nvSpPr>
        <p:spPr>
          <a:xfrm>
            <a:off x="381000" y="1219800"/>
            <a:ext cx="8153400" cy="2999740"/>
          </a:xfrm>
          <a:prstGeom prst="rect">
            <a:avLst/>
          </a:prstGeom>
          <a:noFill/>
        </p:spPr>
        <p:txBody>
          <a:bodyPr wrap="square">
            <a:spAutoFit/>
          </a:bodyPr>
          <a:lstStyle/>
          <a:p>
            <a:pPr algn="just">
              <a:lnSpc>
                <a:spcPct val="150000"/>
              </a:lnSpc>
            </a:pPr>
            <a:r>
              <a:rPr lang="en-IN" dirty="0">
                <a:latin typeface="Times New Roman" panose="02020603050405020304" pitchFamily="18" charset="0"/>
                <a:cs typeface="Times New Roman" panose="02020603050405020304" pitchFamily="18" charset="0"/>
              </a:rPr>
              <a:t>Our system, Med Predict Crypto Pay, is a groundbreaking advancement in disease prediction. It uses advanced machine learning to minimize reliance on human expertise, reducing misdiagnosis risks and enabling timely health issue identification. With blockchain-powered secure payments, patients can easily handle transactions, while doctors gain precise disease predictions for prompt treatment. This innovative tech fusion transforms diagnostics and creates a globally accessible healthcare platform, emphasizing early detection and personalized care.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p:nvPr/>
        </p:nvSpPr>
        <p:spPr>
          <a:xfrm>
            <a:off x="457200" y="1067400"/>
            <a:ext cx="8381160" cy="75600"/>
          </a:xfrm>
          <a:prstGeom prst="rect">
            <a:avLst/>
          </a:prstGeom>
          <a:solidFill>
            <a:srgbClr val="7030A0"/>
          </a:solidFill>
          <a:ln w="25560">
            <a:solidFill>
              <a:srgbClr val="3A5F8B"/>
            </a:solidFill>
            <a:round/>
          </a:ln>
        </p:spPr>
      </p:sp>
      <p:sp>
        <p:nvSpPr>
          <p:cNvPr id="3" name="Rectangle 2"/>
          <p:cNvSpPr/>
          <p:nvPr/>
        </p:nvSpPr>
        <p:spPr>
          <a:xfrm>
            <a:off x="457200" y="533400"/>
            <a:ext cx="2249334" cy="584775"/>
          </a:xfrm>
          <a:prstGeom prst="rect">
            <a:avLst/>
          </a:prstGeom>
        </p:spPr>
        <p:txBody>
          <a:bodyPr wrap="none">
            <a:spAutoFit/>
          </a:bodyPr>
          <a:lstStyle/>
          <a:p>
            <a:r>
              <a:rPr lang="en-IN" sz="3200" b="1" dirty="0">
                <a:solidFill>
                  <a:srgbClr val="C00000"/>
                </a:solidFill>
                <a:latin typeface="Calibri" pitchFamily="34" charset="0"/>
              </a:rPr>
              <a:t>Future</a:t>
            </a:r>
            <a:r>
              <a:rPr lang="en-IN" b="1" dirty="0">
                <a:solidFill>
                  <a:srgbClr val="C00000"/>
                </a:solidFill>
                <a:latin typeface="Bookman Old Style" pitchFamily="18" charset="0"/>
              </a:rPr>
              <a:t> </a:t>
            </a:r>
            <a:r>
              <a:rPr lang="en-IN" sz="3200" b="1" dirty="0">
                <a:solidFill>
                  <a:srgbClr val="C00000"/>
                </a:solidFill>
                <a:latin typeface="Calibri" pitchFamily="34" charset="0"/>
              </a:rPr>
              <a:t>work</a:t>
            </a:r>
            <a:endParaRPr lang="en-US" sz="3200" dirty="0">
              <a:solidFill>
                <a:srgbClr val="C00000"/>
              </a:solidFill>
              <a:latin typeface="Calibri" pitchFamily="34" charset="0"/>
            </a:endParaRPr>
          </a:p>
        </p:txBody>
      </p:sp>
      <p:sp>
        <p:nvSpPr>
          <p:cNvPr id="4" name="Rectangle 3">
            <a:extLst>
              <a:ext uri="{FF2B5EF4-FFF2-40B4-BE49-F238E27FC236}">
                <a16:creationId xmlns:a16="http://schemas.microsoft.com/office/drawing/2014/main" id="{7E336B92-F024-1746-8DED-AB83E54AF459}"/>
              </a:ext>
            </a:extLst>
          </p:cNvPr>
          <p:cNvSpPr/>
          <p:nvPr/>
        </p:nvSpPr>
        <p:spPr>
          <a:xfrm>
            <a:off x="444500" y="1338788"/>
            <a:ext cx="8609760" cy="5216813"/>
          </a:xfrm>
          <a:prstGeom prst="rect">
            <a:avLst/>
          </a:prstGeom>
        </p:spPr>
        <p:txBody>
          <a:bodyPr wrap="square">
            <a:spAutoFit/>
          </a:bodyPr>
          <a:lstStyle/>
          <a:p>
            <a:pPr algn="just">
              <a:lnSpc>
                <a:spcPct val="150000"/>
              </a:lnSpc>
            </a:pPr>
            <a:r>
              <a:rPr lang="en-IN" b="1" dirty="0">
                <a:latin typeface="Times New Roman" panose="02020603050405020304" pitchFamily="18" charset="0"/>
                <a:cs typeface="Times New Roman" panose="02020603050405020304" pitchFamily="18" charset="0"/>
              </a:rPr>
              <a:t>1.  Enhanced Disease Prediction Models:</a:t>
            </a:r>
          </a:p>
          <a:p>
            <a:pPr marL="742950" lvl="1" indent="-285750" algn="just">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Broaden coverage and accuracy through advanced machine learning algorithms.</a:t>
            </a:r>
          </a:p>
          <a:p>
            <a:pPr marL="742950" lvl="1" indent="-285750" algn="just">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Incorporate diverse datasets and genetic/biomarker data for precision.</a:t>
            </a:r>
          </a:p>
          <a:p>
            <a:pPr algn="just">
              <a:lnSpc>
                <a:spcPct val="150000"/>
              </a:lnSpc>
            </a:pPr>
            <a:r>
              <a:rPr lang="en-IN" b="1" dirty="0">
                <a:latin typeface="Times New Roman" panose="02020603050405020304" pitchFamily="18" charset="0"/>
                <a:cs typeface="Times New Roman" panose="02020603050405020304" pitchFamily="18" charset="0"/>
              </a:rPr>
              <a:t>2.  Integration of Emerging Technologies:</a:t>
            </a:r>
          </a:p>
          <a:p>
            <a:pPr marL="742950" lvl="1" indent="-285750" algn="just">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Utilize AI with IoT devices and wearables for real-time health monitoring.</a:t>
            </a:r>
          </a:p>
          <a:p>
            <a:pPr marL="742950" lvl="1" indent="-285750" algn="just">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Explore immersive healthcare experiences with AR/VR technologies.</a:t>
            </a:r>
          </a:p>
          <a:p>
            <a:pPr algn="just">
              <a:lnSpc>
                <a:spcPct val="150000"/>
              </a:lnSpc>
            </a:pPr>
            <a:r>
              <a:rPr lang="en-IN" b="1" dirty="0">
                <a:latin typeface="Times New Roman" panose="02020603050405020304" pitchFamily="18" charset="0"/>
                <a:cs typeface="Times New Roman" panose="02020603050405020304" pitchFamily="18" charset="0"/>
              </a:rPr>
              <a:t>3.  Continuous Improvement of Blockchain Payment System:</a:t>
            </a:r>
          </a:p>
          <a:p>
            <a:pPr marL="742950" lvl="1" indent="-285750" algn="just">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Strengthen security protocols for data privacy and compliance.</a:t>
            </a:r>
          </a:p>
          <a:p>
            <a:pPr marL="742950" lvl="1" indent="-285750" algn="just">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Streamline transactions and reduce fees for widespread adoption.</a:t>
            </a:r>
          </a:p>
          <a:p>
            <a:pPr algn="just">
              <a:lnSpc>
                <a:spcPct val="150000"/>
              </a:lnSpc>
            </a:pPr>
            <a:r>
              <a:rPr lang="en-IN" b="1" dirty="0">
                <a:latin typeface="Times New Roman" panose="02020603050405020304" pitchFamily="18" charset="0"/>
                <a:cs typeface="Times New Roman" panose="02020603050405020304" pitchFamily="18" charset="0"/>
              </a:rPr>
              <a:t>4.  Collaborative Research and Development:</a:t>
            </a:r>
          </a:p>
          <a:p>
            <a:pPr marL="742950" lvl="1" indent="-285750" algn="just">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Forge partnerships with healthcare institutions and technology companies.</a:t>
            </a:r>
          </a:p>
          <a:p>
            <a:pPr marL="742950" lvl="1"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Conduct clinical validation studies for predictive models.</a:t>
            </a:r>
            <a:br>
              <a:rPr lang="en-IN"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p:nvPr/>
        </p:nvSpPr>
        <p:spPr>
          <a:xfrm>
            <a:off x="457200" y="1067400"/>
            <a:ext cx="8381160" cy="75600"/>
          </a:xfrm>
          <a:prstGeom prst="rect">
            <a:avLst/>
          </a:prstGeom>
          <a:solidFill>
            <a:srgbClr val="7030A0"/>
          </a:solidFill>
          <a:ln w="25560">
            <a:solidFill>
              <a:srgbClr val="3A5F8B"/>
            </a:solidFill>
            <a:round/>
          </a:ln>
        </p:spPr>
        <p:txBody>
          <a:bodyPr/>
          <a:lstStyle/>
          <a:p>
            <a:endParaRPr lang="en-IN"/>
          </a:p>
        </p:txBody>
      </p:sp>
      <p:sp>
        <p:nvSpPr>
          <p:cNvPr id="3" name="Rectangle 2"/>
          <p:cNvSpPr/>
          <p:nvPr/>
        </p:nvSpPr>
        <p:spPr>
          <a:xfrm>
            <a:off x="457200" y="533400"/>
            <a:ext cx="2052100" cy="584775"/>
          </a:xfrm>
          <a:prstGeom prst="rect">
            <a:avLst/>
          </a:prstGeom>
        </p:spPr>
        <p:txBody>
          <a:bodyPr wrap="none">
            <a:spAutoFit/>
          </a:bodyPr>
          <a:lstStyle/>
          <a:p>
            <a:r>
              <a:rPr lang="en-IN" sz="3200" b="1" dirty="0">
                <a:solidFill>
                  <a:srgbClr val="C00000"/>
                </a:solidFill>
                <a:latin typeface="Calibri" panose="020F0502020204030204" pitchFamily="34" charset="0"/>
              </a:rPr>
              <a:t>References</a:t>
            </a:r>
            <a:endParaRPr lang="en-US" sz="3200" dirty="0">
              <a:solidFill>
                <a:srgbClr val="C00000"/>
              </a:solidFill>
              <a:latin typeface="Calibri" panose="020F0502020204030204" pitchFamily="34" charset="0"/>
            </a:endParaRPr>
          </a:p>
        </p:txBody>
      </p:sp>
      <p:sp>
        <p:nvSpPr>
          <p:cNvPr id="4" name="TextBox 3"/>
          <p:cNvSpPr txBox="1"/>
          <p:nvPr/>
        </p:nvSpPr>
        <p:spPr>
          <a:xfrm>
            <a:off x="304800" y="1524000"/>
            <a:ext cx="8610600" cy="4139595"/>
          </a:xfrm>
          <a:prstGeom prst="rect">
            <a:avLst/>
          </a:prstGeom>
          <a:noFill/>
        </p:spPr>
        <p:txBody>
          <a:bodyPr wrap="square">
            <a:spAutoFit/>
          </a:bodyPr>
          <a:lstStyle/>
          <a:p>
            <a:pPr marL="342900" lvl="0" indent="-342900" algn="just">
              <a:lnSpc>
                <a:spcPct val="150000"/>
              </a:lnSpc>
              <a:buSzPts val="1200"/>
              <a:buFont typeface="Times New Roman" panose="02020603050405020304" pitchFamily="18" charset="0"/>
              <a:buAutoNum type="arabicPeriod"/>
            </a:pPr>
            <a:r>
              <a:rPr lang="en-IN" dirty="0">
                <a:effectLst/>
                <a:latin typeface="Times New Roman" panose="02020603050405020304" pitchFamily="18" charset="0"/>
                <a:ea typeface="Carlito"/>
                <a:cs typeface="Times New Roman" panose="02020603050405020304" pitchFamily="18" charset="0"/>
              </a:rPr>
              <a:t> </a:t>
            </a:r>
            <a:r>
              <a:rPr lang="en-IN" dirty="0">
                <a:effectLst/>
                <a:latin typeface="Times New Roman" panose="02020603050405020304" pitchFamily="18" charset="0"/>
                <a:ea typeface="SimSun" panose="02010600030101010101" pitchFamily="2" charset="-122"/>
                <a:cs typeface="Times New Roman" panose="02020603050405020304" pitchFamily="18" charset="0"/>
              </a:rPr>
              <a:t>Kumar, A., Bharti, R., Gupta, D. and Saha, A.K., "Improvement in boosting method by using </a:t>
            </a:r>
            <a:r>
              <a:rPr lang="en-IN" dirty="0" err="1">
                <a:effectLst/>
                <a:latin typeface="Times New Roman" panose="02020603050405020304" pitchFamily="18" charset="0"/>
                <a:ea typeface="SimSun" panose="02010600030101010101" pitchFamily="2" charset="-122"/>
                <a:cs typeface="Times New Roman" panose="02020603050405020304" pitchFamily="18" charset="0"/>
              </a:rPr>
              <a:t>rustboost</a:t>
            </a:r>
            <a:r>
              <a:rPr lang="en-IN" dirty="0">
                <a:effectLst/>
                <a:latin typeface="Times New Roman" panose="02020603050405020304" pitchFamily="18" charset="0"/>
                <a:ea typeface="SimSun" panose="02010600030101010101" pitchFamily="2" charset="-122"/>
                <a:cs typeface="Times New Roman" panose="02020603050405020304" pitchFamily="18" charset="0"/>
              </a:rPr>
              <a:t> technique for class imbalanced data", in Recent Developments in Machine Learning and Data Analytics: IC3 2018, Springer., (2019), 51-66.</a:t>
            </a:r>
            <a:endParaRPr lang="en-IN" dirty="0">
              <a:effectLst/>
              <a:latin typeface="Times New Roman" panose="02020603050405020304" pitchFamily="18" charset="0"/>
              <a:ea typeface="Carlito"/>
              <a:cs typeface="Times New Roman" panose="02020603050405020304" pitchFamily="18" charset="0"/>
            </a:endParaRPr>
          </a:p>
          <a:p>
            <a:pPr marL="342900" lvl="0" indent="-342900" algn="just">
              <a:lnSpc>
                <a:spcPct val="150000"/>
              </a:lnSpc>
              <a:buSzPts val="1200"/>
              <a:buFont typeface="Times New Roman" panose="02020603050405020304" pitchFamily="18" charset="0"/>
              <a:buAutoNum type="arabicPeriod"/>
            </a:pPr>
            <a:r>
              <a:rPr lang="en-US" dirty="0">
                <a:solidFill>
                  <a:srgbClr val="222222"/>
                </a:solidFill>
                <a:effectLst/>
                <a:latin typeface="Times New Roman" panose="02020603050405020304" pitchFamily="18" charset="0"/>
                <a:ea typeface="Carlito"/>
                <a:cs typeface="Times New Roman" panose="02020603050405020304" pitchFamily="18" charset="0"/>
              </a:rPr>
              <a:t>Stitt, F.W., 1993. The Problem-Oriented Medical Synopsis: a patient-centered clinical information system. In </a:t>
            </a:r>
            <a:r>
              <a:rPr lang="en-US" i="1" dirty="0">
                <a:solidFill>
                  <a:srgbClr val="222222"/>
                </a:solidFill>
                <a:effectLst/>
                <a:latin typeface="Times New Roman" panose="02020603050405020304" pitchFamily="18" charset="0"/>
                <a:ea typeface="Carlito"/>
                <a:cs typeface="Times New Roman" panose="02020603050405020304" pitchFamily="18" charset="0"/>
              </a:rPr>
              <a:t>Proceedings of the Annual Symposium on Computer Application in Medical Care</a:t>
            </a:r>
            <a:r>
              <a:rPr lang="en-US" dirty="0">
                <a:solidFill>
                  <a:srgbClr val="222222"/>
                </a:solidFill>
                <a:effectLst/>
                <a:latin typeface="Times New Roman" panose="02020603050405020304" pitchFamily="18" charset="0"/>
                <a:ea typeface="Carlito"/>
                <a:cs typeface="Times New Roman" panose="02020603050405020304" pitchFamily="18" charset="0"/>
              </a:rPr>
              <a:t> (p. 88). American Medical Informatics Association.</a:t>
            </a:r>
            <a:endParaRPr lang="en-IN" dirty="0">
              <a:effectLst/>
              <a:latin typeface="Times New Roman" panose="02020603050405020304" pitchFamily="18" charset="0"/>
              <a:ea typeface="Carlito"/>
              <a:cs typeface="Times New Roman" panose="02020603050405020304" pitchFamily="18" charset="0"/>
            </a:endParaRPr>
          </a:p>
          <a:p>
            <a:pPr marL="342900" lvl="0" indent="-342900" algn="just">
              <a:lnSpc>
                <a:spcPct val="150000"/>
              </a:lnSpc>
              <a:buSzPts val="1200"/>
              <a:buFont typeface="Times New Roman" panose="02020603050405020304" pitchFamily="18" charset="0"/>
              <a:buAutoNum type="arabicPeriod"/>
            </a:pPr>
            <a:r>
              <a:rPr lang="en-US" dirty="0" err="1">
                <a:solidFill>
                  <a:srgbClr val="000000"/>
                </a:solidFill>
                <a:effectLst/>
                <a:latin typeface="Times New Roman" panose="02020603050405020304" pitchFamily="18" charset="0"/>
                <a:ea typeface="Carlito"/>
                <a:cs typeface="Times New Roman" panose="02020603050405020304" pitchFamily="18" charset="0"/>
              </a:rPr>
              <a:t>Akinode</a:t>
            </a:r>
            <a:r>
              <a:rPr lang="en-US" dirty="0">
                <a:solidFill>
                  <a:srgbClr val="000000"/>
                </a:solidFill>
                <a:effectLst/>
                <a:latin typeface="Times New Roman" panose="02020603050405020304" pitchFamily="18" charset="0"/>
                <a:ea typeface="Carlito"/>
                <a:cs typeface="Times New Roman" panose="02020603050405020304" pitchFamily="18" charset="0"/>
              </a:rPr>
              <a:t>, J.L. and </a:t>
            </a:r>
            <a:r>
              <a:rPr lang="en-US" dirty="0" err="1">
                <a:solidFill>
                  <a:srgbClr val="000000"/>
                </a:solidFill>
                <a:effectLst/>
                <a:latin typeface="Times New Roman" panose="02020603050405020304" pitchFamily="18" charset="0"/>
                <a:ea typeface="Carlito"/>
                <a:cs typeface="Times New Roman" panose="02020603050405020304" pitchFamily="18" charset="0"/>
              </a:rPr>
              <a:t>Oloruntoba</a:t>
            </a:r>
            <a:r>
              <a:rPr lang="en-US" dirty="0">
                <a:solidFill>
                  <a:srgbClr val="000000"/>
                </a:solidFill>
                <a:effectLst/>
                <a:latin typeface="Times New Roman" panose="02020603050405020304" pitchFamily="18" charset="0"/>
                <a:ea typeface="Carlito"/>
                <a:cs typeface="Times New Roman" panose="02020603050405020304" pitchFamily="18" charset="0"/>
              </a:rPr>
              <a:t>, S.A., 2017. Design and implementation of a patient appointment and scheduling system. </a:t>
            </a:r>
            <a:r>
              <a:rPr lang="en-US" i="1" dirty="0">
                <a:solidFill>
                  <a:srgbClr val="000000"/>
                </a:solidFill>
                <a:effectLst/>
                <a:latin typeface="Times New Roman" panose="02020603050405020304" pitchFamily="18" charset="0"/>
                <a:ea typeface="Carlito"/>
                <a:cs typeface="Times New Roman" panose="02020603050405020304" pitchFamily="18" charset="0"/>
              </a:rPr>
              <a:t>Department of Computer Science, Federal Polytechnic </a:t>
            </a:r>
            <a:r>
              <a:rPr lang="en-US" i="1" dirty="0" err="1">
                <a:solidFill>
                  <a:srgbClr val="000000"/>
                </a:solidFill>
                <a:effectLst/>
                <a:latin typeface="Times New Roman" panose="02020603050405020304" pitchFamily="18" charset="0"/>
                <a:ea typeface="Carlito"/>
                <a:cs typeface="Times New Roman" panose="02020603050405020304" pitchFamily="18" charset="0"/>
              </a:rPr>
              <a:t>Ilaro</a:t>
            </a:r>
            <a:r>
              <a:rPr lang="en-US" i="1" dirty="0">
                <a:solidFill>
                  <a:srgbClr val="000000"/>
                </a:solidFill>
                <a:effectLst/>
                <a:latin typeface="Times New Roman" panose="02020603050405020304" pitchFamily="18" charset="0"/>
                <a:ea typeface="Carlito"/>
                <a:cs typeface="Times New Roman" panose="02020603050405020304" pitchFamily="18" charset="0"/>
              </a:rPr>
              <a:t> Nigeria</a:t>
            </a:r>
            <a:r>
              <a:rPr lang="en-US" dirty="0">
                <a:solidFill>
                  <a:srgbClr val="000000"/>
                </a:solidFill>
                <a:effectLst/>
                <a:latin typeface="Times New Roman" panose="02020603050405020304" pitchFamily="18" charset="0"/>
                <a:ea typeface="Carlito"/>
                <a:cs typeface="Times New Roman" panose="02020603050405020304" pitchFamily="18" charset="0"/>
              </a:rPr>
              <a:t>.</a:t>
            </a:r>
            <a:endParaRPr lang="en-IN" dirty="0">
              <a:effectLst/>
              <a:latin typeface="Times New Roman" panose="02020603050405020304" pitchFamily="18" charset="0"/>
              <a:ea typeface="Carlito"/>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71600" y="3048000"/>
            <a:ext cx="6771598" cy="1569660"/>
          </a:xfrm>
          <a:prstGeom prst="rect">
            <a:avLst/>
          </a:prstGeom>
          <a:noFill/>
        </p:spPr>
        <p:txBody>
          <a:bodyPr wrap="none" lIns="91440" tIns="45720" rIns="91440" bIns="45720">
            <a:spAutoFit/>
          </a:bodyPr>
          <a:lstStyle/>
          <a:p>
            <a:pPr algn="ctr"/>
            <a:r>
              <a:rPr lang="en-US" sz="96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685920" y="3315300"/>
            <a:ext cx="8076600" cy="75600"/>
          </a:xfrm>
          <a:prstGeom prst="rect">
            <a:avLst/>
          </a:prstGeom>
          <a:solidFill>
            <a:srgbClr val="7030A0"/>
          </a:solidFill>
          <a:ln w="25560">
            <a:solidFill>
              <a:srgbClr val="3A5F8B"/>
            </a:solidFill>
            <a:round/>
          </a:ln>
        </p:spPr>
      </p:sp>
      <p:sp>
        <p:nvSpPr>
          <p:cNvPr id="83" name="CustomShape 2"/>
          <p:cNvSpPr/>
          <p:nvPr/>
        </p:nvSpPr>
        <p:spPr>
          <a:xfrm>
            <a:off x="609600" y="2622300"/>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pitchFamily="34" charset="0"/>
              </a:rPr>
              <a:t>Abstract </a:t>
            </a:r>
            <a:endParaRPr dirty="0">
              <a:latin typeface="Arial Black" pitchFamily="34" charset="0"/>
            </a:endParaRPr>
          </a:p>
        </p:txBody>
      </p:sp>
      <p:sp>
        <p:nvSpPr>
          <p:cNvPr id="84" name="CustomShape 3"/>
          <p:cNvSpPr/>
          <p:nvPr/>
        </p:nvSpPr>
        <p:spPr>
          <a:xfrm>
            <a:off x="838200" y="34350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5" name="TextBox 4"/>
          <p:cNvSpPr txBox="1"/>
          <p:nvPr/>
        </p:nvSpPr>
        <p:spPr>
          <a:xfrm>
            <a:off x="533400" y="545068"/>
            <a:ext cx="3657600" cy="584775"/>
          </a:xfrm>
          <a:prstGeom prst="rect">
            <a:avLst/>
          </a:prstGeom>
          <a:noFill/>
        </p:spPr>
        <p:txBody>
          <a:bodyPr wrap="square" rtlCol="0">
            <a:spAutoFit/>
          </a:bodyPr>
          <a:lstStyle/>
          <a:p>
            <a:r>
              <a:rPr lang="en-US" sz="3200" b="1" dirty="0">
                <a:solidFill>
                  <a:srgbClr val="C00000"/>
                </a:solidFill>
                <a:latin typeface="Calibri" panose="020F0502020204030204" pitchFamily="34" charset="0"/>
              </a:rPr>
              <a:t>ABSTRACT</a:t>
            </a:r>
          </a:p>
        </p:txBody>
      </p:sp>
      <p:sp>
        <p:nvSpPr>
          <p:cNvPr id="6" name="TextBox 5"/>
          <p:cNvSpPr txBox="1"/>
          <p:nvPr/>
        </p:nvSpPr>
        <p:spPr>
          <a:xfrm>
            <a:off x="380886" y="1447800"/>
            <a:ext cx="8381160" cy="1476375"/>
          </a:xfrm>
          <a:prstGeom prst="rect">
            <a:avLst/>
          </a:prstGeom>
          <a:noFill/>
        </p:spPr>
        <p:txBody>
          <a:bodyPr wrap="square">
            <a:spAutoFit/>
          </a:bodyPr>
          <a:lstStyle/>
          <a:p>
            <a:pPr algn="just"/>
            <a:r>
              <a:rPr lang="en-IN" dirty="0">
                <a:effectLst/>
                <a:latin typeface="Times New Roman" panose="02020603050405020304" pitchFamily="18" charset="0"/>
                <a:ea typeface="Times New Roman" panose="02020603050405020304" pitchFamily="18" charset="0"/>
              </a:rPr>
              <a:t>Med predict crypto pay is the system that is used to predict the diseases from the symptoms which are given by the patients. The system processes the symptoms provided by the user as input and it generates the probability of the disease.  User can select specific doctor and can pay  the fees by using crypto currency with blockchain .Medical prescription will be provided to the  patient.  </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CustomShape 1"/>
          <p:cNvSpPr/>
          <p:nvPr/>
        </p:nvSpPr>
        <p:spPr>
          <a:xfrm>
            <a:off x="381000" y="3657600"/>
            <a:ext cx="8381520" cy="75480"/>
          </a:xfrm>
          <a:prstGeom prst="rect">
            <a:avLst/>
          </a:prstGeom>
          <a:solidFill>
            <a:srgbClr val="7030A0"/>
          </a:solidFill>
          <a:ln w="25560">
            <a:solidFill>
              <a:srgbClr val="3A5F8B"/>
            </a:solidFill>
            <a:round/>
          </a:ln>
        </p:spPr>
        <p:txBody>
          <a:bodyPr/>
          <a:lstStyle/>
          <a:p>
            <a:endParaRPr lang="en-IN"/>
          </a:p>
        </p:txBody>
      </p:sp>
      <p:sp>
        <p:nvSpPr>
          <p:cNvPr id="47" name="CustomShape 2"/>
          <p:cNvSpPr/>
          <p:nvPr/>
        </p:nvSpPr>
        <p:spPr>
          <a:xfrm>
            <a:off x="-762000" y="2819400"/>
            <a:ext cx="1089660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panose="020B0A04020102020204"/>
              </a:rPr>
              <a:t>Introduction</a:t>
            </a:r>
          </a:p>
          <a:p>
            <a:pPr algn="ctr">
              <a:lnSpc>
                <a:spcPct val="100000"/>
              </a:lnSpc>
            </a:pPr>
            <a:endParaRPr lang="en-IN" sz="4400" b="1" dirty="0">
              <a:solidFill>
                <a:srgbClr val="000000"/>
              </a:solidFill>
              <a:latin typeface="Arial Black" panose="020B0A040201020202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CustomShape 1"/>
          <p:cNvSpPr/>
          <p:nvPr/>
        </p:nvSpPr>
        <p:spPr>
          <a:xfrm>
            <a:off x="457200" y="1066680"/>
            <a:ext cx="8381160" cy="75600"/>
          </a:xfrm>
          <a:prstGeom prst="rect">
            <a:avLst/>
          </a:prstGeom>
          <a:solidFill>
            <a:srgbClr val="7030A0"/>
          </a:solidFill>
          <a:ln w="25560">
            <a:solidFill>
              <a:srgbClr val="3A5F8B"/>
            </a:solidFill>
            <a:round/>
          </a:ln>
        </p:spPr>
        <p:txBody>
          <a:bodyPr/>
          <a:lstStyle/>
          <a:p>
            <a:endParaRPr lang="en-IN"/>
          </a:p>
        </p:txBody>
      </p:sp>
      <p:sp>
        <p:nvSpPr>
          <p:cNvPr id="50" name="CustomShape 2"/>
          <p:cNvSpPr/>
          <p:nvPr/>
        </p:nvSpPr>
        <p:spPr>
          <a:xfrm>
            <a:off x="457200" y="489360"/>
            <a:ext cx="8381160" cy="577440"/>
          </a:xfrm>
          <a:prstGeom prst="rect">
            <a:avLst/>
          </a:prstGeom>
        </p:spPr>
        <p:txBody>
          <a:bodyPr lIns="90000" tIns="45000" rIns="90000" bIns="45000"/>
          <a:lstStyle/>
          <a:p>
            <a:pPr>
              <a:lnSpc>
                <a:spcPct val="100000"/>
              </a:lnSpc>
            </a:pPr>
            <a:r>
              <a:rPr lang="en-IN" sz="3200" b="1" dirty="0">
                <a:solidFill>
                  <a:srgbClr val="C00000"/>
                </a:solidFill>
                <a:latin typeface="Calibri" panose="020F0502020204030204"/>
              </a:rPr>
              <a:t>Introduction</a:t>
            </a:r>
            <a:endParaRPr>
              <a:solidFill>
                <a:srgbClr val="C00000"/>
              </a:solidFill>
            </a:endParaRPr>
          </a:p>
        </p:txBody>
      </p:sp>
      <p:sp>
        <p:nvSpPr>
          <p:cNvPr id="5" name="TextBox 4"/>
          <p:cNvSpPr txBox="1"/>
          <p:nvPr/>
        </p:nvSpPr>
        <p:spPr>
          <a:xfrm>
            <a:off x="304800" y="1447800"/>
            <a:ext cx="7620000" cy="369332"/>
          </a:xfrm>
          <a:prstGeom prst="rect">
            <a:avLst/>
          </a:prstGeom>
          <a:noFill/>
        </p:spPr>
        <p:txBody>
          <a:bodyPr wrap="square" rtlCol="0">
            <a:spAutoFit/>
          </a:bodyPr>
          <a:lstStyle/>
          <a:p>
            <a:endParaRPr lang="en-US"/>
          </a:p>
        </p:txBody>
      </p:sp>
      <p:sp>
        <p:nvSpPr>
          <p:cNvPr id="6" name="TextBox 5"/>
          <p:cNvSpPr txBox="1"/>
          <p:nvPr/>
        </p:nvSpPr>
        <p:spPr>
          <a:xfrm>
            <a:off x="304800" y="1371600"/>
            <a:ext cx="8359775" cy="2306955"/>
          </a:xfrm>
          <a:prstGeom prst="rect">
            <a:avLst/>
          </a:prstGeom>
          <a:noFill/>
        </p:spPr>
        <p:txBody>
          <a:bodyPr wrap="square">
            <a:spAutoFit/>
          </a:bodyPr>
          <a:lstStyle/>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This system uses machine learning algorithms to predict diseases from user-input symptoms. </a:t>
            </a: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It offers a unique feature, enabling patients to choose a doctor and make cryptocurrency payments.</a:t>
            </a: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The system shares disease probability with the chosen doctor, who then prescribes personalized medication. </a:t>
            </a: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This blend of technology and clinical expertise enhances diagnostic accuracy, offering patients tailored care based on disease predictions.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685920" y="335436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609600" y="2668680"/>
            <a:ext cx="8152560" cy="760320"/>
          </a:xfrm>
          <a:prstGeom prst="rect">
            <a:avLst/>
          </a:prstGeom>
        </p:spPr>
        <p:txBody>
          <a:bodyPr lIns="90000" tIns="45000" rIns="90000" bIns="45000"/>
          <a:lstStyle/>
          <a:p>
            <a:pPr algn="ctr">
              <a:lnSpc>
                <a:spcPct val="100000"/>
              </a:lnSpc>
            </a:pPr>
            <a:r>
              <a:rPr lang="en-US" sz="4400" b="1" dirty="0">
                <a:latin typeface="Arial Black" panose="020B0A04020102020204" pitchFamily="34" charset="0"/>
              </a:rPr>
              <a:t>Literature Review</a:t>
            </a:r>
            <a:endParaRPr sz="4400" b="1" dirty="0">
              <a:latin typeface="Arial Black" panose="020B0A04020102020204" pitchFamily="34" charset="0"/>
            </a:endParaRPr>
          </a:p>
        </p:txBody>
      </p:sp>
      <p:sp>
        <p:nvSpPr>
          <p:cNvPr id="84" name="CustomShape 3"/>
          <p:cNvSpPr/>
          <p:nvPr/>
        </p:nvSpPr>
        <p:spPr>
          <a:xfrm>
            <a:off x="838200" y="38256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939" y="-9939"/>
            <a:ext cx="8991600" cy="461665"/>
          </a:xfrm>
          <a:prstGeom prst="rect">
            <a:avLst/>
          </a:prstGeom>
          <a:noFill/>
        </p:spPr>
        <p:txBody>
          <a:bodyPr wrap="square" rtlCol="0">
            <a:spAutoFit/>
          </a:bodyPr>
          <a:lstStyle/>
          <a:p>
            <a:r>
              <a:rPr lang="en-IN" sz="2400" u="sng" dirty="0">
                <a:solidFill>
                  <a:srgbClr val="FF0000"/>
                </a:solidFill>
                <a:latin typeface="Times New Roman" panose="02020603050405020304" pitchFamily="18" charset="0"/>
                <a:cs typeface="Times New Roman" panose="02020603050405020304" pitchFamily="18" charset="0"/>
              </a:rPr>
              <a:t>Comparison table for the existing system</a:t>
            </a:r>
            <a:endParaRPr lang="en-US" sz="2400" u="sng" dirty="0">
              <a:solidFill>
                <a:srgbClr val="FF0000"/>
              </a:solidFill>
              <a:latin typeface="Times New Roman" panose="02020603050405020304" pitchFamily="18" charset="0"/>
              <a:cs typeface="Times New Roman" panose="02020603050405020304" pitchFamily="18" charset="0"/>
            </a:endParaRPr>
          </a:p>
        </p:txBody>
      </p:sp>
      <p:graphicFrame>
        <p:nvGraphicFramePr>
          <p:cNvPr id="2" name="Table 2"/>
          <p:cNvGraphicFramePr>
            <a:graphicFrameLocks noGrp="1"/>
          </p:cNvGraphicFramePr>
          <p:nvPr/>
        </p:nvGraphicFramePr>
        <p:xfrm>
          <a:off x="76200" y="381000"/>
          <a:ext cx="8991600" cy="640080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2453513">
                  <a:extLst>
                    <a:ext uri="{9D8B030D-6E8A-4147-A177-3AD203B41FA5}">
                      <a16:colId xmlns:a16="http://schemas.microsoft.com/office/drawing/2014/main" val="20002"/>
                    </a:ext>
                  </a:extLst>
                </a:gridCol>
                <a:gridCol w="1432687">
                  <a:extLst>
                    <a:ext uri="{9D8B030D-6E8A-4147-A177-3AD203B41FA5}">
                      <a16:colId xmlns:a16="http://schemas.microsoft.com/office/drawing/2014/main" val="20003"/>
                    </a:ext>
                  </a:extLst>
                </a:gridCol>
                <a:gridCol w="1691513">
                  <a:extLst>
                    <a:ext uri="{9D8B030D-6E8A-4147-A177-3AD203B41FA5}">
                      <a16:colId xmlns:a16="http://schemas.microsoft.com/office/drawing/2014/main" val="20004"/>
                    </a:ext>
                  </a:extLst>
                </a:gridCol>
                <a:gridCol w="1585087">
                  <a:extLst>
                    <a:ext uri="{9D8B030D-6E8A-4147-A177-3AD203B41FA5}">
                      <a16:colId xmlns:a16="http://schemas.microsoft.com/office/drawing/2014/main" val="20005"/>
                    </a:ext>
                  </a:extLst>
                </a:gridCol>
              </a:tblGrid>
              <a:tr h="1464553">
                <a:tc>
                  <a:txBody>
                    <a:bodyPr/>
                    <a:lstStyle/>
                    <a:p>
                      <a:r>
                        <a:rPr lang="en-US" sz="1400" dirty="0" err="1">
                          <a:latin typeface="Times New Roman" panose="02020603050405020304" pitchFamily="18" charset="0"/>
                          <a:cs typeface="Times New Roman" panose="02020603050405020304" pitchFamily="18" charset="0"/>
                        </a:rPr>
                        <a:t>S.No</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Authors and Journal Name&amp; Year of publication</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Problem Statement</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Name of the Proposed solution/Method</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Solution </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Remarks</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2683089">
                <a:tc>
                  <a:txBody>
                    <a:bodyPr/>
                    <a:lstStyle/>
                    <a:p>
                      <a:r>
                        <a:rPr lang="en-US" sz="1400">
                          <a:latin typeface="Times New Roman" panose="02020603050405020304" pitchFamily="18" charset="0"/>
                          <a:cs typeface="Times New Roman" panose="02020603050405020304" pitchFamily="18" charset="0"/>
                        </a:rPr>
                        <a:t>1</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err="1">
                          <a:latin typeface="Times New Roman" panose="02020603050405020304" pitchFamily="18" charset="0"/>
                          <a:cs typeface="Times New Roman" panose="02020603050405020304" pitchFamily="18" charset="0"/>
                        </a:rPr>
                        <a:t>Rinkal</a:t>
                      </a:r>
                      <a:r>
                        <a:rPr lang="en-IN" sz="1400" dirty="0">
                          <a:latin typeface="Times New Roman" panose="02020603050405020304" pitchFamily="18" charset="0"/>
                          <a:cs typeface="Times New Roman" panose="02020603050405020304" pitchFamily="18" charset="0"/>
                        </a:rPr>
                        <a:t> Keniya, </a:t>
                      </a:r>
                      <a:r>
                        <a:rPr lang="en-IN" sz="1400" b="0" i="0" u="none" strike="noStrike" dirty="0">
                          <a:solidFill>
                            <a:schemeClr val="dk1"/>
                          </a:solidFill>
                          <a:effectLst/>
                          <a:latin typeface="Times New Roman" panose="02020603050405020304" pitchFamily="18" charset="0"/>
                          <a:ea typeface="+mn-ea"/>
                          <a:cs typeface="Times New Roman" panose="02020603050405020304" pitchFamily="18" charset="0"/>
                        </a:rPr>
                        <a:t>Vruddhi Shah </a:t>
                      </a:r>
                      <a:r>
                        <a:rPr lang="en-IN" sz="1400" dirty="0">
                          <a:latin typeface="Times New Roman" panose="02020603050405020304" pitchFamily="18" charset="0"/>
                          <a:cs typeface="Times New Roman" panose="02020603050405020304" pitchFamily="18" charset="0"/>
                        </a:rPr>
                        <a:t>et.al </a:t>
                      </a:r>
                      <a:r>
                        <a:rPr lang="en-IN" sz="1400" b="1" i="0" u="none" strike="noStrike" dirty="0">
                          <a:solidFill>
                            <a:schemeClr val="dk1"/>
                          </a:solidFill>
                          <a:effectLst/>
                          <a:latin typeface="Times New Roman" panose="02020603050405020304" pitchFamily="18" charset="0"/>
                          <a:ea typeface="+mn-ea"/>
                          <a:cs typeface="Times New Roman" panose="02020603050405020304" pitchFamily="18" charset="0"/>
                        </a:rPr>
                        <a:t>|</a:t>
                      </a:r>
                      <a:endParaRPr lang="en-US" sz="1400" b="0" i="0" dirty="0">
                        <a:solidFill>
                          <a:schemeClr val="dk1"/>
                        </a:solidFill>
                        <a:effectLst/>
                        <a:latin typeface="Times New Roman" panose="02020603050405020304" pitchFamily="18" charset="0"/>
                        <a:ea typeface="+mn-ea"/>
                        <a:cs typeface="Times New Roman" panose="02020603050405020304" pitchFamily="18" charset="0"/>
                      </a:endParaRPr>
                    </a:p>
                    <a:p>
                      <a:pPr marL="0" marR="0" lvl="0" indent="0" defTabSz="914400" eaLnBrk="1" fontAlgn="auto" latinLnBrk="0" hangingPunct="1">
                        <a:lnSpc>
                          <a:spcPct val="100000"/>
                        </a:lnSpc>
                        <a:spcBef>
                          <a:spcPts val="0"/>
                        </a:spcBef>
                        <a:spcAft>
                          <a:spcPts val="0"/>
                        </a:spcAft>
                        <a:buClrTx/>
                        <a:buSzTx/>
                        <a:buFontTx/>
                        <a:buNone/>
                        <a:defRPr/>
                      </a:pPr>
                      <a:r>
                        <a:rPr lang="en-US" altLang="en-IN" sz="1400" dirty="0">
                          <a:latin typeface="Times New Roman" panose="02020603050405020304" pitchFamily="18" charset="0"/>
                          <a:cs typeface="Times New Roman" panose="02020603050405020304" pitchFamily="18" charset="0"/>
                        </a:rPr>
                        <a:t>2020</a:t>
                      </a:r>
                    </a:p>
                  </a:txBody>
                  <a:tcPr/>
                </a:tc>
                <a:tc>
                  <a:txBody>
                    <a:bodyPr/>
                    <a:lstStyle/>
                    <a:p>
                      <a:r>
                        <a:rPr lang="en-IN" sz="1400" dirty="0">
                          <a:latin typeface="Times New Roman" panose="02020603050405020304" pitchFamily="18" charset="0"/>
                          <a:cs typeface="Times New Roman" panose="02020603050405020304" pitchFamily="18" charset="0"/>
                        </a:rPr>
                        <a:t>Inadequate access to timely and accurate medical diagnosis is a significant concern in healthcare, particularly for severe and diverse illnesses</a:t>
                      </a:r>
                    </a:p>
                  </a:txBody>
                  <a:tcPr/>
                </a:tc>
                <a:tc>
                  <a:txBody>
                    <a:bodyPr/>
                    <a:lstStyle/>
                    <a:p>
                      <a:r>
                        <a:rPr lang="en-US" sz="1400" b="0" i="0" dirty="0">
                          <a:solidFill>
                            <a:schemeClr val="dk1"/>
                          </a:solidFill>
                          <a:effectLst/>
                          <a:latin typeface="Times New Roman" panose="02020603050405020304" pitchFamily="18" charset="0"/>
                          <a:ea typeface="+mn-ea"/>
                          <a:cs typeface="Times New Roman" panose="02020603050405020304" pitchFamily="18" charset="0"/>
                        </a:rPr>
                        <a:t>Disease Prediction </a:t>
                      </a:r>
                      <a:r>
                        <a:rPr lang="en-IN" altLang="en-US" sz="1400" b="0" i="0" dirty="0">
                          <a:solidFill>
                            <a:schemeClr val="dk1"/>
                          </a:solidFill>
                          <a:effectLst/>
                          <a:latin typeface="Times New Roman" panose="02020603050405020304" pitchFamily="18" charset="0"/>
                          <a:ea typeface="+mn-ea"/>
                          <a:cs typeface="Times New Roman" panose="02020603050405020304" pitchFamily="18" charset="0"/>
                        </a:rPr>
                        <a:t>f</a:t>
                      </a:r>
                      <a:r>
                        <a:rPr lang="en-US" sz="1400" b="0" i="0" dirty="0">
                          <a:solidFill>
                            <a:schemeClr val="dk1"/>
                          </a:solidFill>
                          <a:effectLst/>
                          <a:latin typeface="Times New Roman" panose="02020603050405020304" pitchFamily="18" charset="0"/>
                          <a:ea typeface="+mn-ea"/>
                          <a:cs typeface="Times New Roman" panose="02020603050405020304" pitchFamily="18" charset="0"/>
                        </a:rPr>
                        <a:t>rom Various Symptoms Using Machine Learning </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b="0" i="0" dirty="0">
                          <a:solidFill>
                            <a:schemeClr val="dk1"/>
                          </a:solidFill>
                          <a:effectLst/>
                          <a:latin typeface="Times New Roman" panose="02020603050405020304" pitchFamily="18" charset="0"/>
                          <a:ea typeface="+mn-ea"/>
                          <a:cs typeface="Times New Roman" panose="02020603050405020304" pitchFamily="18" charset="0"/>
                        </a:rPr>
                        <a:t>This diagnosis model can act as a doctor for the early diagnosis of a disease to ensure the treatment can take place on time and lives can be saved.</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b="0" i="0" dirty="0">
                          <a:solidFill>
                            <a:schemeClr val="dk1"/>
                          </a:solidFill>
                          <a:effectLst/>
                          <a:latin typeface="Times New Roman" panose="02020603050405020304" pitchFamily="18" charset="0"/>
                          <a:ea typeface="+mn-ea"/>
                          <a:cs typeface="Times New Roman" panose="02020603050405020304" pitchFamily="18" charset="0"/>
                        </a:rPr>
                        <a:t>This advanced disease prediction system, utilizing machine learning on 230+ diseases, attains 93.5% accuracy with weighted KNN. Its user-friendly interface ensures precise, timely disease diagnosis.</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2253158">
                <a:tc>
                  <a:txBody>
                    <a:bodyPr/>
                    <a:lstStyle/>
                    <a:p>
                      <a:r>
                        <a:rPr lang="en-US" sz="1400">
                          <a:latin typeface="Times New Roman" panose="02020603050405020304" pitchFamily="18" charset="0"/>
                          <a:cs typeface="Times New Roman" panose="02020603050405020304" pitchFamily="18" charset="0"/>
                        </a:rPr>
                        <a:t>2</a:t>
                      </a:r>
                      <a:endParaRPr lang="en-IN" sz="1400" dirty="0">
                        <a:latin typeface="Times New Roman" panose="02020603050405020304" pitchFamily="18" charset="0"/>
                        <a:cs typeface="Times New Roman" panose="02020603050405020304" pitchFamily="18" charset="0"/>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defRPr/>
                      </a:pPr>
                      <a:r>
                        <a:rPr lang="en-IN" sz="1400" dirty="0">
                          <a:latin typeface="Times New Roman" panose="02020603050405020304" pitchFamily="18" charset="0"/>
                          <a:cs typeface="Times New Roman" panose="02020603050405020304" pitchFamily="18" charset="0"/>
                        </a:rPr>
                        <a:t>Dhanashri Gujar </a:t>
                      </a:r>
                      <a:r>
                        <a:rPr lang="en-IN" sz="1400" i="1" dirty="0">
                          <a:latin typeface="Times New Roman" panose="02020603050405020304" pitchFamily="18" charset="0"/>
                          <a:cs typeface="Times New Roman" panose="02020603050405020304" pitchFamily="18" charset="0"/>
                        </a:rPr>
                        <a:t>et.al </a:t>
                      </a:r>
                      <a:endParaRPr lang="en-IN" sz="1400" dirty="0">
                        <a:latin typeface="Times New Roman" panose="02020603050405020304" pitchFamily="18" charset="0"/>
                        <a:cs typeface="Times New Roman" panose="02020603050405020304" pitchFamily="18" charset="0"/>
                      </a:endParaRPr>
                    </a:p>
                    <a:p>
                      <a:r>
                        <a:rPr lang="en-US" altLang="en-IN" sz="1400" dirty="0">
                          <a:latin typeface="Times New Roman" panose="02020603050405020304" pitchFamily="18" charset="0"/>
                          <a:cs typeface="Times New Roman" panose="02020603050405020304" pitchFamily="18" charset="0"/>
                        </a:rPr>
                        <a:t>20</a:t>
                      </a:r>
                      <a:r>
                        <a:rPr lang="en-IN" altLang="en-US" sz="1400" dirty="0">
                          <a:latin typeface="Times New Roman" panose="02020603050405020304" pitchFamily="18" charset="0"/>
                          <a:cs typeface="Times New Roman" panose="02020603050405020304" pitchFamily="18" charset="0"/>
                        </a:rPr>
                        <a:t>18</a:t>
                      </a:r>
                    </a:p>
                  </a:txBody>
                  <a:tcPr/>
                </a:tc>
                <a:tc>
                  <a:txBody>
                    <a:bodyPr/>
                    <a:lstStyle/>
                    <a:p>
                      <a:r>
                        <a:rPr lang="en-IN" sz="1400" dirty="0">
                          <a:latin typeface="Times New Roman" panose="02020603050405020304" pitchFamily="18" charset="0"/>
                          <a:cs typeface="Times New Roman" panose="02020603050405020304" pitchFamily="18" charset="0"/>
                        </a:rPr>
                        <a:t>Efficient analysis of patients' clinical records to predict disease likelihood and recommend specialists.</a:t>
                      </a:r>
                    </a:p>
                  </a:txBody>
                  <a:tcPr/>
                </a:tc>
                <a:tc>
                  <a:txBody>
                    <a:bodyPr/>
                    <a:lstStyle/>
                    <a:p>
                      <a:r>
                        <a:rPr lang="en-IN" altLang="en-US" sz="1400" dirty="0">
                          <a:latin typeface="Times New Roman" panose="02020603050405020304" pitchFamily="18" charset="0"/>
                          <a:cs typeface="Times New Roman" panose="02020603050405020304" pitchFamily="18" charset="0"/>
                        </a:rPr>
                        <a:t>Disease Prediction based on symptoms and suggesting doctors for the predicted diseases.</a:t>
                      </a:r>
                    </a:p>
                  </a:txBody>
                  <a:tcPr/>
                </a:tc>
                <a:tc>
                  <a:txBody>
                    <a:bodyPr/>
                    <a:lstStyle/>
                    <a:p>
                      <a:r>
                        <a:rPr lang="en-IN" sz="1400" dirty="0">
                          <a:latin typeface="Times New Roman" panose="02020603050405020304" pitchFamily="18" charset="0"/>
                          <a:cs typeface="Times New Roman" panose="02020603050405020304" pitchFamily="18" charset="0"/>
                        </a:rPr>
                        <a:t>Based on the predictions, the system suggests hospitals or clinics that align with the user's preferences, considering factors like location, cost, doctor experience, and reviews.</a:t>
                      </a:r>
                    </a:p>
                  </a:txBody>
                  <a:tcPr/>
                </a:tc>
                <a:tc>
                  <a:txBody>
                    <a:bodyPr/>
                    <a:lstStyle/>
                    <a:p>
                      <a:r>
                        <a:rPr lang="en-IN" sz="1300" dirty="0">
                          <a:latin typeface="Times New Roman" panose="02020603050405020304" pitchFamily="18" charset="0"/>
                          <a:cs typeface="Times New Roman" panose="02020603050405020304" pitchFamily="18" charset="0"/>
                        </a:rPr>
                        <a:t>Based on the prediction,</a:t>
                      </a:r>
                    </a:p>
                    <a:p>
                      <a:r>
                        <a:rPr lang="en-IN" sz="1300" dirty="0">
                          <a:latin typeface="Times New Roman" panose="02020603050405020304" pitchFamily="18" charset="0"/>
                          <a:cs typeface="Times New Roman" panose="02020603050405020304" pitchFamily="18" charset="0"/>
                        </a:rPr>
                        <a:t>system recommends the hospitals</a:t>
                      </a:r>
                    </a:p>
                    <a:p>
                      <a:r>
                        <a:rPr lang="en-IN" sz="1300" dirty="0">
                          <a:latin typeface="Times New Roman" panose="02020603050405020304" pitchFamily="18" charset="0"/>
                          <a:cs typeface="Times New Roman" panose="02020603050405020304" pitchFamily="18" charset="0"/>
                        </a:rPr>
                        <a:t>and better reviews with doctors having expertise for that</a:t>
                      </a:r>
                    </a:p>
                    <a:p>
                      <a:r>
                        <a:rPr lang="en-IN" sz="1300" dirty="0">
                          <a:latin typeface="Times New Roman" panose="02020603050405020304" pitchFamily="18" charset="0"/>
                          <a:cs typeface="Times New Roman" panose="02020603050405020304" pitchFamily="18" charset="0"/>
                        </a:rPr>
                        <a:t>particular disease to avail the required medications</a:t>
                      </a:r>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nvGraphicFramePr>
        <p:xfrm>
          <a:off x="38100" y="76200"/>
          <a:ext cx="9067800" cy="7726334"/>
        </p:xfrm>
        <a:graphic>
          <a:graphicData uri="http://schemas.openxmlformats.org/drawingml/2006/table">
            <a:tbl>
              <a:tblPr firstRow="1" bandRow="1">
                <a:tableStyleId>{5C22544A-7EE6-4342-B048-85BDC9FD1C3A}</a:tableStyleId>
              </a:tblPr>
              <a:tblGrid>
                <a:gridCol w="647700">
                  <a:extLst>
                    <a:ext uri="{9D8B030D-6E8A-4147-A177-3AD203B41FA5}">
                      <a16:colId xmlns:a16="http://schemas.microsoft.com/office/drawing/2014/main" val="20000"/>
                    </a:ext>
                  </a:extLst>
                </a:gridCol>
                <a:gridCol w="1041400">
                  <a:extLst>
                    <a:ext uri="{9D8B030D-6E8A-4147-A177-3AD203B41FA5}">
                      <a16:colId xmlns:a16="http://schemas.microsoft.com/office/drawing/2014/main" val="20001"/>
                    </a:ext>
                  </a:extLst>
                </a:gridCol>
                <a:gridCol w="1748790">
                  <a:extLst>
                    <a:ext uri="{9D8B030D-6E8A-4147-A177-3AD203B41FA5}">
                      <a16:colId xmlns:a16="http://schemas.microsoft.com/office/drawing/2014/main" val="20002"/>
                    </a:ext>
                  </a:extLst>
                </a:gridCol>
                <a:gridCol w="1737360">
                  <a:extLst>
                    <a:ext uri="{9D8B030D-6E8A-4147-A177-3AD203B41FA5}">
                      <a16:colId xmlns:a16="http://schemas.microsoft.com/office/drawing/2014/main" val="20003"/>
                    </a:ext>
                  </a:extLst>
                </a:gridCol>
                <a:gridCol w="2167890">
                  <a:extLst>
                    <a:ext uri="{9D8B030D-6E8A-4147-A177-3AD203B41FA5}">
                      <a16:colId xmlns:a16="http://schemas.microsoft.com/office/drawing/2014/main" val="20004"/>
                    </a:ext>
                  </a:extLst>
                </a:gridCol>
                <a:gridCol w="1724660">
                  <a:extLst>
                    <a:ext uri="{9D8B030D-6E8A-4147-A177-3AD203B41FA5}">
                      <a16:colId xmlns:a16="http://schemas.microsoft.com/office/drawing/2014/main" val="20005"/>
                    </a:ext>
                  </a:extLst>
                </a:gridCol>
              </a:tblGrid>
              <a:tr h="595397">
                <a:tc>
                  <a:txBody>
                    <a:bodyPr/>
                    <a:lstStyle/>
                    <a:p>
                      <a:pPr marL="0" marR="0" lvl="0" indent="0" defTabSz="914400" eaLnBrk="1" fontAlgn="auto" latinLnBrk="0" hangingPunct="1">
                        <a:lnSpc>
                          <a:spcPct val="100000"/>
                        </a:lnSpc>
                        <a:spcBef>
                          <a:spcPts val="0"/>
                        </a:spcBef>
                        <a:spcAft>
                          <a:spcPts val="0"/>
                        </a:spcAft>
                        <a:buClrTx/>
                        <a:buSzTx/>
                        <a:buFontTx/>
                        <a:buNone/>
                        <a:defRPr/>
                      </a:pPr>
                      <a:r>
                        <a:rPr lang="en-US" sz="1400" dirty="0" err="1">
                          <a:latin typeface="Times New Roman" panose="02020603050405020304" pitchFamily="18" charset="0"/>
                          <a:cs typeface="Times New Roman" panose="02020603050405020304" pitchFamily="18" charset="0"/>
                        </a:rPr>
                        <a:t>S.No</a:t>
                      </a:r>
                      <a:endParaRPr lang="en-IN" sz="1400" dirty="0">
                        <a:latin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defRPr/>
                      </a:pPr>
                      <a:r>
                        <a:rPr lang="en-US" sz="1400" dirty="0">
                          <a:latin typeface="Times New Roman" panose="02020603050405020304" pitchFamily="18" charset="0"/>
                          <a:cs typeface="Times New Roman" panose="02020603050405020304" pitchFamily="18" charset="0"/>
                        </a:rPr>
                        <a:t>Authors and Journal Name&amp; Year of publication</a:t>
                      </a:r>
                      <a:endParaRPr lang="en-IN" sz="1400" dirty="0">
                        <a:latin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defRPr/>
                      </a:pPr>
                      <a:r>
                        <a:rPr lang="en-US" sz="1400" dirty="0">
                          <a:latin typeface="Times New Roman" panose="02020603050405020304" pitchFamily="18" charset="0"/>
                          <a:cs typeface="Times New Roman" panose="02020603050405020304" pitchFamily="18" charset="0"/>
                        </a:rPr>
                        <a:t>Problem Statement</a:t>
                      </a:r>
                      <a:endParaRPr lang="en-IN" sz="1400" dirty="0">
                        <a:latin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defRPr/>
                      </a:pPr>
                      <a:r>
                        <a:rPr lang="en-US" sz="1400" dirty="0">
                          <a:latin typeface="Times New Roman" panose="02020603050405020304" pitchFamily="18" charset="0"/>
                          <a:cs typeface="Times New Roman" panose="02020603050405020304" pitchFamily="18" charset="0"/>
                        </a:rPr>
                        <a:t>Name of the Proposed solution/Method</a:t>
                      </a:r>
                      <a:endParaRPr lang="en-IN" sz="1400" dirty="0">
                        <a:latin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Solution</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Remarks</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0">
                <a:tc>
                  <a:txBody>
                    <a:bodyPr/>
                    <a:lstStyle/>
                    <a:p>
                      <a:r>
                        <a:rPr lang="en-US" sz="1400" dirty="0">
                          <a:latin typeface="Times New Roman" panose="02020603050405020304" pitchFamily="18" charset="0"/>
                          <a:cs typeface="Times New Roman" panose="02020603050405020304" pitchFamily="18" charset="0"/>
                        </a:rPr>
                        <a:t>3</a:t>
                      </a:r>
                      <a:endParaRPr lang="en-IN" sz="1400" dirty="0">
                        <a:latin typeface="Times New Roman" panose="02020603050405020304" pitchFamily="18" charset="0"/>
                        <a:cs typeface="Times New Roman" panose="02020603050405020304" pitchFamily="18" charset="0"/>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defRPr/>
                      </a:pPr>
                      <a:r>
                        <a:rPr lang="en-IN" sz="1400" dirty="0">
                          <a:latin typeface="Times New Roman" panose="02020603050405020304" pitchFamily="18" charset="0"/>
                          <a:cs typeface="Times New Roman" panose="02020603050405020304" pitchFamily="18" charset="0"/>
                        </a:rPr>
                        <a:t>Ramandeep Singh Sethi</a:t>
                      </a:r>
                      <a:r>
                        <a:rPr lang="en-US" altLang="en-IN" sz="1400" dirty="0">
                          <a:latin typeface="Times New Roman" panose="02020603050405020304" pitchFamily="18" charset="0"/>
                          <a:cs typeface="Times New Roman" panose="02020603050405020304" pitchFamily="18" charset="0"/>
                        </a:rPr>
                        <a:t> </a:t>
                      </a:r>
                      <a:r>
                        <a:rPr lang="en-US" altLang="en-IN" sz="1400" i="1" dirty="0">
                          <a:latin typeface="Times New Roman" panose="02020603050405020304" pitchFamily="18" charset="0"/>
                          <a:cs typeface="Times New Roman" panose="02020603050405020304" pitchFamily="18" charset="0"/>
                        </a:rPr>
                        <a:t>et.al |</a:t>
                      </a:r>
                    </a:p>
                    <a:p>
                      <a:pPr marL="0" marR="0" lvl="0" indent="0" defTabSz="914400" eaLnBrk="1" fontAlgn="auto" latinLnBrk="0" hangingPunct="1">
                        <a:lnSpc>
                          <a:spcPct val="100000"/>
                        </a:lnSpc>
                        <a:spcBef>
                          <a:spcPts val="0"/>
                        </a:spcBef>
                        <a:spcAft>
                          <a:spcPts val="0"/>
                        </a:spcAft>
                        <a:buClrTx/>
                        <a:buSzTx/>
                        <a:buFontTx/>
                        <a:buNone/>
                        <a:defRPr/>
                      </a:pPr>
                      <a:r>
                        <a:rPr lang="en-US" altLang="en-IN" sz="1400" dirty="0">
                          <a:latin typeface="Times New Roman" panose="02020603050405020304" pitchFamily="18" charset="0"/>
                          <a:cs typeface="Times New Roman" panose="02020603050405020304" pitchFamily="18" charset="0"/>
                        </a:rPr>
                        <a:t>2019</a:t>
                      </a:r>
                    </a:p>
                    <a:p>
                      <a:endParaRPr lang="en-IN" sz="1400" dirty="0">
                        <a:latin typeface="Times New Roman" panose="02020603050405020304" pitchFamily="18" charset="0"/>
                        <a:cs typeface="Times New Roman" panose="02020603050405020304" pitchFamily="18" charset="0"/>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defRPr/>
                      </a:pPr>
                      <a:r>
                        <a:rPr lang="en-IN" sz="1400" dirty="0">
                          <a:latin typeface="Times New Roman" panose="02020603050405020304" pitchFamily="18" charset="0"/>
                          <a:cs typeface="Times New Roman" panose="02020603050405020304" pitchFamily="18" charset="0"/>
                        </a:rPr>
                        <a:t>Developing accurate and secure mobile healthcare applications is essential to meet the growing demand for digital healthcare services</a:t>
                      </a:r>
                    </a:p>
                    <a:p>
                      <a:endParaRPr lang="en-IN" sz="1400" dirty="0">
                        <a:latin typeface="Times New Roman" panose="02020603050405020304" pitchFamily="18" charset="0"/>
                        <a:cs typeface="Times New Roman" panose="02020603050405020304" pitchFamily="18" charset="0"/>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defRPr/>
                      </a:pPr>
                      <a:r>
                        <a:rPr lang="en-US" altLang="en-IN" sz="1400" dirty="0">
                          <a:latin typeface="Times New Roman" panose="02020603050405020304" pitchFamily="18" charset="0"/>
                          <a:cs typeface="Times New Roman" panose="02020603050405020304" pitchFamily="18" charset="0"/>
                        </a:rPr>
                        <a:t>Using Naïve Bayes algorithm</a:t>
                      </a:r>
                    </a:p>
                    <a:p>
                      <a:endParaRPr lang="en-IN" sz="1400" dirty="0">
                        <a:latin typeface="Times New Roman" panose="02020603050405020304" pitchFamily="18" charset="0"/>
                        <a:cs typeface="Times New Roman" panose="02020603050405020304" pitchFamily="18" charset="0"/>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defRPr/>
                      </a:pPr>
                      <a:r>
                        <a:rPr lang="en-US" altLang="en-IN" sz="1400" dirty="0">
                          <a:latin typeface="Times New Roman" panose="02020603050405020304" pitchFamily="18" charset="0"/>
                          <a:cs typeface="Times New Roman" panose="02020603050405020304" pitchFamily="18" charset="0"/>
                        </a:rPr>
                        <a:t>The</a:t>
                      </a:r>
                      <a:r>
                        <a:rPr lang="en-US" sz="1400" dirty="0">
                          <a:effectLst/>
                          <a:latin typeface="Times New Roman" panose="02020603050405020304" pitchFamily="18" charset="0"/>
                          <a:ea typeface="+mn-ea"/>
                          <a:cs typeface="Times New Roman" panose="02020603050405020304" pitchFamily="18" charset="0"/>
                          <a:sym typeface="+mn-ea"/>
                        </a:rPr>
                        <a:t> model checks patients health background and takes symptoms as input and predicts disease.</a:t>
                      </a:r>
                      <a:endParaRPr lang="en-US" altLang="en-IN" sz="1400" dirty="0">
                        <a:latin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defRPr/>
                      </a:pPr>
                      <a:r>
                        <a:rPr lang="en-US" altLang="en-IN" sz="1400" dirty="0">
                          <a:latin typeface="Times New Roman" panose="02020603050405020304" pitchFamily="18" charset="0"/>
                          <a:cs typeface="Times New Roman" panose="02020603050405020304" pitchFamily="18" charset="0"/>
                        </a:rPr>
                        <a:t>This model gives probabilities of different diseases that can occur. </a:t>
                      </a:r>
                    </a:p>
                    <a:p>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2092960">
                <a:tc>
                  <a:txBody>
                    <a:bodyPr/>
                    <a:lstStyle/>
                    <a:p>
                      <a:r>
                        <a:rPr lang="en-US" sz="1400" dirty="0">
                          <a:latin typeface="Times New Roman" panose="02020603050405020304" pitchFamily="18" charset="0"/>
                          <a:cs typeface="Times New Roman" panose="02020603050405020304" pitchFamily="18" charset="0"/>
                        </a:rPr>
                        <a:t>4</a:t>
                      </a:r>
                    </a:p>
                  </a:txBody>
                  <a:tcPr/>
                </a:tc>
                <a:tc>
                  <a:txBody>
                    <a:bodyPr/>
                    <a:lstStyle/>
                    <a:p>
                      <a:pPr marL="0" marR="0" lvl="0" indent="0" defTabSz="914400" eaLnBrk="1" fontAlgn="auto" latinLnBrk="0" hangingPunct="1">
                        <a:lnSpc>
                          <a:spcPct val="100000"/>
                        </a:lnSpc>
                        <a:spcBef>
                          <a:spcPts val="0"/>
                        </a:spcBef>
                        <a:spcAft>
                          <a:spcPts val="0"/>
                        </a:spcAft>
                        <a:buClrTx/>
                        <a:buSzTx/>
                        <a:buFontTx/>
                        <a:buNone/>
                        <a:defRPr/>
                      </a:pPr>
                      <a:r>
                        <a:rPr lang="en-IN" sz="1400" dirty="0">
                          <a:latin typeface="Times New Roman" panose="02020603050405020304" pitchFamily="18" charset="0"/>
                          <a:cs typeface="Times New Roman" panose="02020603050405020304" pitchFamily="18" charset="0"/>
                        </a:rPr>
                        <a:t>Rahul Deo Sah1</a:t>
                      </a:r>
                      <a:r>
                        <a:rPr lang="en-US" altLang="en-IN" sz="1400" dirty="0">
                          <a:latin typeface="Times New Roman" panose="02020603050405020304" pitchFamily="18" charset="0"/>
                          <a:cs typeface="Times New Roman" panose="02020603050405020304" pitchFamily="18" charset="0"/>
                        </a:rPr>
                        <a:t> </a:t>
                      </a:r>
                      <a:r>
                        <a:rPr lang="en-US" altLang="en-IN" sz="1400" i="1" dirty="0">
                          <a:latin typeface="Times New Roman" panose="02020603050405020304" pitchFamily="18" charset="0"/>
                          <a:cs typeface="Times New Roman" panose="02020603050405020304" pitchFamily="18" charset="0"/>
                        </a:rPr>
                        <a:t>et.al| 2017</a:t>
                      </a:r>
                    </a:p>
                    <a:p>
                      <a:endParaRPr lang="en-IN" sz="1400" dirty="0">
                        <a:latin typeface="Times New Roman" panose="02020603050405020304" pitchFamily="18" charset="0"/>
                        <a:cs typeface="Times New Roman" panose="02020603050405020304" pitchFamily="18" charset="0"/>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defRPr/>
                      </a:pPr>
                      <a:r>
                        <a:rPr lang="en-IN" sz="1400" dirty="0">
                          <a:latin typeface="Times New Roman" panose="02020603050405020304" pitchFamily="18" charset="0"/>
                          <a:cs typeface="Times New Roman" panose="02020603050405020304" pitchFamily="18" charset="0"/>
                        </a:rPr>
                        <a:t>The challenge in medical diagnosis and clinical data</a:t>
                      </a:r>
                      <a:r>
                        <a:rPr lang="en-US" altLang="en-IN" sz="1400" dirty="0">
                          <a:latin typeface="Times New Roman" panose="02020603050405020304" pitchFamily="18" charset="0"/>
                          <a:cs typeface="Times New Roman" panose="02020603050405020304" pitchFamily="18" charset="0"/>
                        </a:rPr>
                        <a:t> </a:t>
                      </a:r>
                      <a:r>
                        <a:rPr lang="en-IN" sz="1400" dirty="0">
                          <a:latin typeface="Times New Roman" panose="02020603050405020304" pitchFamily="18" charset="0"/>
                          <a:cs typeface="Times New Roman" panose="02020603050405020304" pitchFamily="18" charset="0"/>
                        </a:rPr>
                        <a:t>analysis is selecting the most effective classification technique for disease prediction. </a:t>
                      </a:r>
                    </a:p>
                    <a:p>
                      <a:endParaRPr lang="en-IN" sz="1400" dirty="0">
                        <a:latin typeface="Times New Roman" panose="02020603050405020304" pitchFamily="18" charset="0"/>
                        <a:cs typeface="Times New Roman" panose="02020603050405020304" pitchFamily="18" charset="0"/>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defRPr/>
                      </a:pPr>
                      <a:r>
                        <a:rPr lang="en-US" altLang="en-IN" sz="1400" dirty="0">
                          <a:latin typeface="Times New Roman" panose="02020603050405020304" pitchFamily="18" charset="0"/>
                          <a:cs typeface="Times New Roman" panose="02020603050405020304" pitchFamily="18" charset="0"/>
                        </a:rPr>
                        <a:t>This model involves the use of a "K-nearest neighbor (KNN) classifier.</a:t>
                      </a:r>
                    </a:p>
                    <a:p>
                      <a:endParaRPr lang="en-IN" sz="1400" dirty="0">
                        <a:latin typeface="Times New Roman" panose="02020603050405020304" pitchFamily="18" charset="0"/>
                        <a:cs typeface="Times New Roman" panose="02020603050405020304" pitchFamily="18" charset="0"/>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defRPr/>
                      </a:pPr>
                      <a:r>
                        <a:rPr lang="en-IN" sz="1400" dirty="0">
                          <a:latin typeface="Times New Roman" panose="02020603050405020304" pitchFamily="18" charset="0"/>
                          <a:cs typeface="Times New Roman" panose="02020603050405020304" pitchFamily="18" charset="0"/>
                        </a:rPr>
                        <a:t>It is a straightforward and effective method for predicting medical diseases based on symptom data, making it a valuable tool in data mining for healthcare applications.</a:t>
                      </a:r>
                    </a:p>
                    <a:p>
                      <a:endParaRPr lang="en-IN" sz="1400" dirty="0">
                        <a:latin typeface="Times New Roman" panose="02020603050405020304" pitchFamily="18" charset="0"/>
                        <a:cs typeface="Times New Roman" panose="02020603050405020304" pitchFamily="18" charset="0"/>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defRPr/>
                      </a:pPr>
                      <a:r>
                        <a:rPr lang="en-IN" sz="1400" dirty="0">
                          <a:latin typeface="Times New Roman" panose="02020603050405020304" pitchFamily="18" charset="0"/>
                          <a:cs typeface="Times New Roman" panose="02020603050405020304" pitchFamily="18" charset="0"/>
                        </a:rPr>
                        <a:t>KNN's performance may vary depending on the choice of 'k' and the quality of the training data, making parameter tuning and data preprocessing crucial for optimal results.</a:t>
                      </a:r>
                    </a:p>
                    <a:p>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r h="1904654">
                <a:tc>
                  <a:txBody>
                    <a:bodyPr/>
                    <a:lstStyle/>
                    <a:p>
                      <a:r>
                        <a:rPr lang="en-US" sz="1400" dirty="0">
                          <a:latin typeface="Times New Roman" panose="02020603050405020304" pitchFamily="18" charset="0"/>
                          <a:cs typeface="Times New Roman" panose="02020603050405020304" pitchFamily="18" charset="0"/>
                        </a:rPr>
                        <a:t>5</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a:latin typeface="Times New Roman" panose="02020603050405020304" pitchFamily="18" charset="0"/>
                          <a:cs typeface="Times New Roman" panose="02020603050405020304" pitchFamily="18" charset="0"/>
                        </a:rPr>
                        <a:t>Venkatesh Rallapalli </a:t>
                      </a:r>
                      <a:r>
                        <a:rPr lang="en-IN" sz="1400" i="1" dirty="0">
                          <a:latin typeface="Times New Roman" panose="02020603050405020304" pitchFamily="18" charset="0"/>
                          <a:cs typeface="Times New Roman" panose="02020603050405020304" pitchFamily="18" charset="0"/>
                        </a:rPr>
                        <a:t>et.al</a:t>
                      </a:r>
                      <a:r>
                        <a:rPr lang="en-IN" sz="1400" dirty="0">
                          <a:latin typeface="Times New Roman" panose="02020603050405020304" pitchFamily="18" charset="0"/>
                          <a:cs typeface="Times New Roman" panose="02020603050405020304" pitchFamily="18" charset="0"/>
                        </a:rPr>
                        <a:t> 2022</a:t>
                      </a:r>
                    </a:p>
                  </a:txBody>
                  <a:tcPr/>
                </a:tc>
                <a:tc>
                  <a:txBody>
                    <a:bodyPr/>
                    <a:lstStyle/>
                    <a:p>
                      <a:r>
                        <a:rPr lang="en-IN" sz="1400">
                          <a:latin typeface="Times New Roman" panose="02020603050405020304" pitchFamily="18" charset="0"/>
                          <a:cs typeface="Times New Roman" panose="02020603050405020304" pitchFamily="18" charset="0"/>
                        </a:rPr>
                        <a:t> A web-based doctor appointment system which allows doctors and patients to register, schedule appointments.</a:t>
                      </a:r>
                    </a:p>
                  </a:txBody>
                  <a:tcPr/>
                </a:tc>
                <a:tc>
                  <a:txBody>
                    <a:bodyPr/>
                    <a:lstStyle/>
                    <a:p>
                      <a:r>
                        <a:rPr lang="en-IN" sz="1400">
                          <a:latin typeface="Times New Roman" panose="02020603050405020304" pitchFamily="18" charset="0"/>
                          <a:cs typeface="Times New Roman" panose="02020603050405020304" pitchFamily="18" charset="0"/>
                        </a:rPr>
                        <a:t>The method used for implementing the Online Doctor Appointment Website is the "Waterfall Model.</a:t>
                      </a:r>
                    </a:p>
                  </a:txBody>
                  <a:tcPr/>
                </a:tc>
                <a:tc>
                  <a:txBody>
                    <a:bodyPr/>
                    <a:lstStyle/>
                    <a:p>
                      <a:r>
                        <a:rPr lang="en-IN" sz="1400">
                          <a:latin typeface="Times New Roman" panose="02020603050405020304" pitchFamily="18" charset="0"/>
                          <a:cs typeface="Times New Roman" panose="02020603050405020304" pitchFamily="18" charset="0"/>
                        </a:rPr>
                        <a:t> Doctors can register, manage appointments, and provide prescriptions, while patients can register, book appointments.</a:t>
                      </a:r>
                    </a:p>
                  </a:txBody>
                  <a:tcPr/>
                </a:tc>
                <a:tc>
                  <a:txBody>
                    <a:bodyPr/>
                    <a:lstStyle/>
                    <a:p>
                      <a:r>
                        <a:rPr lang="en-IN" sz="1400" dirty="0">
                          <a:latin typeface="Times New Roman" panose="02020603050405020304" pitchFamily="18" charset="0"/>
                          <a:cs typeface="Times New Roman" panose="02020603050405020304" pitchFamily="18" charset="0"/>
                        </a:rPr>
                        <a:t>The division of roles and responsibilities  is effective in streamlining the appointment process.</a:t>
                      </a:r>
                    </a:p>
                  </a:txBody>
                  <a:tcPr/>
                </a:tc>
                <a:extLst>
                  <a:ext uri="{0D108BD9-81ED-4DB2-BD59-A6C34878D82A}">
                    <a16:rowId xmlns:a16="http://schemas.microsoft.com/office/drawing/2014/main" val="10003"/>
                  </a:ext>
                </a:extLst>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10028</TotalTime>
  <Words>1707</Words>
  <Application>Microsoft Macintosh PowerPoint</Application>
  <PresentationFormat>On-screen Show (4:3)</PresentationFormat>
  <Paragraphs>243</Paragraphs>
  <Slides>28</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Arial</vt:lpstr>
      <vt:lpstr>Arial Black</vt:lpstr>
      <vt:lpstr>Bookman Old Style</vt:lpstr>
      <vt:lpstr>Calibri</vt:lpstr>
      <vt:lpstr>StarSymbol</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Hareen</dc:creator>
  <cp:lastModifiedBy>Microsoft Office User</cp:lastModifiedBy>
  <cp:revision>709</cp:revision>
  <dcterms:modified xsi:type="dcterms:W3CDTF">2024-03-23T05:55:56Z</dcterms:modified>
</cp:coreProperties>
</file>