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0" r:id="rId4"/>
    <p:sldId id="268" r:id="rId5"/>
    <p:sldId id="269" r:id="rId6"/>
    <p:sldId id="273" r:id="rId7"/>
    <p:sldId id="281" r:id="rId8"/>
    <p:sldId id="282" r:id="rId9"/>
    <p:sldId id="283" r:id="rId10"/>
    <p:sldId id="265" r:id="rId11"/>
    <p:sldId id="285" r:id="rId12"/>
    <p:sldId id="284"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258" r:id="rId31"/>
    <p:sldId id="303" r:id="rId32"/>
    <p:sldId id="304" r:id="rId33"/>
    <p:sldId id="30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F12D1-486E-4214-8BF8-4AA20FAD931F}"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8F251-C9EC-4B0B-9009-39552482DB5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45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F12D1-486E-4214-8BF8-4AA20FAD931F}"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290569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F12D1-486E-4214-8BF8-4AA20FAD931F}"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1892921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105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11/19/2021</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a:xfrm>
            <a:off x="9255346" y="2750337"/>
            <a:ext cx="1171888" cy="1356442"/>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67836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F12D1-486E-4214-8BF8-4AA20FAD931F}"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29106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12D1-486E-4214-8BF8-4AA20FAD931F}"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8F251-C9EC-4B0B-9009-39552482DB5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1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AF12D1-486E-4214-8BF8-4AA20FAD931F}"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142007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F12D1-486E-4214-8BF8-4AA20FAD931F}" type="datetimeFigureOut">
              <a:rPr lang="en-IN" smtClean="0"/>
              <a:t>19-11-2021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12732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F12D1-486E-4214-8BF8-4AA20FAD931F}"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318891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AF12D1-486E-4214-8BF8-4AA20FAD931F}" type="datetimeFigureOut">
              <a:rPr lang="en-IN" smtClean="0"/>
              <a:t>19-11-2021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192503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AF12D1-486E-4214-8BF8-4AA20FAD931F}" type="datetimeFigureOut">
              <a:rPr lang="en-IN" smtClean="0"/>
              <a:t>19-11-2021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A8F251-C9EC-4B0B-9009-39552482DB5E}" type="slidenum">
              <a:rPr lang="en-IN" smtClean="0"/>
              <a:t>‹#›</a:t>
            </a:fld>
            <a:endParaRPr lang="en-IN"/>
          </a:p>
        </p:txBody>
      </p:sp>
    </p:spTree>
    <p:extLst>
      <p:ext uri="{BB962C8B-B14F-4D97-AF65-F5344CB8AC3E}">
        <p14:creationId xmlns:p14="http://schemas.microsoft.com/office/powerpoint/2010/main" val="260663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F12D1-486E-4214-8BF8-4AA20FAD931F}"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8F251-C9EC-4B0B-9009-39552482DB5E}" type="slidenum">
              <a:rPr lang="en-IN" smtClean="0"/>
              <a:t>‹#›</a:t>
            </a:fld>
            <a:endParaRPr lang="en-IN"/>
          </a:p>
        </p:txBody>
      </p:sp>
    </p:spTree>
    <p:extLst>
      <p:ext uri="{BB962C8B-B14F-4D97-AF65-F5344CB8AC3E}">
        <p14:creationId xmlns:p14="http://schemas.microsoft.com/office/powerpoint/2010/main" val="260504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AF12D1-486E-4214-8BF8-4AA20FAD931F}" type="datetimeFigureOut">
              <a:rPr lang="en-IN" smtClean="0"/>
              <a:t>19-11-2021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A8F251-C9EC-4B0B-9009-39552482DB5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910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9000">
              <a:srgbClr val="DC500E"/>
            </a:gs>
            <a:gs pos="55000">
              <a:schemeClr val="bg2">
                <a:tint val="96000"/>
                <a:shade val="100000"/>
                <a:hueMod val="270000"/>
                <a:satMod val="200000"/>
                <a:lumMod val="128000"/>
              </a:schemeClr>
            </a:gs>
            <a:gs pos="100000">
              <a:schemeClr val="bg2">
                <a:shade val="100000"/>
                <a:hueMod val="100000"/>
                <a:satMod val="110000"/>
                <a:lumMod val="130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11/19/2021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87547"/>
      </p:ext>
    </p:extLst>
  </p:cSld>
  <p:clrMap bg1="dk1" tx1="lt1" bg2="dk2" tx2="lt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20EC-8C83-4BEE-AF54-6110F6C99B37}"/>
              </a:ext>
            </a:extLst>
          </p:cNvPr>
          <p:cNvSpPr>
            <a:spLocks noGrp="1"/>
          </p:cNvSpPr>
          <p:nvPr>
            <p:ph type="ctrTitle"/>
          </p:nvPr>
        </p:nvSpPr>
        <p:spPr/>
        <p:txBody>
          <a:bodyPr/>
          <a:lstStyle/>
          <a:p>
            <a:pPr>
              <a:lnSpc>
                <a:spcPct val="100000"/>
              </a:lnSpc>
            </a:pPr>
            <a:r>
              <a:rPr lang="en-US" dirty="0"/>
              <a:t>Sociogram</a:t>
            </a:r>
            <a:br>
              <a:rPr lang="en-US" dirty="0"/>
            </a:br>
            <a:r>
              <a:rPr lang="en-US" sz="1600" dirty="0"/>
              <a:t>Web Application</a:t>
            </a:r>
            <a:endParaRPr lang="en-IN" sz="1600" dirty="0"/>
          </a:p>
        </p:txBody>
      </p:sp>
      <p:sp>
        <p:nvSpPr>
          <p:cNvPr id="4" name="Title 1">
            <a:extLst>
              <a:ext uri="{FF2B5EF4-FFF2-40B4-BE49-F238E27FC236}">
                <a16:creationId xmlns:a16="http://schemas.microsoft.com/office/drawing/2014/main" id="{158A8401-53F6-4B36-A5D6-F0EC4919FAEE}"/>
              </a:ext>
            </a:extLst>
          </p:cNvPr>
          <p:cNvSpPr txBox="1">
            <a:spLocks/>
          </p:cNvSpPr>
          <p:nvPr/>
        </p:nvSpPr>
        <p:spPr>
          <a:xfrm>
            <a:off x="9550002" y="2733709"/>
            <a:ext cx="2641998" cy="1198211"/>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Trebuchet MS" panose="020B0603020202020204"/>
                <a:ea typeface="+mj-ea"/>
                <a:cs typeface="+mj-cs"/>
              </a:rPr>
              <a:t>Code 6</a:t>
            </a:r>
            <a:endParaRPr kumimoji="0" lang="en-IN" sz="1600" b="0" i="0" u="none" strike="noStrike" kern="1200" cap="none" spc="0" normalizeH="0" baseline="0" noProof="0" dirty="0">
              <a:ln>
                <a:noFill/>
              </a:ln>
              <a:solidFill>
                <a:prstClr val="white"/>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786908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4FB2-9B5C-4E66-B6FA-F11724541FEE}"/>
              </a:ext>
            </a:extLst>
          </p:cNvPr>
          <p:cNvSpPr>
            <a:spLocks noGrp="1"/>
          </p:cNvSpPr>
          <p:nvPr>
            <p:ph type="title"/>
          </p:nvPr>
        </p:nvSpPr>
        <p:spPr>
          <a:xfrm>
            <a:off x="1097280" y="286604"/>
            <a:ext cx="10058400" cy="1089710"/>
          </a:xfrm>
        </p:spPr>
        <p:txBody>
          <a:bodyPr/>
          <a:lstStyle/>
          <a:p>
            <a:r>
              <a:rPr lang="en-US" sz="4800" dirty="0">
                <a:solidFill>
                  <a:srgbClr val="202124"/>
                </a:solidFill>
                <a:latin typeface="Segoe UI Semibold" panose="020B0702040204020203" pitchFamily="34" charset="0"/>
                <a:ea typeface="+mn-ea"/>
                <a:cs typeface="Segoe UI Semibold" panose="020B0702040204020203" pitchFamily="34" charset="0"/>
              </a:rPr>
              <a:t>			</a:t>
            </a:r>
            <a:r>
              <a:rPr lang="en-US" sz="4000" dirty="0">
                <a:solidFill>
                  <a:srgbClr val="202124"/>
                </a:solidFill>
                <a:latin typeface="+mn-lt"/>
                <a:ea typeface="+mn-ea"/>
                <a:cs typeface="Segoe UI Semibold" panose="020B0702040204020203" pitchFamily="34" charset="0"/>
              </a:rPr>
              <a:t>Implementation (Cnt.)</a:t>
            </a:r>
            <a:endParaRPr lang="en-IN" sz="4000" dirty="0">
              <a:latin typeface="+mn-lt"/>
            </a:endParaRPr>
          </a:p>
        </p:txBody>
      </p:sp>
      <p:sp>
        <p:nvSpPr>
          <p:cNvPr id="3" name="Content Placeholder 2">
            <a:extLst>
              <a:ext uri="{FF2B5EF4-FFF2-40B4-BE49-F238E27FC236}">
                <a16:creationId xmlns:a16="http://schemas.microsoft.com/office/drawing/2014/main" id="{6A57AC76-6BBA-4F0D-9E46-E8BAE48FB8F6}"/>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sz="2400" b="1" u="sng" dirty="0">
                <a:solidFill>
                  <a:srgbClr val="202124"/>
                </a:solidFill>
                <a:cs typeface="Segoe UI Semilight" panose="020B0402040204020203" pitchFamily="34" charset="0"/>
              </a:rPr>
              <a:t>Backend Development</a:t>
            </a:r>
          </a:p>
          <a:p>
            <a:pPr marL="0" indent="0">
              <a:buNone/>
            </a:pPr>
            <a:endParaRPr lang="en-US" dirty="0">
              <a:solidFill>
                <a:srgbClr val="202124"/>
              </a:solidFill>
              <a:cs typeface="Segoe UI Semilight" panose="020B0402040204020203" pitchFamily="34" charset="0"/>
            </a:endParaRPr>
          </a:p>
          <a:p>
            <a:pPr marL="635508" lvl="1" indent="-342900">
              <a:buFont typeface="Wingdings" panose="05000000000000000000" pitchFamily="2" charset="2"/>
              <a:buChar char="Ø"/>
            </a:pPr>
            <a:r>
              <a:rPr lang="en-US" sz="2000" dirty="0">
                <a:solidFill>
                  <a:srgbClr val="202124"/>
                </a:solidFill>
                <a:cs typeface="Segoe UI Semilight" panose="020B0402040204020203" pitchFamily="34" charset="0"/>
              </a:rPr>
              <a:t>Languages :</a:t>
            </a:r>
          </a:p>
          <a:p>
            <a:pPr marL="1351460" lvl="5" indent="-342900">
              <a:buFont typeface="Wingdings" panose="05000000000000000000" pitchFamily="2" charset="2"/>
              <a:buChar char="Ø"/>
            </a:pPr>
            <a:r>
              <a:rPr lang="en-US" sz="2000" dirty="0">
                <a:solidFill>
                  <a:srgbClr val="202124"/>
                </a:solidFill>
                <a:cs typeface="Segoe UI Semilight" panose="020B0402040204020203" pitchFamily="34" charset="0"/>
              </a:rPr>
              <a:t>NodeJs</a:t>
            </a:r>
          </a:p>
          <a:p>
            <a:pPr marL="1008560" lvl="5" indent="0">
              <a:buNone/>
            </a:pPr>
            <a:r>
              <a:rPr lang="en-US" sz="2000" dirty="0">
                <a:solidFill>
                  <a:srgbClr val="202124"/>
                </a:solidFill>
                <a:cs typeface="Segoe UI Semilight" panose="020B0402040204020203" pitchFamily="34" charset="0"/>
              </a:rPr>
              <a:t>	</a:t>
            </a:r>
          </a:p>
          <a:p>
            <a:pPr marL="635508" lvl="1" indent="-342900">
              <a:buFont typeface="Wingdings" panose="05000000000000000000" pitchFamily="2" charset="2"/>
              <a:buChar char="Ø"/>
            </a:pPr>
            <a:r>
              <a:rPr lang="en-US" sz="2000" dirty="0">
                <a:solidFill>
                  <a:srgbClr val="202124"/>
                </a:solidFill>
                <a:cs typeface="Segoe UI Semilight" panose="020B0402040204020203" pitchFamily="34" charset="0"/>
              </a:rPr>
              <a:t>Platform :</a:t>
            </a:r>
          </a:p>
          <a:p>
            <a:pPr marL="1351460" lvl="5" indent="-342900">
              <a:buFont typeface="Wingdings" panose="05000000000000000000" pitchFamily="2" charset="2"/>
              <a:buChar char="Ø"/>
            </a:pPr>
            <a:r>
              <a:rPr lang="en-US" sz="2000" dirty="0">
                <a:solidFill>
                  <a:srgbClr val="202124"/>
                </a:solidFill>
                <a:cs typeface="Segoe UI Semilight" panose="020B0402040204020203" pitchFamily="34" charset="0"/>
              </a:rPr>
              <a:t>Visual Studio Code</a:t>
            </a:r>
            <a:endParaRPr lang="en-IN" sz="2000" dirty="0"/>
          </a:p>
          <a:p>
            <a:pPr marL="635508" lvl="1" indent="-342900">
              <a:buFont typeface="Wingdings" panose="05000000000000000000" pitchFamily="2" charset="2"/>
              <a:buChar char="Ø"/>
            </a:pPr>
            <a:endParaRPr lang="en-US" sz="2000" dirty="0">
              <a:solidFill>
                <a:srgbClr val="202124"/>
              </a:solidFill>
              <a:cs typeface="Segoe UI Semilight" panose="020B0402040204020203" pitchFamily="34" charset="0"/>
            </a:endParaRPr>
          </a:p>
          <a:p>
            <a:pPr marL="635508" lvl="1" indent="-342900">
              <a:buFont typeface="Wingdings" panose="05000000000000000000" pitchFamily="2" charset="2"/>
              <a:buChar char="Ø"/>
            </a:pPr>
            <a:r>
              <a:rPr lang="en-US" sz="2000" dirty="0">
                <a:solidFill>
                  <a:srgbClr val="202124"/>
                </a:solidFill>
                <a:cs typeface="Segoe UI Semilight" panose="020B0402040204020203" pitchFamily="34" charset="0"/>
              </a:rPr>
              <a:t>Middleware :</a:t>
            </a:r>
          </a:p>
          <a:p>
            <a:pPr marL="1351460" lvl="5" indent="-342900">
              <a:buFont typeface="Wingdings" panose="05000000000000000000" pitchFamily="2" charset="2"/>
              <a:buChar char="Ø"/>
            </a:pPr>
            <a:r>
              <a:rPr lang="en-US" sz="2000" dirty="0">
                <a:solidFill>
                  <a:srgbClr val="202124"/>
                </a:solidFill>
                <a:cs typeface="Segoe UI Semilight" panose="020B0402040204020203" pitchFamily="34" charset="0"/>
              </a:rPr>
              <a:t>Express.js</a:t>
            </a:r>
          </a:p>
        </p:txBody>
      </p:sp>
    </p:spTree>
    <p:extLst>
      <p:ext uri="{BB962C8B-B14F-4D97-AF65-F5344CB8AC3E}">
        <p14:creationId xmlns:p14="http://schemas.microsoft.com/office/powerpoint/2010/main" val="118689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2E54-540C-4469-93C0-4FA3D43B2646}"/>
              </a:ext>
            </a:extLst>
          </p:cNvPr>
          <p:cNvSpPr>
            <a:spLocks noGrp="1"/>
          </p:cNvSpPr>
          <p:nvPr>
            <p:ph type="title"/>
          </p:nvPr>
        </p:nvSpPr>
        <p:spPr>
          <a:xfrm>
            <a:off x="1097280" y="286604"/>
            <a:ext cx="10058400" cy="1089709"/>
          </a:xfrm>
        </p:spPr>
        <p:txBody>
          <a:bodyPr/>
          <a:lstStyle/>
          <a:p>
            <a:r>
              <a:rPr lang="en-US" sz="4800" dirty="0">
                <a:solidFill>
                  <a:srgbClr val="202124"/>
                </a:solidFill>
                <a:latin typeface="Segoe UI Semibold" panose="020B0702040204020203" pitchFamily="34" charset="0"/>
                <a:ea typeface="+mn-ea"/>
                <a:cs typeface="Segoe UI Semibold" panose="020B0702040204020203" pitchFamily="34" charset="0"/>
              </a:rPr>
              <a:t>			</a:t>
            </a:r>
            <a:r>
              <a:rPr lang="en-US" sz="4000" dirty="0">
                <a:solidFill>
                  <a:srgbClr val="202124"/>
                </a:solidFill>
                <a:latin typeface="+mn-lt"/>
                <a:ea typeface="+mn-ea"/>
                <a:cs typeface="Segoe UI Semibold" panose="020B0702040204020203" pitchFamily="34" charset="0"/>
              </a:rPr>
              <a:t>Implementation (Cnt.)</a:t>
            </a:r>
            <a:endParaRPr lang="en-IN" sz="4000" dirty="0">
              <a:latin typeface="+mn-lt"/>
            </a:endParaRPr>
          </a:p>
        </p:txBody>
      </p:sp>
      <p:sp>
        <p:nvSpPr>
          <p:cNvPr id="3" name="Content Placeholder 2">
            <a:extLst>
              <a:ext uri="{FF2B5EF4-FFF2-40B4-BE49-F238E27FC236}">
                <a16:creationId xmlns:a16="http://schemas.microsoft.com/office/drawing/2014/main" id="{6FECFFC8-2ED7-4A91-BE94-A6CE33EEBD8E}"/>
              </a:ext>
            </a:extLst>
          </p:cNvPr>
          <p:cNvSpPr>
            <a:spLocks noGrp="1"/>
          </p:cNvSpPr>
          <p:nvPr>
            <p:ph idx="1"/>
          </p:nvPr>
        </p:nvSpPr>
        <p:spPr/>
        <p:txBody>
          <a:bodyPr/>
          <a:lstStyle/>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dirty="0"/>
              <a:t>Database :</a:t>
            </a:r>
          </a:p>
          <a:p>
            <a:pPr marL="1184148" lvl="4" indent="-342900">
              <a:buFont typeface="Wingdings" panose="05000000000000000000" pitchFamily="2" charset="2"/>
              <a:buChar char="Ø"/>
            </a:pPr>
            <a:r>
              <a:rPr lang="en-IN" sz="2000" dirty="0"/>
              <a:t> MongoDB</a:t>
            </a:r>
          </a:p>
          <a:p>
            <a:pPr marL="342900" indent="-342900">
              <a:buFont typeface="Wingdings" panose="05000000000000000000" pitchFamily="2" charset="2"/>
              <a:buChar char="Ø"/>
            </a:pPr>
            <a:r>
              <a:rPr lang="en-IN" dirty="0"/>
              <a:t>Project Management Tool</a:t>
            </a:r>
          </a:p>
          <a:p>
            <a:pPr marL="1184148" lvl="4" indent="-342900">
              <a:buFont typeface="Wingdings" panose="05000000000000000000" pitchFamily="2" charset="2"/>
              <a:buChar char="Ø"/>
            </a:pPr>
            <a:r>
              <a:rPr lang="en-IN" sz="2000" dirty="0"/>
              <a:t>Trello</a:t>
            </a:r>
          </a:p>
          <a:p>
            <a:pPr marL="342900" indent="-342900">
              <a:buFont typeface="Wingdings" panose="05000000000000000000" pitchFamily="2" charset="2"/>
              <a:buChar char="Ø"/>
            </a:pPr>
            <a:r>
              <a:rPr lang="en-IN" dirty="0"/>
              <a:t>Configuration Management System</a:t>
            </a:r>
          </a:p>
          <a:p>
            <a:pPr marL="1184148" lvl="4" indent="-342900">
              <a:buFont typeface="Wingdings" panose="05000000000000000000" pitchFamily="2" charset="2"/>
              <a:buChar char="Ø"/>
            </a:pPr>
            <a:r>
              <a:rPr lang="en-IN" sz="2000" dirty="0"/>
              <a:t>GitHub</a:t>
            </a:r>
          </a:p>
          <a:p>
            <a:pPr marL="342900" indent="-342900">
              <a:buFont typeface="Wingdings" panose="05000000000000000000" pitchFamily="2" charset="2"/>
              <a:buChar char="Ø"/>
            </a:pPr>
            <a:r>
              <a:rPr lang="en-IN" dirty="0"/>
              <a:t>Overall Structure</a:t>
            </a:r>
          </a:p>
          <a:p>
            <a:pPr marL="1184148" lvl="4" indent="-342900">
              <a:buFont typeface="Wingdings" panose="05000000000000000000" pitchFamily="2" charset="2"/>
              <a:buChar char="Ø"/>
            </a:pPr>
            <a:r>
              <a:rPr lang="en-IN" sz="2000" dirty="0"/>
              <a:t>Full stack Web application with fully functional CRUD operations</a:t>
            </a:r>
          </a:p>
          <a:p>
            <a:endParaRPr lang="en-IN" dirty="0"/>
          </a:p>
        </p:txBody>
      </p:sp>
    </p:spTree>
    <p:extLst>
      <p:ext uri="{BB962C8B-B14F-4D97-AF65-F5344CB8AC3E}">
        <p14:creationId xmlns:p14="http://schemas.microsoft.com/office/powerpoint/2010/main" val="348730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B89-4764-4D23-95CC-FF97ED24F2EE}"/>
              </a:ext>
            </a:extLst>
          </p:cNvPr>
          <p:cNvSpPr>
            <a:spLocks noGrp="1"/>
          </p:cNvSpPr>
          <p:nvPr>
            <p:ph type="title"/>
          </p:nvPr>
        </p:nvSpPr>
        <p:spPr/>
        <p:txBody>
          <a:bodyPr>
            <a:normAutofit/>
          </a:bodyPr>
          <a:lstStyle/>
          <a:p>
            <a:pPr algn="ctr"/>
            <a:r>
              <a:rPr lang="en-US" sz="4000" dirty="0">
                <a:latin typeface="+mn-lt"/>
              </a:rPr>
              <a:t>Hardware Configurations</a:t>
            </a:r>
            <a:endParaRPr lang="en-IN" sz="4000" dirty="0">
              <a:latin typeface="+mn-lt"/>
            </a:endParaRPr>
          </a:p>
        </p:txBody>
      </p:sp>
      <p:sp>
        <p:nvSpPr>
          <p:cNvPr id="3" name="Content Placeholder 2">
            <a:extLst>
              <a:ext uri="{FF2B5EF4-FFF2-40B4-BE49-F238E27FC236}">
                <a16:creationId xmlns:a16="http://schemas.microsoft.com/office/drawing/2014/main" id="{15BDB71F-B6C4-49FA-B938-410A5A7C19AD}"/>
              </a:ext>
            </a:extLst>
          </p:cNvPr>
          <p:cNvSpPr>
            <a:spLocks noGrp="1"/>
          </p:cNvSpPr>
          <p:nvPr>
            <p:ph idx="1"/>
          </p:nvPr>
        </p:nvSpPr>
        <p:spPr/>
        <p:txBody>
          <a:bodyPr/>
          <a:lstStyle/>
          <a:p>
            <a:endParaRPr lang="en-US" sz="2400" b="1" u="sng" dirty="0"/>
          </a:p>
          <a:p>
            <a:r>
              <a:rPr lang="en-US" sz="2400" b="1" u="sng" dirty="0"/>
              <a:t>Windows Requirements :</a:t>
            </a:r>
          </a:p>
          <a:p>
            <a:endParaRPr lang="en-US" dirty="0"/>
          </a:p>
          <a:p>
            <a:r>
              <a:rPr lang="en-US" dirty="0"/>
              <a:t>Operating System : windows 8 or later</a:t>
            </a:r>
          </a:p>
          <a:p>
            <a:r>
              <a:rPr lang="en-US" dirty="0"/>
              <a:t>Processor : Intel Pentium 4 or later</a:t>
            </a:r>
          </a:p>
          <a:p>
            <a:r>
              <a:rPr lang="en-US" dirty="0"/>
              <a:t>Memory : 2GB or greater</a:t>
            </a:r>
          </a:p>
          <a:p>
            <a:r>
              <a:rPr lang="en-US" dirty="0"/>
              <a:t>Screen Resolution : 1280*1024 or larger</a:t>
            </a:r>
          </a:p>
          <a:p>
            <a:r>
              <a:rPr lang="en-US" dirty="0"/>
              <a:t>Internet connection : Required</a:t>
            </a:r>
            <a:endParaRPr lang="en-IN" dirty="0"/>
          </a:p>
        </p:txBody>
      </p:sp>
    </p:spTree>
    <p:extLst>
      <p:ext uri="{BB962C8B-B14F-4D97-AF65-F5344CB8AC3E}">
        <p14:creationId xmlns:p14="http://schemas.microsoft.com/office/powerpoint/2010/main" val="254944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7019-FA7F-4205-9ED0-561D5EAF7C96}"/>
              </a:ext>
            </a:extLst>
          </p:cNvPr>
          <p:cNvSpPr>
            <a:spLocks noGrp="1"/>
          </p:cNvSpPr>
          <p:nvPr>
            <p:ph type="title"/>
          </p:nvPr>
        </p:nvSpPr>
        <p:spPr/>
        <p:txBody>
          <a:bodyPr>
            <a:normAutofit/>
          </a:bodyPr>
          <a:lstStyle/>
          <a:p>
            <a:pPr algn="ctr"/>
            <a:r>
              <a:rPr lang="en-US" sz="4000" dirty="0">
                <a:latin typeface="+mn-lt"/>
              </a:rPr>
              <a:t>	   Hardware Configurations (Cnt.)</a:t>
            </a:r>
            <a:endParaRPr lang="en-IN" sz="4000" dirty="0"/>
          </a:p>
        </p:txBody>
      </p:sp>
      <p:sp>
        <p:nvSpPr>
          <p:cNvPr id="3" name="Content Placeholder 2">
            <a:extLst>
              <a:ext uri="{FF2B5EF4-FFF2-40B4-BE49-F238E27FC236}">
                <a16:creationId xmlns:a16="http://schemas.microsoft.com/office/drawing/2014/main" id="{E14AB3FA-0640-4F48-93D0-65495DBF990F}"/>
              </a:ext>
            </a:extLst>
          </p:cNvPr>
          <p:cNvSpPr>
            <a:spLocks noGrp="1"/>
          </p:cNvSpPr>
          <p:nvPr>
            <p:ph idx="1"/>
          </p:nvPr>
        </p:nvSpPr>
        <p:spPr/>
        <p:txBody>
          <a:bodyPr/>
          <a:lstStyle/>
          <a:p>
            <a:endParaRPr lang="en-US" sz="2400" b="1" u="sng" dirty="0"/>
          </a:p>
          <a:p>
            <a:r>
              <a:rPr lang="en-US" sz="2400" b="1" u="sng" dirty="0"/>
              <a:t>Mac Requirements :</a:t>
            </a:r>
          </a:p>
          <a:p>
            <a:endParaRPr lang="en-US" dirty="0"/>
          </a:p>
          <a:p>
            <a:r>
              <a:rPr lang="en-US" dirty="0"/>
              <a:t>Operating System : macOS Sierra 10.12 or later</a:t>
            </a:r>
          </a:p>
          <a:p>
            <a:r>
              <a:rPr lang="en-US" dirty="0"/>
              <a:t>Processor : Intel</a:t>
            </a:r>
          </a:p>
          <a:p>
            <a:r>
              <a:rPr lang="en-US" dirty="0"/>
              <a:t>Memory : 2GB or greater</a:t>
            </a:r>
          </a:p>
          <a:p>
            <a:r>
              <a:rPr lang="en-US" dirty="0"/>
              <a:t>Screen Resolution : 1280*1024 or larger</a:t>
            </a:r>
          </a:p>
          <a:p>
            <a:r>
              <a:rPr lang="en-US" dirty="0"/>
              <a:t>Internet connection : Required</a:t>
            </a:r>
            <a:endParaRPr lang="en-IN" dirty="0"/>
          </a:p>
          <a:p>
            <a:endParaRPr lang="en-IN" dirty="0"/>
          </a:p>
        </p:txBody>
      </p:sp>
    </p:spTree>
    <p:extLst>
      <p:ext uri="{BB962C8B-B14F-4D97-AF65-F5344CB8AC3E}">
        <p14:creationId xmlns:p14="http://schemas.microsoft.com/office/powerpoint/2010/main" val="265697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8E31-D4EC-4159-A139-738AB98C7001}"/>
              </a:ext>
            </a:extLst>
          </p:cNvPr>
          <p:cNvSpPr>
            <a:spLocks noGrp="1"/>
          </p:cNvSpPr>
          <p:nvPr>
            <p:ph type="title"/>
          </p:nvPr>
        </p:nvSpPr>
        <p:spPr/>
        <p:txBody>
          <a:bodyPr/>
          <a:lstStyle/>
          <a:p>
            <a:pPr algn="ctr"/>
            <a:r>
              <a:rPr lang="en-US" sz="4800" dirty="0">
                <a:latin typeface="+mn-lt"/>
              </a:rPr>
              <a:t> </a:t>
            </a:r>
            <a:r>
              <a:rPr lang="en-US" sz="4000" dirty="0">
                <a:latin typeface="+mn-lt"/>
              </a:rPr>
              <a:t>Hardware Configurations (Cnt.)</a:t>
            </a:r>
            <a:endParaRPr lang="en-IN" sz="4000" dirty="0"/>
          </a:p>
        </p:txBody>
      </p:sp>
      <p:sp>
        <p:nvSpPr>
          <p:cNvPr id="3" name="Content Placeholder 2">
            <a:extLst>
              <a:ext uri="{FF2B5EF4-FFF2-40B4-BE49-F238E27FC236}">
                <a16:creationId xmlns:a16="http://schemas.microsoft.com/office/drawing/2014/main" id="{5180D99A-3F33-44E0-85D8-659625353992}"/>
              </a:ext>
            </a:extLst>
          </p:cNvPr>
          <p:cNvSpPr>
            <a:spLocks noGrp="1"/>
          </p:cNvSpPr>
          <p:nvPr>
            <p:ph idx="1"/>
          </p:nvPr>
        </p:nvSpPr>
        <p:spPr/>
        <p:txBody>
          <a:bodyPr/>
          <a:lstStyle/>
          <a:p>
            <a:endParaRPr lang="en-US" sz="2400" b="1" u="sng" dirty="0"/>
          </a:p>
          <a:p>
            <a:r>
              <a:rPr lang="en-US" sz="2400" b="1" u="sng" dirty="0"/>
              <a:t>Linux Requirements :</a:t>
            </a:r>
          </a:p>
          <a:p>
            <a:endParaRPr lang="en-US" dirty="0"/>
          </a:p>
          <a:p>
            <a:r>
              <a:rPr lang="en-US" dirty="0"/>
              <a:t>Operating System : 64-bit Ubuntu 14.04+, Debian 8+, openSUSE 13.3+, or Fedora Linux 24+</a:t>
            </a:r>
          </a:p>
          <a:p>
            <a:r>
              <a:rPr lang="en-US" dirty="0"/>
              <a:t>Processor : Intel Pentium 4 or later</a:t>
            </a:r>
          </a:p>
          <a:p>
            <a:r>
              <a:rPr lang="en-US" dirty="0"/>
              <a:t>Memory : 2GB or greater</a:t>
            </a:r>
          </a:p>
          <a:p>
            <a:r>
              <a:rPr lang="en-US" dirty="0"/>
              <a:t>Screen Resolution : 1280*1024 or larger</a:t>
            </a:r>
          </a:p>
          <a:p>
            <a:r>
              <a:rPr lang="en-US" dirty="0"/>
              <a:t>Internet connection : Required</a:t>
            </a:r>
            <a:endParaRPr lang="en-IN" dirty="0"/>
          </a:p>
          <a:p>
            <a:endParaRPr lang="en-IN" dirty="0"/>
          </a:p>
        </p:txBody>
      </p:sp>
    </p:spTree>
    <p:extLst>
      <p:ext uri="{BB962C8B-B14F-4D97-AF65-F5344CB8AC3E}">
        <p14:creationId xmlns:p14="http://schemas.microsoft.com/office/powerpoint/2010/main" val="422598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4F2D-322D-4624-BF61-5DB6BE77F98B}"/>
              </a:ext>
            </a:extLst>
          </p:cNvPr>
          <p:cNvSpPr>
            <a:spLocks noGrp="1"/>
          </p:cNvSpPr>
          <p:nvPr>
            <p:ph type="title"/>
          </p:nvPr>
        </p:nvSpPr>
        <p:spPr>
          <a:xfrm>
            <a:off x="1097280" y="286604"/>
            <a:ext cx="10058400" cy="1174552"/>
          </a:xfrm>
        </p:spPr>
        <p:txBody>
          <a:bodyPr>
            <a:normAutofit/>
          </a:bodyPr>
          <a:lstStyle/>
          <a:p>
            <a:pPr algn="ctr"/>
            <a:r>
              <a:rPr lang="en-US" sz="4000" dirty="0">
                <a:latin typeface="+mn-lt"/>
              </a:rPr>
              <a:t>Testing (Unit)</a:t>
            </a:r>
            <a:endParaRPr lang="en-IN" sz="4000" dirty="0">
              <a:latin typeface="+mn-lt"/>
            </a:endParaRPr>
          </a:p>
        </p:txBody>
      </p:sp>
      <p:pic>
        <p:nvPicPr>
          <p:cNvPr id="15" name="Content Placeholder 14">
            <a:extLst>
              <a:ext uri="{FF2B5EF4-FFF2-40B4-BE49-F238E27FC236}">
                <a16:creationId xmlns:a16="http://schemas.microsoft.com/office/drawing/2014/main" id="{791AE7FA-F6B2-4AAE-8BB4-18EE13372A9E}"/>
              </a:ext>
            </a:extLst>
          </p:cNvPr>
          <p:cNvPicPr>
            <a:picLocks noGrp="1" noChangeAspect="1"/>
          </p:cNvPicPr>
          <p:nvPr>
            <p:ph idx="1"/>
          </p:nvPr>
        </p:nvPicPr>
        <p:blipFill>
          <a:blip r:embed="rId2"/>
          <a:stretch>
            <a:fillRect/>
          </a:stretch>
        </p:blipFill>
        <p:spPr>
          <a:xfrm>
            <a:off x="2969444" y="1846263"/>
            <a:ext cx="5827336" cy="4403725"/>
          </a:xfrm>
        </p:spPr>
      </p:pic>
    </p:spTree>
    <p:extLst>
      <p:ext uri="{BB962C8B-B14F-4D97-AF65-F5344CB8AC3E}">
        <p14:creationId xmlns:p14="http://schemas.microsoft.com/office/powerpoint/2010/main" val="7439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F288-69BD-4172-9275-FFE89C2EBA93}"/>
              </a:ext>
            </a:extLst>
          </p:cNvPr>
          <p:cNvSpPr>
            <a:spLocks noGrp="1"/>
          </p:cNvSpPr>
          <p:nvPr>
            <p:ph type="title"/>
          </p:nvPr>
        </p:nvSpPr>
        <p:spPr/>
        <p:txBody>
          <a:bodyPr>
            <a:normAutofit/>
          </a:bodyPr>
          <a:lstStyle/>
          <a:p>
            <a:pPr algn="ctr"/>
            <a:r>
              <a:rPr lang="en-US" sz="4000" dirty="0">
                <a:latin typeface="+mn-lt"/>
              </a:rPr>
              <a:t>	Testing (Unit) – Cnt.</a:t>
            </a:r>
            <a:endParaRPr lang="en-IN" sz="4000" dirty="0"/>
          </a:p>
        </p:txBody>
      </p:sp>
      <p:pic>
        <p:nvPicPr>
          <p:cNvPr id="5" name="Content Placeholder 4">
            <a:extLst>
              <a:ext uri="{FF2B5EF4-FFF2-40B4-BE49-F238E27FC236}">
                <a16:creationId xmlns:a16="http://schemas.microsoft.com/office/drawing/2014/main" id="{DA7FEA65-E966-4788-AC3A-1625BC2A5BB8}"/>
              </a:ext>
            </a:extLst>
          </p:cNvPr>
          <p:cNvPicPr>
            <a:picLocks noGrp="1" noChangeAspect="1"/>
          </p:cNvPicPr>
          <p:nvPr>
            <p:ph idx="1"/>
          </p:nvPr>
        </p:nvPicPr>
        <p:blipFill>
          <a:blip r:embed="rId2"/>
          <a:stretch>
            <a:fillRect/>
          </a:stretch>
        </p:blipFill>
        <p:spPr>
          <a:xfrm>
            <a:off x="2752627" y="1849580"/>
            <a:ext cx="6429080" cy="4268415"/>
          </a:xfrm>
        </p:spPr>
      </p:pic>
    </p:spTree>
    <p:extLst>
      <p:ext uri="{BB962C8B-B14F-4D97-AF65-F5344CB8AC3E}">
        <p14:creationId xmlns:p14="http://schemas.microsoft.com/office/powerpoint/2010/main" val="418280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06F1-F150-4B50-9473-69AB10548EC7}"/>
              </a:ext>
            </a:extLst>
          </p:cNvPr>
          <p:cNvSpPr>
            <a:spLocks noGrp="1"/>
          </p:cNvSpPr>
          <p:nvPr>
            <p:ph type="title"/>
          </p:nvPr>
        </p:nvSpPr>
        <p:spPr/>
        <p:txBody>
          <a:bodyPr>
            <a:normAutofit/>
          </a:bodyPr>
          <a:lstStyle/>
          <a:p>
            <a:pPr algn="ctr"/>
            <a:r>
              <a:rPr lang="en-US" sz="4000" dirty="0">
                <a:latin typeface="+mn-lt"/>
              </a:rPr>
              <a:t>Testing (Unit) – Cnt.</a:t>
            </a:r>
            <a:endParaRPr lang="en-IN" sz="4000" dirty="0"/>
          </a:p>
        </p:txBody>
      </p:sp>
      <p:pic>
        <p:nvPicPr>
          <p:cNvPr id="5" name="Content Placeholder 4">
            <a:extLst>
              <a:ext uri="{FF2B5EF4-FFF2-40B4-BE49-F238E27FC236}">
                <a16:creationId xmlns:a16="http://schemas.microsoft.com/office/drawing/2014/main" id="{7CE9EBF9-838C-4C13-97EE-C5B38ED2CD1D}"/>
              </a:ext>
            </a:extLst>
          </p:cNvPr>
          <p:cNvPicPr>
            <a:picLocks noGrp="1" noChangeAspect="1"/>
          </p:cNvPicPr>
          <p:nvPr>
            <p:ph idx="1"/>
          </p:nvPr>
        </p:nvPicPr>
        <p:blipFill>
          <a:blip r:embed="rId2"/>
          <a:stretch>
            <a:fillRect/>
          </a:stretch>
        </p:blipFill>
        <p:spPr>
          <a:xfrm>
            <a:off x="3101419" y="1885361"/>
            <a:ext cx="5656081" cy="4270342"/>
          </a:xfrm>
        </p:spPr>
      </p:pic>
    </p:spTree>
    <p:extLst>
      <p:ext uri="{BB962C8B-B14F-4D97-AF65-F5344CB8AC3E}">
        <p14:creationId xmlns:p14="http://schemas.microsoft.com/office/powerpoint/2010/main" val="171953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38D7-EB20-4E9A-80D2-CE8F8750016A}"/>
              </a:ext>
            </a:extLst>
          </p:cNvPr>
          <p:cNvSpPr>
            <a:spLocks noGrp="1"/>
          </p:cNvSpPr>
          <p:nvPr>
            <p:ph type="title"/>
          </p:nvPr>
        </p:nvSpPr>
        <p:spPr/>
        <p:txBody>
          <a:bodyPr>
            <a:normAutofit/>
          </a:bodyPr>
          <a:lstStyle/>
          <a:p>
            <a:pPr algn="ctr"/>
            <a:r>
              <a:rPr lang="en-US" sz="4000" dirty="0">
                <a:latin typeface="+mn-lt"/>
              </a:rPr>
              <a:t>Testing (Unit) – Cnt.</a:t>
            </a:r>
            <a:endParaRPr lang="en-IN" sz="4000" dirty="0"/>
          </a:p>
        </p:txBody>
      </p:sp>
      <p:pic>
        <p:nvPicPr>
          <p:cNvPr id="5" name="Content Placeholder 4">
            <a:extLst>
              <a:ext uri="{FF2B5EF4-FFF2-40B4-BE49-F238E27FC236}">
                <a16:creationId xmlns:a16="http://schemas.microsoft.com/office/drawing/2014/main" id="{BDC9AF04-3A6F-4CA5-AB7C-18FC2F332EA2}"/>
              </a:ext>
            </a:extLst>
          </p:cNvPr>
          <p:cNvPicPr>
            <a:picLocks noGrp="1" noChangeAspect="1"/>
          </p:cNvPicPr>
          <p:nvPr>
            <p:ph idx="1"/>
          </p:nvPr>
        </p:nvPicPr>
        <p:blipFill>
          <a:blip r:embed="rId2"/>
          <a:stretch>
            <a:fillRect/>
          </a:stretch>
        </p:blipFill>
        <p:spPr>
          <a:xfrm>
            <a:off x="2941163" y="1990562"/>
            <a:ext cx="6240544" cy="4014311"/>
          </a:xfrm>
        </p:spPr>
      </p:pic>
    </p:spTree>
    <p:extLst>
      <p:ext uri="{BB962C8B-B14F-4D97-AF65-F5344CB8AC3E}">
        <p14:creationId xmlns:p14="http://schemas.microsoft.com/office/powerpoint/2010/main" val="3145627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649E-53AB-4106-AB7C-DD9D915ED3FF}"/>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FC0FA8E1-5BD7-4555-BFEB-CF4AFF3FEF27}"/>
              </a:ext>
            </a:extLst>
          </p:cNvPr>
          <p:cNvSpPr>
            <a:spLocks noGrp="1"/>
          </p:cNvSpPr>
          <p:nvPr>
            <p:ph idx="1"/>
          </p:nvPr>
        </p:nvSpPr>
        <p:spPr/>
        <p:txBody>
          <a:bodyPr>
            <a:normAutofit lnSpcReduction="10000"/>
          </a:bodyPr>
          <a:lstStyle/>
          <a:p>
            <a:pPr marL="0" marR="0" lvl="0" indent="0">
              <a:lnSpc>
                <a:spcPct val="107000"/>
              </a:lnSpc>
              <a:spcBef>
                <a:spcPts val="0"/>
              </a:spcBef>
              <a:spcAft>
                <a:spcPts val="800"/>
              </a:spcAft>
              <a:buNone/>
            </a:pPr>
            <a:r>
              <a:rPr lang="en-IN" sz="2400" b="1" u="sng" dirty="0">
                <a:effectLst/>
                <a:ea typeface="Calibri" panose="020F0502020204030204" pitchFamily="34" charset="0"/>
                <a:cs typeface="Times New Roman" panose="02020603050405020304" pitchFamily="18" charset="0"/>
              </a:rPr>
              <a:t>Signup Page</a:t>
            </a:r>
            <a:r>
              <a:rPr lang="en-IN" sz="2400" u="sng" dirty="0">
                <a:effectLst/>
                <a:ea typeface="Calibri" panose="020F0502020204030204" pitchFamily="34" charset="0"/>
                <a:cs typeface="Times New Roman" panose="02020603050405020304" pitchFamily="18" charset="0"/>
              </a:rPr>
              <a:t> </a:t>
            </a:r>
          </a:p>
          <a:p>
            <a:pPr marL="0" marR="0" lvl="0" indent="0">
              <a:lnSpc>
                <a:spcPct val="107000"/>
              </a:lnSpc>
              <a:spcBef>
                <a:spcPts val="0"/>
              </a:spcBef>
              <a:spcAft>
                <a:spcPts val="800"/>
              </a:spcAft>
              <a:buNone/>
            </a:pPr>
            <a:endParaRPr lang="en-IN" sz="24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Description</a:t>
            </a:r>
            <a:r>
              <a:rPr lang="en-IN" dirty="0">
                <a:effectLst/>
                <a:ea typeface="Calibri" panose="020F0502020204030204" pitchFamily="34" charset="0"/>
                <a:cs typeface="Times New Roman" panose="02020603050405020304" pitchFamily="18" charset="0"/>
              </a:rPr>
              <a:t>: A user should be able to successfully register for the application.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Precondition</a:t>
            </a:r>
            <a:r>
              <a:rPr lang="en-IN" dirty="0">
                <a:effectLst/>
                <a:ea typeface="Calibri" panose="020F0502020204030204" pitchFamily="34" charset="0"/>
                <a:cs typeface="Times New Roman" panose="02020603050405020304" pitchFamily="18" charset="0"/>
              </a:rPr>
              <a:t>: the user must not already be registered with this email address and username. Assumption: a supported browser is being used.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Test Steps</a:t>
            </a:r>
            <a:r>
              <a:rPr lang="en-IN"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Navigate to Signup Page. </a:t>
            </a:r>
          </a:p>
          <a:p>
            <a:pPr marL="342900" marR="0" lvl="0" indent="-342900">
              <a:lnSpc>
                <a:spcPct val="107000"/>
              </a:lnSpc>
              <a:spcBef>
                <a:spcPts val="0"/>
              </a:spcBef>
              <a:spcAft>
                <a:spcPts val="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Enter all the details in the form provided. </a:t>
            </a:r>
          </a:p>
          <a:p>
            <a:pPr marL="342900" marR="0" lvl="0" indent="-342900">
              <a:lnSpc>
                <a:spcPct val="107000"/>
              </a:lnSpc>
              <a:spcBef>
                <a:spcPts val="0"/>
              </a:spcBef>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 Click ‘Sign up’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Expected Result</a:t>
            </a:r>
            <a:r>
              <a:rPr lang="en-IN" dirty="0">
                <a:effectLst/>
                <a:ea typeface="Calibri" panose="020F0502020204030204" pitchFamily="34" charset="0"/>
                <a:cs typeface="Times New Roman" panose="02020603050405020304" pitchFamily="18" charset="0"/>
              </a:rPr>
              <a:t>: User must be successfully registered and redirected to the home page. </a:t>
            </a:r>
          </a:p>
          <a:p>
            <a:endParaRPr lang="en-IN" dirty="0"/>
          </a:p>
        </p:txBody>
      </p:sp>
    </p:spTree>
    <p:extLst>
      <p:ext uri="{BB962C8B-B14F-4D97-AF65-F5344CB8AC3E}">
        <p14:creationId xmlns:p14="http://schemas.microsoft.com/office/powerpoint/2010/main" val="32733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E518-F6D9-4301-B6F9-976594835A8B}"/>
              </a:ext>
            </a:extLst>
          </p:cNvPr>
          <p:cNvSpPr>
            <a:spLocks noGrp="1"/>
          </p:cNvSpPr>
          <p:nvPr>
            <p:ph type="title"/>
          </p:nvPr>
        </p:nvSpPr>
        <p:spPr/>
        <p:txBody>
          <a:bodyPr>
            <a:normAutofit/>
          </a:bodyPr>
          <a:lstStyle/>
          <a:p>
            <a:pPr algn="ctr"/>
            <a:r>
              <a:rPr lang="en-US" sz="4000" dirty="0">
                <a:solidFill>
                  <a:srgbClr val="202124"/>
                </a:solidFill>
                <a:latin typeface="+mn-lt"/>
                <a:ea typeface="+mn-ea"/>
                <a:cs typeface="Segoe UI Semibold" panose="020B0702040204020203" pitchFamily="34" charset="0"/>
              </a:rPr>
              <a:t>Project Description</a:t>
            </a:r>
            <a:br>
              <a:rPr lang="en-US" sz="3200" b="1"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EFD47E-FF62-4B23-9875-50D5DF13D8F2}"/>
              </a:ext>
            </a:extLst>
          </p:cNvPr>
          <p:cNvSpPr>
            <a:spLocks noGrp="1"/>
          </p:cNvSpPr>
          <p:nvPr>
            <p:ph idx="1"/>
          </p:nvPr>
        </p:nvSpPr>
        <p:spPr/>
        <p:txBody>
          <a:bodyPr>
            <a:noAutofit/>
          </a:bodyPr>
          <a:lstStyle/>
          <a:p>
            <a:pPr marL="130810" indent="0">
              <a:lnSpc>
                <a:spcPct val="107000"/>
              </a:lnSpc>
              <a:buNone/>
            </a:pPr>
            <a:r>
              <a:rPr lang="en-IN" b="1" dirty="0"/>
              <a:t>Sociogram</a:t>
            </a:r>
            <a:r>
              <a:rPr lang="en-IN" dirty="0"/>
              <a:t> is a web application which runs on the web server where users can make use of the following features :</a:t>
            </a:r>
          </a:p>
          <a:p>
            <a:pPr marL="473710" indent="-342900">
              <a:lnSpc>
                <a:spcPct val="107000"/>
              </a:lnSpc>
              <a:buFont typeface="Wingdings" panose="05000000000000000000" pitchFamily="2" charset="2"/>
              <a:buChar char="q"/>
            </a:pPr>
            <a:r>
              <a:rPr lang="en-IN" dirty="0"/>
              <a:t>Create Account</a:t>
            </a:r>
          </a:p>
          <a:p>
            <a:pPr marL="473710" indent="-342900">
              <a:lnSpc>
                <a:spcPct val="107000"/>
              </a:lnSpc>
              <a:buFont typeface="Wingdings" panose="05000000000000000000" pitchFamily="2" charset="2"/>
              <a:buChar char="q"/>
            </a:pPr>
            <a:r>
              <a:rPr lang="en-IN" dirty="0"/>
              <a:t>Connect with friends/family</a:t>
            </a:r>
          </a:p>
          <a:p>
            <a:pPr marL="473710" indent="-342900">
              <a:lnSpc>
                <a:spcPct val="107000"/>
              </a:lnSpc>
              <a:buFont typeface="Wingdings" panose="05000000000000000000" pitchFamily="2" charset="2"/>
              <a:buChar char="q"/>
            </a:pPr>
            <a:r>
              <a:rPr lang="en-IN" dirty="0"/>
              <a:t>Upload shared media</a:t>
            </a:r>
          </a:p>
          <a:p>
            <a:pPr marL="473710" indent="-342900">
              <a:lnSpc>
                <a:spcPct val="107000"/>
              </a:lnSpc>
              <a:buFont typeface="Wingdings" panose="05000000000000000000" pitchFamily="2" charset="2"/>
              <a:buChar char="q"/>
            </a:pPr>
            <a:r>
              <a:rPr lang="en-IN" dirty="0"/>
              <a:t>Access to Discussion forums</a:t>
            </a:r>
          </a:p>
          <a:p>
            <a:pPr marL="130810" indent="0">
              <a:lnSpc>
                <a:spcPct val="107000"/>
              </a:lnSpc>
              <a:buNone/>
            </a:pPr>
            <a:endParaRPr lang="en-IN" dirty="0"/>
          </a:p>
          <a:p>
            <a:pPr marL="130810" indent="0">
              <a:lnSpc>
                <a:spcPct val="107000"/>
              </a:lnSpc>
              <a:buNone/>
            </a:pPr>
            <a:endParaRPr lang="en-IN" dirty="0"/>
          </a:p>
        </p:txBody>
      </p:sp>
    </p:spTree>
    <p:extLst>
      <p:ext uri="{BB962C8B-B14F-4D97-AF65-F5344CB8AC3E}">
        <p14:creationId xmlns:p14="http://schemas.microsoft.com/office/powerpoint/2010/main" val="1500154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A1C5-E29B-4090-BAFC-F56C73870D1C}"/>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11734B42-38B2-4F33-99EE-96E06F2777E6}"/>
              </a:ext>
            </a:extLst>
          </p:cNvPr>
          <p:cNvSpPr>
            <a:spLocks noGrp="1"/>
          </p:cNvSpPr>
          <p:nvPr>
            <p:ph idx="1"/>
          </p:nvPr>
        </p:nvSpPr>
        <p:spPr/>
        <p:txBody>
          <a:bodyPr>
            <a:normAutofit fontScale="92500" lnSpcReduction="20000"/>
          </a:bodyPr>
          <a:lstStyle/>
          <a:p>
            <a:pPr marL="0" marR="0" lvl="0" indent="0">
              <a:lnSpc>
                <a:spcPct val="107000"/>
              </a:lnSpc>
              <a:spcBef>
                <a:spcPts val="0"/>
              </a:spcBef>
              <a:spcAft>
                <a:spcPts val="800"/>
              </a:spcAft>
              <a:buNone/>
            </a:pPr>
            <a:r>
              <a:rPr lang="en-IN" sz="2400" b="1" u="sng" dirty="0">
                <a:effectLst/>
                <a:ea typeface="Calibri" panose="020F0502020204030204" pitchFamily="34" charset="0"/>
                <a:cs typeface="Times New Roman" panose="02020603050405020304" pitchFamily="18" charset="0"/>
              </a:rPr>
              <a:t>Login Page </a:t>
            </a:r>
          </a:p>
          <a:p>
            <a:pPr marL="0" marR="0" lvl="0" indent="0">
              <a:lnSpc>
                <a:spcPct val="107000"/>
              </a:lnSpc>
              <a:spcBef>
                <a:spcPts val="0"/>
              </a:spcBef>
              <a:spcAft>
                <a:spcPts val="800"/>
              </a:spcAft>
              <a:buNone/>
            </a:pPr>
            <a:endParaRPr lang="en-IN" sz="24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Description</a:t>
            </a:r>
            <a:r>
              <a:rPr lang="en-IN" dirty="0">
                <a:effectLst/>
                <a:ea typeface="Calibri" panose="020F0502020204030204" pitchFamily="34" charset="0"/>
                <a:cs typeface="Times New Roman" panose="02020603050405020304" pitchFamily="18" charset="0"/>
              </a:rPr>
              <a:t>: A user should be able to successfully login to the application.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Precondition</a:t>
            </a:r>
            <a:r>
              <a:rPr lang="en-IN" dirty="0">
                <a:effectLst/>
                <a:ea typeface="Calibri" panose="020F0502020204030204" pitchFamily="34" charset="0"/>
                <a:cs typeface="Times New Roman" panose="02020603050405020304" pitchFamily="18" charset="0"/>
              </a:rPr>
              <a:t>: the user must already be registered with this email address and username.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Assumption</a:t>
            </a:r>
            <a:r>
              <a:rPr lang="en-IN" dirty="0">
                <a:effectLst/>
                <a:ea typeface="Calibri" panose="020F0502020204030204" pitchFamily="34" charset="0"/>
                <a:cs typeface="Times New Roman" panose="02020603050405020304" pitchFamily="18" charset="0"/>
              </a:rPr>
              <a:t>: a supported browser is being used.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Test Steps</a:t>
            </a:r>
            <a:r>
              <a:rPr lang="en-IN"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Navigate to Login Page. </a:t>
            </a:r>
          </a:p>
          <a:p>
            <a:pPr marL="342900" marR="0" lvl="0" indent="-342900">
              <a:lnSpc>
                <a:spcPct val="107000"/>
              </a:lnSpc>
              <a:spcBef>
                <a:spcPts val="0"/>
              </a:spcBef>
              <a:spcAft>
                <a:spcPts val="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Enter all the details in the form provided. </a:t>
            </a:r>
          </a:p>
          <a:p>
            <a:pPr marL="342900" marR="0" lvl="0" indent="-342900">
              <a:lnSpc>
                <a:spcPct val="107000"/>
              </a:lnSpc>
              <a:spcBef>
                <a:spcPts val="0"/>
              </a:spcBef>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Click ‘Login’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Expected Result</a:t>
            </a:r>
            <a:r>
              <a:rPr lang="en-IN" dirty="0">
                <a:effectLst/>
                <a:ea typeface="Calibri" panose="020F0502020204030204" pitchFamily="34" charset="0"/>
                <a:cs typeface="Times New Roman" panose="02020603050405020304" pitchFamily="18" charset="0"/>
              </a:rPr>
              <a:t>: User must be successfully able to login and redirected to the home page after login. </a:t>
            </a:r>
          </a:p>
          <a:p>
            <a:endParaRPr lang="en-IN" dirty="0"/>
          </a:p>
        </p:txBody>
      </p:sp>
    </p:spTree>
    <p:extLst>
      <p:ext uri="{BB962C8B-B14F-4D97-AF65-F5344CB8AC3E}">
        <p14:creationId xmlns:p14="http://schemas.microsoft.com/office/powerpoint/2010/main" val="382163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A35F-E72A-42D0-B28F-869C306138FC}"/>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CF706A26-91FA-459D-85B8-2788069BEC2F}"/>
              </a:ext>
            </a:extLst>
          </p:cNvPr>
          <p:cNvSpPr>
            <a:spLocks noGrp="1"/>
          </p:cNvSpPr>
          <p:nvPr>
            <p:ph idx="1"/>
          </p:nvPr>
        </p:nvSpPr>
        <p:spPr/>
        <p:txBody>
          <a:bodyPr>
            <a:normAutofit lnSpcReduction="10000"/>
          </a:bodyPr>
          <a:lstStyle/>
          <a:p>
            <a:pPr marL="0" marR="0" lvl="0" indent="0">
              <a:lnSpc>
                <a:spcPct val="107000"/>
              </a:lnSpc>
              <a:spcBef>
                <a:spcPts val="0"/>
              </a:spcBef>
              <a:spcAft>
                <a:spcPts val="800"/>
              </a:spcAft>
              <a:buNone/>
            </a:pPr>
            <a:r>
              <a:rPr lang="en-IN" sz="2400" b="1" u="sng" dirty="0">
                <a:effectLst/>
                <a:ea typeface="Calibri" panose="020F0502020204030204" pitchFamily="34" charset="0"/>
                <a:cs typeface="Times New Roman" panose="02020603050405020304" pitchFamily="18" charset="0"/>
              </a:rPr>
              <a:t>Find Friends Page </a:t>
            </a:r>
          </a:p>
          <a:p>
            <a:pPr marL="0" marR="0" lvl="0" indent="0">
              <a:lnSpc>
                <a:spcPct val="107000"/>
              </a:lnSpc>
              <a:spcBef>
                <a:spcPts val="0"/>
              </a:spcBef>
              <a:spcAft>
                <a:spcPts val="800"/>
              </a:spcAft>
              <a:buNone/>
            </a:pPr>
            <a:endParaRPr lang="en-IN" sz="24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Description</a:t>
            </a:r>
            <a:r>
              <a:rPr lang="en-IN" dirty="0">
                <a:effectLst/>
                <a:ea typeface="Calibri" panose="020F0502020204030204" pitchFamily="34" charset="0"/>
                <a:cs typeface="Times New Roman" panose="02020603050405020304" pitchFamily="18" charset="0"/>
              </a:rPr>
              <a:t>: A user should be able to view all the people who have similar interests.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Precondition</a:t>
            </a:r>
            <a:r>
              <a:rPr lang="en-IN" dirty="0">
                <a:effectLst/>
                <a:ea typeface="Calibri" panose="020F0502020204030204" pitchFamily="34" charset="0"/>
                <a:cs typeface="Times New Roman" panose="02020603050405020304" pitchFamily="18" charset="0"/>
              </a:rPr>
              <a:t>: the user should provide his/her interests at the time of registration and be logged in to access this feature.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Assumption</a:t>
            </a:r>
            <a:r>
              <a:rPr lang="en-IN" dirty="0">
                <a:effectLst/>
                <a:ea typeface="Calibri" panose="020F0502020204030204" pitchFamily="34" charset="0"/>
                <a:cs typeface="Times New Roman" panose="02020603050405020304" pitchFamily="18" charset="0"/>
              </a:rPr>
              <a:t>: a supported browser is being used.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Test Steps</a:t>
            </a:r>
            <a:r>
              <a:rPr lang="en-IN"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Navigate to Find Friends Page. </a:t>
            </a:r>
          </a:p>
          <a:p>
            <a:pPr marL="22098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Expected Result</a:t>
            </a:r>
            <a:r>
              <a:rPr lang="en-IN" dirty="0">
                <a:effectLst/>
                <a:ea typeface="Calibri" panose="020F0502020204030204" pitchFamily="34" charset="0"/>
                <a:cs typeface="Times New Roman" panose="02020603050405020304" pitchFamily="18" charset="0"/>
              </a:rPr>
              <a:t>: User must be successfully able to view all the list of people with similar interests. </a:t>
            </a:r>
          </a:p>
          <a:p>
            <a:endParaRPr lang="en-IN" dirty="0"/>
          </a:p>
        </p:txBody>
      </p:sp>
    </p:spTree>
    <p:extLst>
      <p:ext uri="{BB962C8B-B14F-4D97-AF65-F5344CB8AC3E}">
        <p14:creationId xmlns:p14="http://schemas.microsoft.com/office/powerpoint/2010/main" val="373507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09A1-6010-4418-BA37-6826F7130EE6}"/>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BB249745-8DB5-4AC2-9834-06994F771C0E}"/>
              </a:ext>
            </a:extLst>
          </p:cNvPr>
          <p:cNvSpPr>
            <a:spLocks noGrp="1"/>
          </p:cNvSpPr>
          <p:nvPr>
            <p:ph idx="1"/>
          </p:nvPr>
        </p:nvSpPr>
        <p:spPr/>
        <p:txBody>
          <a:bodyPr>
            <a:normAutofit fontScale="92500" lnSpcReduction="10000"/>
          </a:bodyPr>
          <a:lstStyle/>
          <a:p>
            <a:pPr marL="0" marR="0" lvl="0" indent="0">
              <a:lnSpc>
                <a:spcPct val="107000"/>
              </a:lnSpc>
              <a:spcBef>
                <a:spcPts val="0"/>
              </a:spcBef>
              <a:spcAft>
                <a:spcPts val="800"/>
              </a:spcAft>
              <a:buNone/>
            </a:pPr>
            <a:r>
              <a:rPr lang="en-IN" sz="2400" b="1" u="sng" dirty="0">
                <a:effectLst/>
                <a:ea typeface="Calibri" panose="020F0502020204030204" pitchFamily="34" charset="0"/>
                <a:cs typeface="Times New Roman" panose="02020603050405020304" pitchFamily="18" charset="0"/>
              </a:rPr>
              <a:t>New Post Page </a:t>
            </a:r>
          </a:p>
          <a:p>
            <a:pPr marL="0" marR="0" lvl="0" indent="0">
              <a:lnSpc>
                <a:spcPct val="107000"/>
              </a:lnSpc>
              <a:spcBef>
                <a:spcPts val="0"/>
              </a:spcBef>
              <a:spcAft>
                <a:spcPts val="800"/>
              </a:spcAft>
              <a:buNone/>
            </a:pPr>
            <a:endParaRPr lang="en-IN" sz="24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Description</a:t>
            </a:r>
            <a:r>
              <a:rPr lang="en-IN" dirty="0">
                <a:effectLst/>
                <a:ea typeface="Calibri" panose="020F0502020204030204" pitchFamily="34" charset="0"/>
                <a:cs typeface="Times New Roman" panose="02020603050405020304" pitchFamily="18" charset="0"/>
              </a:rPr>
              <a:t>: A user should be able to successfully upload a new post.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Precondition</a:t>
            </a:r>
            <a:r>
              <a:rPr lang="en-IN" dirty="0">
                <a:effectLst/>
                <a:ea typeface="Calibri" panose="020F0502020204030204" pitchFamily="34" charset="0"/>
                <a:cs typeface="Times New Roman" panose="02020603050405020304" pitchFamily="18" charset="0"/>
              </a:rPr>
              <a:t>: the user must be logged in to access this feature.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Assumption</a:t>
            </a:r>
            <a:r>
              <a:rPr lang="en-IN" dirty="0">
                <a:effectLst/>
                <a:ea typeface="Calibri" panose="020F0502020204030204" pitchFamily="34" charset="0"/>
                <a:cs typeface="Times New Roman" panose="02020603050405020304" pitchFamily="18" charset="0"/>
              </a:rPr>
              <a:t>: a supported browser is being used.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Test Steps</a:t>
            </a:r>
            <a:r>
              <a:rPr lang="en-IN"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Navigate to New Post Page. </a:t>
            </a:r>
          </a:p>
          <a:p>
            <a:pPr marL="342900" marR="0" lvl="0" indent="-342900">
              <a:lnSpc>
                <a:spcPct val="107000"/>
              </a:lnSpc>
              <a:spcBef>
                <a:spcPts val="0"/>
              </a:spcBef>
              <a:spcAft>
                <a:spcPts val="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Enter all the details in the form provided. </a:t>
            </a:r>
          </a:p>
          <a:p>
            <a:pPr marL="342900" marR="0" lvl="0" indent="-342900">
              <a:lnSpc>
                <a:spcPct val="107000"/>
              </a:lnSpc>
              <a:spcBef>
                <a:spcPts val="0"/>
              </a:spcBef>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Click ‘Add’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Expected Result</a:t>
            </a:r>
            <a:r>
              <a:rPr lang="en-IN" dirty="0">
                <a:effectLst/>
                <a:ea typeface="Calibri" panose="020F0502020204030204" pitchFamily="34" charset="0"/>
                <a:cs typeface="Times New Roman" panose="02020603050405020304" pitchFamily="18" charset="0"/>
              </a:rPr>
              <a:t>: User must be able to successfully upload the post and redirected to home page. </a:t>
            </a:r>
          </a:p>
          <a:p>
            <a:endParaRPr lang="en-IN" dirty="0"/>
          </a:p>
        </p:txBody>
      </p:sp>
    </p:spTree>
    <p:extLst>
      <p:ext uri="{BB962C8B-B14F-4D97-AF65-F5344CB8AC3E}">
        <p14:creationId xmlns:p14="http://schemas.microsoft.com/office/powerpoint/2010/main" val="348421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5371-B932-44B2-85AB-59F67E1C0638}"/>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0E03ACDF-7175-413B-8B8E-92DB32816563}"/>
              </a:ext>
            </a:extLst>
          </p:cNvPr>
          <p:cNvSpPr>
            <a:spLocks noGrp="1"/>
          </p:cNvSpPr>
          <p:nvPr>
            <p:ph idx="1"/>
          </p:nvPr>
        </p:nvSpPr>
        <p:spPr/>
        <p:txBody>
          <a:bodyPr/>
          <a:lstStyle/>
          <a:p>
            <a:pPr marL="0" marR="0" lvl="0" indent="0">
              <a:lnSpc>
                <a:spcPct val="107000"/>
              </a:lnSpc>
              <a:spcBef>
                <a:spcPts val="0"/>
              </a:spcBef>
              <a:spcAft>
                <a:spcPts val="800"/>
              </a:spcAft>
              <a:buNone/>
            </a:pPr>
            <a:r>
              <a:rPr lang="en-IN" sz="2400" b="1" u="sng" dirty="0">
                <a:effectLst/>
                <a:ea typeface="Calibri" panose="020F0502020204030204" pitchFamily="34" charset="0"/>
                <a:cs typeface="Times New Roman" panose="02020603050405020304" pitchFamily="18" charset="0"/>
              </a:rPr>
              <a:t>Posts Page </a:t>
            </a:r>
          </a:p>
          <a:p>
            <a:pPr marL="0" marR="0" lvl="0" indent="0">
              <a:lnSpc>
                <a:spcPct val="107000"/>
              </a:lnSpc>
              <a:spcBef>
                <a:spcPts val="0"/>
              </a:spcBef>
              <a:spcAft>
                <a:spcPts val="800"/>
              </a:spcAft>
              <a:buNone/>
            </a:pPr>
            <a:endParaRPr lang="en-IN" sz="24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Description</a:t>
            </a:r>
            <a:r>
              <a:rPr lang="en-IN" dirty="0">
                <a:effectLst/>
                <a:ea typeface="Calibri" panose="020F0502020204030204" pitchFamily="34" charset="0"/>
                <a:cs typeface="Times New Roman" panose="02020603050405020304" pitchFamily="18" charset="0"/>
              </a:rPr>
              <a:t>: A user should be able to successfully view the posts.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Precondition</a:t>
            </a:r>
            <a:r>
              <a:rPr lang="en-IN" dirty="0">
                <a:effectLst/>
                <a:ea typeface="Calibri" panose="020F0502020204030204" pitchFamily="34" charset="0"/>
                <a:cs typeface="Times New Roman" panose="02020603050405020304" pitchFamily="18" charset="0"/>
              </a:rPr>
              <a:t>: the user must be logged in to access this feature.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Assumption</a:t>
            </a:r>
            <a:r>
              <a:rPr lang="en-IN" dirty="0">
                <a:effectLst/>
                <a:ea typeface="Calibri" panose="020F0502020204030204" pitchFamily="34" charset="0"/>
                <a:cs typeface="Times New Roman" panose="02020603050405020304" pitchFamily="18" charset="0"/>
              </a:rPr>
              <a:t>: a supported browser is being used. </a:t>
            </a:r>
          </a:p>
          <a:p>
            <a:pPr marL="228600" marR="0">
              <a:lnSpc>
                <a:spcPct val="107000"/>
              </a:lnSpc>
              <a:spcBef>
                <a:spcPts val="0"/>
              </a:spcBef>
              <a:spcAft>
                <a:spcPts val="800"/>
              </a:spcAft>
            </a:pPr>
            <a:r>
              <a:rPr lang="en-IN" b="1" dirty="0">
                <a:effectLst/>
                <a:ea typeface="Calibri" panose="020F0502020204030204" pitchFamily="34" charset="0"/>
                <a:cs typeface="Times New Roman" panose="02020603050405020304" pitchFamily="18" charset="0"/>
              </a:rPr>
              <a:t>Test Steps</a:t>
            </a:r>
            <a:r>
              <a:rPr lang="en-IN" dirty="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IN" dirty="0">
                <a:effectLst/>
                <a:ea typeface="Calibri" panose="020F0502020204030204" pitchFamily="34" charset="0"/>
                <a:cs typeface="Times New Roman" panose="02020603050405020304" pitchFamily="18" charset="0"/>
              </a:rPr>
              <a:t>Navigate to Posts Page. </a:t>
            </a:r>
          </a:p>
          <a:p>
            <a:pPr marL="0" marR="0">
              <a:lnSpc>
                <a:spcPct val="107000"/>
              </a:lnSpc>
              <a:spcBef>
                <a:spcPts val="0"/>
              </a:spcBef>
              <a:spcAft>
                <a:spcPts val="800"/>
              </a:spcAft>
            </a:pPr>
            <a:r>
              <a:rPr lang="en-IN" dirty="0">
                <a:effectLst/>
                <a:ea typeface="Calibri" panose="020F0502020204030204" pitchFamily="34" charset="0"/>
                <a:cs typeface="Times New Roman" panose="02020603050405020304" pitchFamily="18" charset="0"/>
              </a:rPr>
              <a:t>     </a:t>
            </a:r>
            <a:r>
              <a:rPr lang="en-IN" b="1" dirty="0">
                <a:effectLst/>
                <a:ea typeface="Calibri" panose="020F0502020204030204" pitchFamily="34" charset="0"/>
                <a:cs typeface="Times New Roman" panose="02020603050405020304" pitchFamily="18" charset="0"/>
              </a:rPr>
              <a:t>Expected Result</a:t>
            </a:r>
            <a:r>
              <a:rPr lang="en-IN" dirty="0">
                <a:effectLst/>
                <a:ea typeface="Calibri" panose="020F0502020204030204" pitchFamily="34" charset="0"/>
                <a:cs typeface="Times New Roman" panose="02020603050405020304" pitchFamily="18" charset="0"/>
              </a:rPr>
              <a:t>: User must be successfully able to view all the posts.</a:t>
            </a:r>
          </a:p>
          <a:p>
            <a:endParaRPr lang="en-IN" dirty="0"/>
          </a:p>
        </p:txBody>
      </p:sp>
    </p:spTree>
    <p:extLst>
      <p:ext uri="{BB962C8B-B14F-4D97-AF65-F5344CB8AC3E}">
        <p14:creationId xmlns:p14="http://schemas.microsoft.com/office/powerpoint/2010/main" val="258789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D057-4A03-4BB1-ACD0-92D15CB83EA3}"/>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A6DB6964-40E4-487C-AFCD-670D75517F3E}"/>
              </a:ext>
            </a:extLst>
          </p:cNvPr>
          <p:cNvSpPr>
            <a:spLocks noGrp="1"/>
          </p:cNvSpPr>
          <p:nvPr>
            <p:ph idx="1"/>
          </p:nvPr>
        </p:nvSpPr>
        <p:spPr/>
        <p:txBody>
          <a:bodyPr/>
          <a:lstStyle/>
          <a:p>
            <a:pPr marL="0" marR="0" lvl="0" indent="0">
              <a:lnSpc>
                <a:spcPct val="107000"/>
              </a:lnSpc>
              <a:spcBef>
                <a:spcPts val="0"/>
              </a:spcBef>
              <a:spcAft>
                <a:spcPts val="800"/>
              </a:spcAft>
              <a:buNone/>
            </a:pPr>
            <a:r>
              <a:rPr lang="en-IN" sz="2400" b="1" u="sng" dirty="0">
                <a:effectLst/>
                <a:ea typeface="Times New Roman" panose="02020603050405020304" pitchFamily="18" charset="0"/>
                <a:cs typeface="Times New Roman" panose="02020603050405020304" pitchFamily="18" charset="0"/>
              </a:rPr>
              <a:t>Discussion forum – All Discussions</a:t>
            </a:r>
          </a:p>
          <a:p>
            <a:pPr marL="0" marR="0" lvl="0" indent="0">
              <a:lnSpc>
                <a:spcPct val="107000"/>
              </a:lnSpc>
              <a:spcBef>
                <a:spcPts val="0"/>
              </a:spcBef>
              <a:spcAft>
                <a:spcPts val="800"/>
              </a:spcAft>
              <a:buNone/>
            </a:pPr>
            <a:endParaRPr lang="en-IN" sz="2400" u="sng"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Description: </a:t>
            </a:r>
            <a:r>
              <a:rPr lang="en-IN" dirty="0">
                <a:effectLst/>
                <a:ea typeface="Times New Roman" panose="02020603050405020304" pitchFamily="18" charset="0"/>
                <a:cs typeface="Times New Roman" panose="02020603050405020304" pitchFamily="18" charset="0"/>
              </a:rPr>
              <a:t>A user should be able to view all discussions.</a:t>
            </a:r>
            <a:endParaRPr lang="en-IN"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Precondition: </a:t>
            </a:r>
            <a:r>
              <a:rPr lang="en-IN" dirty="0">
                <a:effectLst/>
                <a:ea typeface="Times New Roman" panose="02020603050405020304" pitchFamily="18" charset="0"/>
                <a:cs typeface="Times New Roman" panose="02020603050405020304" pitchFamily="18" charset="0"/>
              </a:rPr>
              <a:t>A discussion is to be posted for user to view them.</a:t>
            </a:r>
            <a:endParaRPr lang="en-IN"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Assumption: </a:t>
            </a:r>
            <a:r>
              <a:rPr lang="en-IN" dirty="0">
                <a:effectLst/>
                <a:ea typeface="Times New Roman" panose="02020603050405020304" pitchFamily="18" charset="0"/>
                <a:cs typeface="Times New Roman" panose="02020603050405020304" pitchFamily="18" charset="0"/>
              </a:rPr>
              <a:t>A discussion is already created, and supported browser is being used.</a:t>
            </a:r>
            <a:endParaRPr lang="en-IN"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Test Steps:</a:t>
            </a:r>
            <a:endParaRPr lang="en-IN"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dirty="0">
                <a:effectLst/>
                <a:ea typeface="Times New Roman" panose="02020603050405020304" pitchFamily="18" charset="0"/>
                <a:cs typeface="Times New Roman" panose="02020603050405020304" pitchFamily="18" charset="0"/>
              </a:rPr>
              <a:t>Navigate to Discussions on the Top Navbar.</a:t>
            </a:r>
            <a:endParaRPr lang="en-IN"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dirty="0">
                <a:effectLst/>
                <a:ea typeface="Times New Roman" panose="02020603050405020304" pitchFamily="18" charset="0"/>
                <a:cs typeface="Times New Roman" panose="02020603050405020304" pitchFamily="18" charset="0"/>
              </a:rPr>
              <a:t>Click on “All Discussions”.</a:t>
            </a:r>
            <a:endParaRPr lang="en-IN"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Expected Result: </a:t>
            </a:r>
            <a:r>
              <a:rPr lang="en-IN" dirty="0">
                <a:effectLst/>
                <a:ea typeface="Times New Roman" panose="02020603050405020304" pitchFamily="18" charset="0"/>
                <a:cs typeface="Times New Roman" panose="02020603050405020304" pitchFamily="18" charset="0"/>
              </a:rPr>
              <a:t>User must be successfully able to view all the discussions.</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2473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1A17-32AF-4F5E-A47D-9CDCF1C7F5D3}"/>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FF59DF0D-547D-46F8-8C28-1CEFFC23FDA2}"/>
              </a:ext>
            </a:extLst>
          </p:cNvPr>
          <p:cNvSpPr>
            <a:spLocks noGrp="1"/>
          </p:cNvSpPr>
          <p:nvPr>
            <p:ph idx="1"/>
          </p:nvPr>
        </p:nvSpPr>
        <p:spPr/>
        <p:txBody>
          <a:bodyPr>
            <a:normAutofit fontScale="92500" lnSpcReduction="20000"/>
          </a:bodyPr>
          <a:lstStyle/>
          <a:p>
            <a:pPr marL="0" marR="0" lvl="0" indent="0">
              <a:lnSpc>
                <a:spcPct val="107000"/>
              </a:lnSpc>
              <a:spcBef>
                <a:spcPts val="0"/>
              </a:spcBef>
              <a:spcAft>
                <a:spcPts val="800"/>
              </a:spcAft>
              <a:buNone/>
            </a:pPr>
            <a:r>
              <a:rPr lang="en-IN" sz="2400" b="1" u="sng" dirty="0">
                <a:effectLst/>
                <a:ea typeface="Times New Roman" panose="02020603050405020304" pitchFamily="18" charset="0"/>
                <a:cs typeface="Times New Roman" panose="02020603050405020304" pitchFamily="18" charset="0"/>
              </a:rPr>
              <a:t>Discussion forum – My Discussions</a:t>
            </a:r>
          </a:p>
          <a:p>
            <a:pPr marL="0" marR="0" lvl="0" indent="0">
              <a:lnSpc>
                <a:spcPct val="107000"/>
              </a:lnSpc>
              <a:spcBef>
                <a:spcPts val="0"/>
              </a:spcBef>
              <a:spcAft>
                <a:spcPts val="800"/>
              </a:spcAft>
              <a:buNone/>
            </a:pPr>
            <a:endParaRPr lang="en-IN" sz="24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Description:</a:t>
            </a:r>
            <a:r>
              <a:rPr lang="en-IN" dirty="0">
                <a:effectLst/>
                <a:ea typeface="Times New Roman" panose="02020603050405020304" pitchFamily="18" charset="0"/>
                <a:cs typeface="Times New Roman" panose="02020603050405020304" pitchFamily="18" charset="0"/>
              </a:rPr>
              <a:t> A user should be able to view his/her discussions that are created, and answers received for it.</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Precondition:</a:t>
            </a:r>
            <a:r>
              <a:rPr lang="en-IN" dirty="0">
                <a:effectLst/>
                <a:ea typeface="Times New Roman" panose="02020603050405020304" pitchFamily="18" charset="0"/>
                <a:cs typeface="Times New Roman" panose="02020603050405020304" pitchFamily="18" charset="0"/>
              </a:rPr>
              <a:t> A discussion should be created by user to view them.</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Assumption:</a:t>
            </a:r>
            <a:r>
              <a:rPr lang="en-IN" dirty="0">
                <a:effectLst/>
                <a:ea typeface="Times New Roman" panose="02020603050405020304" pitchFamily="18" charset="0"/>
                <a:cs typeface="Times New Roman" panose="02020603050405020304" pitchFamily="18" charset="0"/>
              </a:rPr>
              <a:t> A user has created a discussion and supported browser is being used.</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Test Steps:</a:t>
            </a:r>
            <a:endParaRPr lang="en-IN"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Navigate to Discussions.</a:t>
            </a:r>
            <a:endParaRPr lang="en-IN"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Click on “My Discussions”.</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Expected Result:</a:t>
            </a:r>
            <a:r>
              <a:rPr lang="en-IN" dirty="0">
                <a:effectLst/>
                <a:ea typeface="Times New Roman" panose="02020603050405020304" pitchFamily="18" charset="0"/>
                <a:cs typeface="Times New Roman" panose="02020603050405020304" pitchFamily="18" charset="0"/>
              </a:rPr>
              <a:t> User must be successfully able to view all the discussions created by him/her, number of answers and those answers that are posted by others.</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8050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9791-C7F3-4B02-9122-CD3EDB26DBFB}"/>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CAD55DD1-F7F5-4572-B902-3F61381110F1}"/>
              </a:ext>
            </a:extLst>
          </p:cNvPr>
          <p:cNvSpPr>
            <a:spLocks noGrp="1"/>
          </p:cNvSpPr>
          <p:nvPr>
            <p:ph idx="1"/>
          </p:nvPr>
        </p:nvSpPr>
        <p:spPr/>
        <p:txBody>
          <a:bodyPr>
            <a:normAutofit fontScale="25000" lnSpcReduction="20000"/>
          </a:bodyPr>
          <a:lstStyle/>
          <a:p>
            <a:pPr marL="0" marR="0" lvl="0" indent="0">
              <a:lnSpc>
                <a:spcPct val="107000"/>
              </a:lnSpc>
              <a:spcBef>
                <a:spcPts val="0"/>
              </a:spcBef>
              <a:spcAft>
                <a:spcPts val="800"/>
              </a:spcAft>
              <a:buNone/>
            </a:pPr>
            <a:r>
              <a:rPr lang="en-IN" sz="7200" b="1" u="sng" dirty="0">
                <a:effectLst/>
                <a:ea typeface="Times New Roman" panose="02020603050405020304" pitchFamily="18" charset="0"/>
                <a:cs typeface="Times New Roman" panose="02020603050405020304" pitchFamily="18" charset="0"/>
              </a:rPr>
              <a:t>Discussion forum – Create New Discussion</a:t>
            </a:r>
          </a:p>
          <a:p>
            <a:pPr marL="0" marR="0" lvl="0" indent="0">
              <a:lnSpc>
                <a:spcPct val="107000"/>
              </a:lnSpc>
              <a:spcBef>
                <a:spcPts val="0"/>
              </a:spcBef>
              <a:spcAft>
                <a:spcPts val="800"/>
              </a:spcAft>
              <a:buNone/>
            </a:pPr>
            <a:endParaRPr lang="en-IN" sz="42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7200" b="1" dirty="0">
                <a:effectLst/>
                <a:ea typeface="Times New Roman" panose="02020603050405020304" pitchFamily="18" charset="0"/>
                <a:cs typeface="Times New Roman" panose="02020603050405020304" pitchFamily="18" charset="0"/>
              </a:rPr>
              <a:t>Description: </a:t>
            </a:r>
            <a:r>
              <a:rPr lang="en-IN" sz="7200" dirty="0">
                <a:effectLst/>
                <a:ea typeface="Times New Roman" panose="02020603050405020304" pitchFamily="18" charset="0"/>
                <a:cs typeface="Times New Roman" panose="02020603050405020304" pitchFamily="18" charset="0"/>
              </a:rPr>
              <a:t>A user must be able to successfully create a new discussion.</a:t>
            </a:r>
            <a:endParaRPr lang="en-IN" sz="7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7200" b="1" dirty="0">
                <a:effectLst/>
                <a:ea typeface="Times New Roman" panose="02020603050405020304" pitchFamily="18" charset="0"/>
                <a:cs typeface="Times New Roman" panose="02020603050405020304" pitchFamily="18" charset="0"/>
              </a:rPr>
              <a:t>Precondition:</a:t>
            </a:r>
            <a:r>
              <a:rPr lang="en-IN" sz="7200" dirty="0">
                <a:effectLst/>
                <a:ea typeface="Calibri" panose="020F0502020204030204" pitchFamily="34" charset="0"/>
                <a:cs typeface="Times New Roman" panose="02020603050405020304" pitchFamily="18" charset="0"/>
              </a:rPr>
              <a:t> </a:t>
            </a:r>
            <a:r>
              <a:rPr lang="en-IN" sz="7200" dirty="0">
                <a:effectLst/>
                <a:ea typeface="Times New Roman" panose="02020603050405020304" pitchFamily="18" charset="0"/>
                <a:cs typeface="Times New Roman" panose="02020603050405020304" pitchFamily="18" charset="0"/>
              </a:rPr>
              <a:t>The user must be logged in to access this feature.</a:t>
            </a:r>
            <a:endParaRPr lang="en-IN" sz="7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7200" b="1" dirty="0">
                <a:effectLst/>
                <a:ea typeface="Times New Roman" panose="02020603050405020304" pitchFamily="18" charset="0"/>
                <a:cs typeface="Times New Roman" panose="02020603050405020304" pitchFamily="18" charset="0"/>
              </a:rPr>
              <a:t>Assumption: </a:t>
            </a:r>
            <a:r>
              <a:rPr lang="en-IN" sz="7200" dirty="0">
                <a:effectLst/>
                <a:ea typeface="Times New Roman" panose="02020603050405020304" pitchFamily="18" charset="0"/>
                <a:cs typeface="Times New Roman" panose="02020603050405020304" pitchFamily="18" charset="0"/>
              </a:rPr>
              <a:t>A supported browser is being used. </a:t>
            </a:r>
            <a:endParaRPr lang="en-IN" sz="7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7200" b="1" dirty="0">
                <a:effectLst/>
                <a:ea typeface="Times New Roman" panose="02020603050405020304" pitchFamily="18" charset="0"/>
                <a:cs typeface="Times New Roman" panose="02020603050405020304" pitchFamily="18" charset="0"/>
              </a:rPr>
              <a:t>Test Steps:</a:t>
            </a:r>
            <a:endParaRPr lang="en-IN" sz="7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7200" dirty="0">
                <a:effectLst/>
                <a:ea typeface="Times New Roman" panose="02020603050405020304" pitchFamily="18" charset="0"/>
                <a:cs typeface="Times New Roman" panose="02020603050405020304" pitchFamily="18" charset="0"/>
              </a:rPr>
              <a:t>Navigate to Discussions.</a:t>
            </a:r>
            <a:endParaRPr lang="en-IN" sz="7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7200" dirty="0">
                <a:effectLst/>
                <a:ea typeface="Times New Roman" panose="02020603050405020304" pitchFamily="18" charset="0"/>
                <a:cs typeface="Times New Roman" panose="02020603050405020304" pitchFamily="18" charset="0"/>
              </a:rPr>
              <a:t>Click on “Create New Discussion”.</a:t>
            </a:r>
            <a:endParaRPr lang="en-IN" sz="7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7200" dirty="0">
                <a:effectLst/>
                <a:ea typeface="Times New Roman" panose="02020603050405020304" pitchFamily="18" charset="0"/>
                <a:cs typeface="Times New Roman" panose="02020603050405020304" pitchFamily="18" charset="0"/>
              </a:rPr>
              <a:t>Type “Question Title”.</a:t>
            </a:r>
            <a:endParaRPr lang="en-IN" sz="7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7200" dirty="0">
                <a:effectLst/>
                <a:ea typeface="Times New Roman" panose="02020603050405020304" pitchFamily="18" charset="0"/>
                <a:cs typeface="Times New Roman" panose="02020603050405020304" pitchFamily="18" charset="0"/>
              </a:rPr>
              <a:t>Type “Question Description”.</a:t>
            </a:r>
            <a:endParaRPr lang="en-IN" sz="7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7200" dirty="0">
                <a:effectLst/>
                <a:ea typeface="Times New Roman" panose="02020603050405020304" pitchFamily="18" charset="0"/>
                <a:cs typeface="Times New Roman" panose="02020603050405020304" pitchFamily="18" charset="0"/>
              </a:rPr>
              <a:t>Click on “Create Discussion”.</a:t>
            </a:r>
            <a:endParaRPr lang="en-IN" sz="7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7200" b="1" dirty="0">
                <a:effectLst/>
                <a:ea typeface="Times New Roman" panose="02020603050405020304" pitchFamily="18" charset="0"/>
                <a:cs typeface="Times New Roman" panose="02020603050405020304" pitchFamily="18" charset="0"/>
              </a:rPr>
              <a:t>Expected Result:</a:t>
            </a:r>
            <a:r>
              <a:rPr lang="en-IN" sz="7200" dirty="0">
                <a:effectLst/>
                <a:ea typeface="Times New Roman" panose="02020603050405020304" pitchFamily="18" charset="0"/>
                <a:cs typeface="Times New Roman" panose="02020603050405020304" pitchFamily="18" charset="0"/>
              </a:rPr>
              <a:t> User must be successfully able to create a new discussion.</a:t>
            </a:r>
            <a:endParaRPr lang="en-IN" sz="72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4632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C330-F742-4562-821F-4533E7EA6F5C}"/>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C1B01D66-317D-402E-ACFE-DCD9C7B36A4F}"/>
              </a:ext>
            </a:extLst>
          </p:cNvPr>
          <p:cNvSpPr>
            <a:spLocks noGrp="1"/>
          </p:cNvSpPr>
          <p:nvPr>
            <p:ph idx="1"/>
          </p:nvPr>
        </p:nvSpPr>
        <p:spPr/>
        <p:txBody>
          <a:bodyPr>
            <a:normAutofit fontScale="85000" lnSpcReduction="10000"/>
          </a:bodyPr>
          <a:lstStyle/>
          <a:p>
            <a:pPr marL="0" marR="0" lvl="0" indent="0">
              <a:lnSpc>
                <a:spcPct val="107000"/>
              </a:lnSpc>
              <a:spcBef>
                <a:spcPts val="0"/>
              </a:spcBef>
              <a:spcAft>
                <a:spcPts val="800"/>
              </a:spcAft>
              <a:buNone/>
            </a:pPr>
            <a:r>
              <a:rPr lang="en-IN" b="1" u="sng" dirty="0">
                <a:effectLst/>
                <a:ea typeface="Times New Roman" panose="02020603050405020304" pitchFamily="18" charset="0"/>
                <a:cs typeface="Times New Roman" panose="02020603050405020304" pitchFamily="18" charset="0"/>
              </a:rPr>
              <a:t>Discussion forum – Delete Discussion</a:t>
            </a:r>
            <a:endParaRPr lang="en-IN"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Description:</a:t>
            </a:r>
            <a:r>
              <a:rPr lang="en-IN" dirty="0">
                <a:effectLst/>
                <a:ea typeface="Times New Roman" panose="02020603050405020304" pitchFamily="18" charset="0"/>
                <a:cs typeface="Times New Roman" panose="02020603050405020304" pitchFamily="18" charset="0"/>
              </a:rPr>
              <a:t> A user must be able to successfully delete a discussion form created by him/her.</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Precondition:</a:t>
            </a:r>
            <a:r>
              <a:rPr lang="en-IN" dirty="0">
                <a:effectLst/>
                <a:ea typeface="Times New Roman" panose="02020603050405020304" pitchFamily="18" charset="0"/>
                <a:cs typeface="Times New Roman" panose="02020603050405020304" pitchFamily="18" charset="0"/>
              </a:rPr>
              <a:t> The user must be logged in to access this feature.</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Assumption: </a:t>
            </a:r>
            <a:r>
              <a:rPr lang="en-IN" dirty="0">
                <a:effectLst/>
                <a:ea typeface="Times New Roman" panose="02020603050405020304" pitchFamily="18" charset="0"/>
                <a:cs typeface="Times New Roman" panose="02020603050405020304" pitchFamily="18" charset="0"/>
              </a:rPr>
              <a:t>A discussion which was already created by the user and supported browser is being used.</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Test Steps:</a:t>
            </a:r>
            <a:endParaRPr lang="en-IN"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Navigate to Discussions.</a:t>
            </a:r>
            <a:endParaRPr lang="en-IN"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Click on “My Discussion”.</a:t>
            </a:r>
            <a:endParaRPr lang="en-IN"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Click on a Discussion that is created previously and user wants to delete.</a:t>
            </a:r>
            <a:endParaRPr lang="en-IN"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Click on “Delete”.</a:t>
            </a:r>
            <a:endParaRPr lang="en-IN"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b="1" dirty="0">
                <a:effectLst/>
                <a:ea typeface="Times New Roman" panose="02020603050405020304" pitchFamily="18" charset="0"/>
                <a:cs typeface="Times New Roman" panose="02020603050405020304" pitchFamily="18" charset="0"/>
              </a:rPr>
              <a:t>Expected Result: </a:t>
            </a:r>
            <a:r>
              <a:rPr lang="en-IN" dirty="0">
                <a:effectLst/>
                <a:ea typeface="Times New Roman" panose="02020603050405020304" pitchFamily="18" charset="0"/>
                <a:cs typeface="Times New Roman" panose="02020603050405020304" pitchFamily="18" charset="0"/>
              </a:rPr>
              <a:t>User must be successfully able to delete a discussion form created previously and view message “No Discussions Posted Yet!!” if the one which is deleted is the only discussion existing.</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928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7A6B-9963-4D8B-8139-A934631B74AE}"/>
              </a:ext>
            </a:extLst>
          </p:cNvPr>
          <p:cNvSpPr>
            <a:spLocks noGrp="1"/>
          </p:cNvSpPr>
          <p:nvPr>
            <p:ph type="title"/>
          </p:nvPr>
        </p:nvSpPr>
        <p:spPr/>
        <p:txBody>
          <a:bodyPr>
            <a:normAutofit/>
          </a:bodyPr>
          <a:lstStyle/>
          <a:p>
            <a:pPr algn="ctr"/>
            <a:r>
              <a:rPr lang="en-US" sz="4000" dirty="0">
                <a:latin typeface="+mn-lt"/>
              </a:rPr>
              <a:t>Testing (Functional) – Cnt.</a:t>
            </a:r>
            <a:endParaRPr lang="en-IN" sz="4000" dirty="0"/>
          </a:p>
        </p:txBody>
      </p:sp>
      <p:sp>
        <p:nvSpPr>
          <p:cNvPr id="3" name="Content Placeholder 2">
            <a:extLst>
              <a:ext uri="{FF2B5EF4-FFF2-40B4-BE49-F238E27FC236}">
                <a16:creationId xmlns:a16="http://schemas.microsoft.com/office/drawing/2014/main" id="{B0995B8C-5DF3-48B1-8665-6E4B8864021A}"/>
              </a:ext>
            </a:extLst>
          </p:cNvPr>
          <p:cNvSpPr>
            <a:spLocks noGrp="1"/>
          </p:cNvSpPr>
          <p:nvPr>
            <p:ph idx="1"/>
          </p:nvPr>
        </p:nvSpPr>
        <p:spPr/>
        <p:txBody>
          <a:bodyPr>
            <a:normAutofit fontScale="77500" lnSpcReduction="20000"/>
          </a:bodyPr>
          <a:lstStyle/>
          <a:p>
            <a:pPr marL="0" marR="0" lvl="0" indent="0">
              <a:lnSpc>
                <a:spcPct val="107000"/>
              </a:lnSpc>
              <a:spcBef>
                <a:spcPts val="0"/>
              </a:spcBef>
              <a:spcAft>
                <a:spcPts val="800"/>
              </a:spcAft>
              <a:buNone/>
            </a:pPr>
            <a:r>
              <a:rPr lang="en-IN" sz="2200" b="1" u="sng" dirty="0">
                <a:effectLst/>
                <a:ea typeface="Times New Roman" panose="02020603050405020304" pitchFamily="18" charset="0"/>
                <a:cs typeface="Times New Roman" panose="02020603050405020304" pitchFamily="18" charset="0"/>
              </a:rPr>
              <a:t>Change Password</a:t>
            </a:r>
            <a:endParaRPr lang="en-IN" sz="2200" u="sng"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2200" b="1" dirty="0">
                <a:effectLst/>
                <a:ea typeface="Times New Roman" panose="02020603050405020304" pitchFamily="18" charset="0"/>
                <a:cs typeface="Times New Roman" panose="02020603050405020304" pitchFamily="18" charset="0"/>
              </a:rPr>
              <a:t>Description:</a:t>
            </a:r>
            <a:r>
              <a:rPr lang="en-IN" sz="2200" dirty="0">
                <a:effectLst/>
                <a:ea typeface="Times New Roman" panose="02020603050405020304" pitchFamily="18" charset="0"/>
                <a:cs typeface="Times New Roman" panose="02020603050405020304" pitchFamily="18" charset="0"/>
              </a:rPr>
              <a:t> A user must be able to successfully change his/her password.</a:t>
            </a:r>
            <a:endParaRPr lang="en-IN" sz="2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2200" b="1" dirty="0">
                <a:effectLst/>
                <a:ea typeface="Times New Roman" panose="02020603050405020304" pitchFamily="18" charset="0"/>
                <a:cs typeface="Times New Roman" panose="02020603050405020304" pitchFamily="18" charset="0"/>
              </a:rPr>
              <a:t>Precondition: </a:t>
            </a:r>
            <a:r>
              <a:rPr lang="en-IN" sz="2200" dirty="0">
                <a:effectLst/>
                <a:ea typeface="Times New Roman" panose="02020603050405020304" pitchFamily="18" charset="0"/>
                <a:cs typeface="Times New Roman" panose="02020603050405020304" pitchFamily="18" charset="0"/>
              </a:rPr>
              <a:t>The user must be logged in to access this feature.</a:t>
            </a:r>
            <a:endParaRPr lang="en-IN" sz="2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2200" b="1" dirty="0">
                <a:effectLst/>
                <a:ea typeface="Times New Roman" panose="02020603050405020304" pitchFamily="18" charset="0"/>
                <a:cs typeface="Times New Roman" panose="02020603050405020304" pitchFamily="18" charset="0"/>
              </a:rPr>
              <a:t>Assumption: </a:t>
            </a:r>
            <a:r>
              <a:rPr lang="en-IN" sz="2200" dirty="0">
                <a:effectLst/>
                <a:ea typeface="Times New Roman" panose="02020603050405020304" pitchFamily="18" charset="0"/>
                <a:cs typeface="Times New Roman" panose="02020603050405020304" pitchFamily="18" charset="0"/>
              </a:rPr>
              <a:t>A user is willing to change his/her password but, still knows his old password.</a:t>
            </a:r>
            <a:endParaRPr lang="en-IN" sz="2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2200" b="1" dirty="0">
                <a:effectLst/>
                <a:ea typeface="Times New Roman" panose="02020603050405020304" pitchFamily="18" charset="0"/>
                <a:cs typeface="Times New Roman" panose="02020603050405020304" pitchFamily="18" charset="0"/>
              </a:rPr>
              <a:t> </a:t>
            </a:r>
            <a:endParaRPr lang="en-IN" sz="2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2200" b="1" dirty="0">
                <a:effectLst/>
                <a:ea typeface="Times New Roman" panose="02020603050405020304" pitchFamily="18" charset="0"/>
                <a:cs typeface="Times New Roman" panose="02020603050405020304" pitchFamily="18" charset="0"/>
              </a:rPr>
              <a:t>Test Steps:</a:t>
            </a:r>
            <a:endParaRPr lang="en-IN" sz="2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2200" dirty="0">
                <a:effectLst/>
                <a:ea typeface="Times New Roman" panose="02020603050405020304" pitchFamily="18" charset="0"/>
                <a:cs typeface="Times New Roman" panose="02020603050405020304" pitchFamily="18" charset="0"/>
              </a:rPr>
              <a:t>Navigate to “Change password”.</a:t>
            </a:r>
            <a:endParaRPr lang="en-IN" sz="2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2200" dirty="0">
                <a:effectLst/>
                <a:ea typeface="Times New Roman" panose="02020603050405020304" pitchFamily="18" charset="0"/>
                <a:cs typeface="Times New Roman" panose="02020603050405020304" pitchFamily="18" charset="0"/>
              </a:rPr>
              <a:t>Type “Current Password”.</a:t>
            </a:r>
            <a:endParaRPr lang="en-IN" sz="2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2200" dirty="0">
                <a:effectLst/>
                <a:ea typeface="Times New Roman" panose="02020603050405020304" pitchFamily="18" charset="0"/>
                <a:cs typeface="Times New Roman" panose="02020603050405020304" pitchFamily="18" charset="0"/>
              </a:rPr>
              <a:t>Type “New Password”.</a:t>
            </a:r>
            <a:endParaRPr lang="en-IN" sz="2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2200" dirty="0">
                <a:effectLst/>
                <a:ea typeface="Times New Roman" panose="02020603050405020304" pitchFamily="18" charset="0"/>
                <a:cs typeface="Times New Roman" panose="02020603050405020304" pitchFamily="18" charset="0"/>
              </a:rPr>
              <a:t>Type same password “Confirm New Password”.</a:t>
            </a:r>
            <a:endParaRPr lang="en-IN" sz="22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pPr>
            <a:r>
              <a:rPr lang="en-IN" sz="2200" dirty="0">
                <a:effectLst/>
                <a:ea typeface="Times New Roman" panose="02020603050405020304" pitchFamily="18" charset="0"/>
                <a:cs typeface="Times New Roman" panose="02020603050405020304" pitchFamily="18" charset="0"/>
              </a:rPr>
              <a:t>Click on “Change Password”.</a:t>
            </a:r>
            <a:endParaRPr lang="en-IN" sz="22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IN" sz="2200" b="1" dirty="0">
                <a:effectLst/>
                <a:ea typeface="Times New Roman" panose="02020603050405020304" pitchFamily="18" charset="0"/>
                <a:cs typeface="Times New Roman" panose="02020603050405020304" pitchFamily="18" charset="0"/>
              </a:rPr>
              <a:t>Expected Result:</a:t>
            </a:r>
            <a:r>
              <a:rPr lang="en-IN" sz="2200" dirty="0">
                <a:effectLst/>
                <a:ea typeface="Times New Roman" panose="02020603050405020304" pitchFamily="18" charset="0"/>
                <a:cs typeface="Times New Roman" panose="02020603050405020304" pitchFamily="18" charset="0"/>
              </a:rPr>
              <a:t> User must be successfully able to change his/her password.</a:t>
            </a:r>
            <a:endParaRPr lang="en-IN" sz="22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450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CCF9-0E86-4455-B1C1-B75D184E461F}"/>
              </a:ext>
            </a:extLst>
          </p:cNvPr>
          <p:cNvSpPr>
            <a:spLocks noGrp="1"/>
          </p:cNvSpPr>
          <p:nvPr>
            <p:ph type="title"/>
          </p:nvPr>
        </p:nvSpPr>
        <p:spPr/>
        <p:txBody>
          <a:bodyPr>
            <a:normAutofit/>
          </a:bodyPr>
          <a:lstStyle/>
          <a:p>
            <a:pPr algn="ctr"/>
            <a:r>
              <a:rPr lang="en-IN" sz="4000" dirty="0">
                <a:solidFill>
                  <a:srgbClr val="202124"/>
                </a:solidFill>
                <a:latin typeface="Segoe UI Semibold" panose="020B0702040204020203" pitchFamily="34" charset="0"/>
                <a:ea typeface="+mn-ea"/>
                <a:cs typeface="Segoe UI Semibold" panose="020B0702040204020203" pitchFamily="34" charset="0"/>
              </a:rPr>
              <a:t>Feedback from Peer Reviews</a:t>
            </a:r>
            <a:br>
              <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3200" dirty="0">
              <a:solidFill>
                <a:schemeClr val="tx1"/>
              </a:solidFill>
            </a:endParaRPr>
          </a:p>
        </p:txBody>
      </p:sp>
      <p:sp>
        <p:nvSpPr>
          <p:cNvPr id="3" name="Content Placeholder 2">
            <a:extLst>
              <a:ext uri="{FF2B5EF4-FFF2-40B4-BE49-F238E27FC236}">
                <a16:creationId xmlns:a16="http://schemas.microsoft.com/office/drawing/2014/main" id="{9B38B7EB-98AC-4833-A015-40025C89798B}"/>
              </a:ext>
            </a:extLst>
          </p:cNvPr>
          <p:cNvSpPr>
            <a:spLocks noGrp="1"/>
          </p:cNvSpPr>
          <p:nvPr>
            <p:ph idx="1"/>
          </p:nvPr>
        </p:nvSpPr>
        <p:spPr/>
        <p:txBody>
          <a:bodyPr/>
          <a:lstStyle/>
          <a:p>
            <a:r>
              <a:rPr lang="en-US" b="1" dirty="0"/>
              <a:t>Partner Group Name </a:t>
            </a:r>
            <a:r>
              <a:rPr lang="en-US" dirty="0"/>
              <a:t>– SOUL_CYNICS</a:t>
            </a:r>
          </a:p>
          <a:p>
            <a:endParaRPr lang="en-US" dirty="0"/>
          </a:p>
          <a:p>
            <a:r>
              <a:rPr lang="en-US" b="1" dirty="0"/>
              <a:t>Feedback 1 </a:t>
            </a:r>
            <a:r>
              <a:rPr lang="en-US" dirty="0"/>
              <a:t>: Change password option</a:t>
            </a:r>
          </a:p>
          <a:p>
            <a:r>
              <a:rPr lang="en-US" dirty="0"/>
              <a:t>We have </a:t>
            </a:r>
            <a:r>
              <a:rPr lang="en-US" b="1" dirty="0"/>
              <a:t>accepted</a:t>
            </a:r>
            <a:r>
              <a:rPr lang="en-US" dirty="0"/>
              <a:t> this suggestion by partner team and have implemented the above feature in phase 3. The feature is thoroughly tested as well.</a:t>
            </a:r>
          </a:p>
          <a:p>
            <a:endParaRPr lang="en-US" dirty="0"/>
          </a:p>
          <a:p>
            <a:r>
              <a:rPr lang="en-US" b="1" dirty="0"/>
              <a:t>Feedback 2</a:t>
            </a:r>
            <a:r>
              <a:rPr lang="en-US" dirty="0"/>
              <a:t>: Access of discussion forum to only selected people</a:t>
            </a:r>
          </a:p>
          <a:p>
            <a:r>
              <a:rPr lang="en-US" dirty="0"/>
              <a:t>We have </a:t>
            </a:r>
            <a:r>
              <a:rPr lang="en-US" b="1" dirty="0"/>
              <a:t>rejected</a:t>
            </a:r>
            <a:r>
              <a:rPr lang="en-US" dirty="0"/>
              <a:t> this suggestion by partner team because the main purpose of discussion forum is to get public opinion.</a:t>
            </a:r>
            <a:endParaRPr lang="en-IN" dirty="0"/>
          </a:p>
        </p:txBody>
      </p:sp>
    </p:spTree>
    <p:extLst>
      <p:ext uri="{BB962C8B-B14F-4D97-AF65-F5344CB8AC3E}">
        <p14:creationId xmlns:p14="http://schemas.microsoft.com/office/powerpoint/2010/main" val="387879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E2FD-C11B-44F0-91B4-96FEC4127665}"/>
              </a:ext>
            </a:extLst>
          </p:cNvPr>
          <p:cNvSpPr>
            <a:spLocks noGrp="1"/>
          </p:cNvSpPr>
          <p:nvPr>
            <p:ph type="title"/>
          </p:nvPr>
        </p:nvSpPr>
        <p:spPr/>
        <p:txBody>
          <a:bodyPr/>
          <a:lstStyle/>
          <a:p>
            <a:pPr algn="ctr"/>
            <a:r>
              <a:rPr lang="en-US" sz="4000" dirty="0">
                <a:latin typeface="+mn-lt"/>
              </a:rPr>
              <a:t> </a:t>
            </a:r>
            <a:r>
              <a:rPr lang="en-US" sz="4000" dirty="0">
                <a:solidFill>
                  <a:srgbClr val="202124"/>
                </a:solidFill>
                <a:latin typeface="+mn-lt"/>
                <a:ea typeface="+mn-ea"/>
                <a:cs typeface="Segoe UI Semibold" panose="020B0702040204020203" pitchFamily="34" charset="0"/>
              </a:rPr>
              <a:t>Team Member’s &amp; Responsibilities</a:t>
            </a:r>
            <a:br>
              <a:rPr lang="en-US" sz="3200" b="1"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12">
            <a:extLst>
              <a:ext uri="{FF2B5EF4-FFF2-40B4-BE49-F238E27FC236}">
                <a16:creationId xmlns:a16="http://schemas.microsoft.com/office/drawing/2014/main" id="{748F784C-28C1-4F27-B9C6-3B06F4C2CAB9}"/>
              </a:ext>
            </a:extLst>
          </p:cNvPr>
          <p:cNvGraphicFramePr>
            <a:graphicFrameLocks noGrp="1"/>
          </p:cNvGraphicFramePr>
          <p:nvPr>
            <p:ph idx="1"/>
            <p:extLst>
              <p:ext uri="{D42A27DB-BD31-4B8C-83A1-F6EECF244321}">
                <p14:modId xmlns:p14="http://schemas.microsoft.com/office/powerpoint/2010/main" val="3590250528"/>
              </p:ext>
            </p:extLst>
          </p:nvPr>
        </p:nvGraphicFramePr>
        <p:xfrm>
          <a:off x="1668379" y="2058353"/>
          <a:ext cx="8867700" cy="4148579"/>
        </p:xfrm>
        <a:graphic>
          <a:graphicData uri="http://schemas.openxmlformats.org/drawingml/2006/table">
            <a:tbl>
              <a:tblPr firstRow="1" bandRow="1">
                <a:tableStyleId>{F5AB1C69-6EDB-4FF4-983F-18BD219EF322}</a:tableStyleId>
              </a:tblPr>
              <a:tblGrid>
                <a:gridCol w="4223374">
                  <a:extLst>
                    <a:ext uri="{9D8B030D-6E8A-4147-A177-3AD203B41FA5}">
                      <a16:colId xmlns:a16="http://schemas.microsoft.com/office/drawing/2014/main" val="846202531"/>
                    </a:ext>
                  </a:extLst>
                </a:gridCol>
                <a:gridCol w="4644326">
                  <a:extLst>
                    <a:ext uri="{9D8B030D-6E8A-4147-A177-3AD203B41FA5}">
                      <a16:colId xmlns:a16="http://schemas.microsoft.com/office/drawing/2014/main" val="1496007334"/>
                    </a:ext>
                  </a:extLst>
                </a:gridCol>
              </a:tblGrid>
              <a:tr h="455194">
                <a:tc>
                  <a:txBody>
                    <a:bodyPr/>
                    <a:lstStyle/>
                    <a:p>
                      <a:pPr algn="ctr"/>
                      <a:r>
                        <a:rPr lang="en-US" sz="2400" dirty="0"/>
                        <a:t>Team Members</a:t>
                      </a:r>
                      <a:endParaRPr lang="en-IN" sz="2400" dirty="0"/>
                    </a:p>
                  </a:txBody>
                  <a:tcPr>
                    <a:solidFill>
                      <a:srgbClr val="E48312"/>
                    </a:solidFill>
                  </a:tcPr>
                </a:tc>
                <a:tc>
                  <a:txBody>
                    <a:bodyPr/>
                    <a:lstStyle/>
                    <a:p>
                      <a:pPr algn="ctr"/>
                      <a:r>
                        <a:rPr lang="en-US" sz="2400" dirty="0"/>
                        <a:t>Responsibilities</a:t>
                      </a:r>
                      <a:endParaRPr lang="en-IN" sz="2400" dirty="0"/>
                    </a:p>
                  </a:txBody>
                  <a:tcPr>
                    <a:solidFill>
                      <a:srgbClr val="E48312"/>
                    </a:solidFill>
                  </a:tcPr>
                </a:tc>
                <a:extLst>
                  <a:ext uri="{0D108BD9-81ED-4DB2-BD59-A6C34878D82A}">
                    <a16:rowId xmlns:a16="http://schemas.microsoft.com/office/drawing/2014/main" val="2272221369"/>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1) Sathwik Gaddi</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r>
                        <a:rPr lang="en-US" sz="2000" dirty="0"/>
                        <a:t>Posts, Discussions, Friends Modules (Frontend and Backend Api’s)</a:t>
                      </a:r>
                      <a:endParaRPr lang="en-IN" sz="2000" dirty="0"/>
                    </a:p>
                  </a:txBody>
                  <a:tcPr/>
                </a:tc>
                <a:extLst>
                  <a:ext uri="{0D108BD9-81ED-4DB2-BD59-A6C34878D82A}">
                    <a16:rowId xmlns:a16="http://schemas.microsoft.com/office/drawing/2014/main" val="2491426965"/>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2) Tanvi Thirunathan</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r>
                        <a:rPr lang="en-US" sz="2000" dirty="0"/>
                        <a:t>Posts Module (Backend)</a:t>
                      </a:r>
                      <a:endParaRPr lang="en-IN" sz="2000" dirty="0"/>
                    </a:p>
                  </a:txBody>
                  <a:tcPr/>
                </a:tc>
                <a:extLst>
                  <a:ext uri="{0D108BD9-81ED-4DB2-BD59-A6C34878D82A}">
                    <a16:rowId xmlns:a16="http://schemas.microsoft.com/office/drawing/2014/main" val="4051749799"/>
                  </a:ext>
                </a:extLst>
              </a:tr>
              <a:tr h="420647">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3) Satish Thammaneni</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r>
                        <a:rPr lang="en-US" sz="2000" dirty="0"/>
                        <a:t>User Profile (Backend)</a:t>
                      </a:r>
                      <a:endParaRPr lang="en-IN" sz="2000" dirty="0"/>
                    </a:p>
                  </a:txBody>
                  <a:tcPr/>
                </a:tc>
                <a:extLst>
                  <a:ext uri="{0D108BD9-81ED-4DB2-BD59-A6C34878D82A}">
                    <a16:rowId xmlns:a16="http://schemas.microsoft.com/office/drawing/2014/main" val="2755900417"/>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4) Sai Karthik Koncherlakota</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UI Screens</a:t>
                      </a:r>
                      <a:endParaRPr lang="en-IN" sz="2000" dirty="0"/>
                    </a:p>
                  </a:txBody>
                  <a:tcPr/>
                </a:tc>
                <a:extLst>
                  <a:ext uri="{0D108BD9-81ED-4DB2-BD59-A6C34878D82A}">
                    <a16:rowId xmlns:a16="http://schemas.microsoft.com/office/drawing/2014/main" val="1297416914"/>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5) Venkata Rajashekhar Chinthala</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r>
                        <a:rPr lang="en-US" sz="2000" dirty="0"/>
                        <a:t>UI Screens</a:t>
                      </a:r>
                      <a:endParaRPr lang="en-IN" sz="2000" dirty="0"/>
                    </a:p>
                  </a:txBody>
                  <a:tcPr/>
                </a:tc>
                <a:extLst>
                  <a:ext uri="{0D108BD9-81ED-4DB2-BD59-A6C34878D82A}">
                    <a16:rowId xmlns:a16="http://schemas.microsoft.com/office/drawing/2014/main" val="359508659"/>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6) Sri Snigdha Kotharu</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r>
                        <a:rPr lang="en-US" sz="2000" dirty="0"/>
                        <a:t>Discussions Module(UI Design)</a:t>
                      </a:r>
                      <a:endParaRPr lang="en-IN" sz="2000" dirty="0"/>
                    </a:p>
                  </a:txBody>
                  <a:tcPr/>
                </a:tc>
                <a:extLst>
                  <a:ext uri="{0D108BD9-81ED-4DB2-BD59-A6C34878D82A}">
                    <a16:rowId xmlns:a16="http://schemas.microsoft.com/office/drawing/2014/main" val="1103255619"/>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7) Raja Srinivas Nelluri</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Discussions Module(Backend)</a:t>
                      </a:r>
                      <a:endParaRPr lang="en-IN" sz="2000" dirty="0"/>
                    </a:p>
                  </a:txBody>
                  <a:tcPr/>
                </a:tc>
                <a:extLst>
                  <a:ext uri="{0D108BD9-81ED-4DB2-BD59-A6C34878D82A}">
                    <a16:rowId xmlns:a16="http://schemas.microsoft.com/office/drawing/2014/main" val="1167025821"/>
                  </a:ext>
                </a:extLst>
              </a:tr>
              <a:tr h="428282">
                <a:tc>
                  <a:txBody>
                    <a:bodyPr/>
                    <a:lstStyle/>
                    <a:p>
                      <a:r>
                        <a:rPr lang="en-US" sz="2000" kern="1200" dirty="0">
                          <a:solidFill>
                            <a:srgbClr val="202124"/>
                          </a:solidFill>
                          <a:latin typeface="+mn-lt"/>
                          <a:ea typeface="Segoe UI Emoji" panose="020B0502040204020203" pitchFamily="34" charset="0"/>
                          <a:cs typeface="Segoe UI Semibold" panose="020B0702040204020203" pitchFamily="34" charset="0"/>
                        </a:rPr>
                        <a:t>8) Putta Ramya Priya</a:t>
                      </a:r>
                      <a:endParaRPr lang="en-IN" sz="2000" kern="1200" dirty="0">
                        <a:solidFill>
                          <a:srgbClr val="202124"/>
                        </a:solidFill>
                        <a:latin typeface="+mn-lt"/>
                        <a:ea typeface="Segoe UI Emoji" panose="020B0502040204020203" pitchFamily="34" charset="0"/>
                        <a:cs typeface="Segoe UI Semibold" panose="020B07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Discussions Module(UI Design)</a:t>
                      </a:r>
                      <a:endParaRPr lang="en-IN" sz="2000" dirty="0"/>
                    </a:p>
                  </a:txBody>
                  <a:tcPr/>
                </a:tc>
                <a:extLst>
                  <a:ext uri="{0D108BD9-81ED-4DB2-BD59-A6C34878D82A}">
                    <a16:rowId xmlns:a16="http://schemas.microsoft.com/office/drawing/2014/main" val="1755136530"/>
                  </a:ext>
                </a:extLst>
              </a:tr>
            </a:tbl>
          </a:graphicData>
        </a:graphic>
      </p:graphicFrame>
    </p:spTree>
    <p:extLst>
      <p:ext uri="{BB962C8B-B14F-4D97-AF65-F5344CB8AC3E}">
        <p14:creationId xmlns:p14="http://schemas.microsoft.com/office/powerpoint/2010/main" val="4012224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FC2E-EC00-40FB-9755-36BE15FF5F2D}"/>
              </a:ext>
            </a:extLst>
          </p:cNvPr>
          <p:cNvSpPr>
            <a:spLocks noGrp="1"/>
          </p:cNvSpPr>
          <p:nvPr>
            <p:ph type="title"/>
          </p:nvPr>
        </p:nvSpPr>
        <p:spPr>
          <a:xfrm>
            <a:off x="1097280" y="286603"/>
            <a:ext cx="10058400" cy="1212259"/>
          </a:xfrm>
        </p:spPr>
        <p:txBody>
          <a:bodyPr>
            <a:normAutofit/>
          </a:bodyPr>
          <a:lstStyle/>
          <a:p>
            <a:pPr algn="ctr"/>
            <a:r>
              <a:rPr lang="en-US" sz="4000" dirty="0">
                <a:latin typeface="+mn-lt"/>
              </a:rPr>
              <a:t>Code inspection results</a:t>
            </a:r>
            <a:endParaRPr lang="en-IN" sz="4000" dirty="0">
              <a:latin typeface="+mn-lt"/>
            </a:endParaRPr>
          </a:p>
        </p:txBody>
      </p:sp>
      <p:sp>
        <p:nvSpPr>
          <p:cNvPr id="3" name="Content Placeholder 2">
            <a:extLst>
              <a:ext uri="{FF2B5EF4-FFF2-40B4-BE49-F238E27FC236}">
                <a16:creationId xmlns:a16="http://schemas.microsoft.com/office/drawing/2014/main" id="{AF1A1137-E591-4E38-8C7D-659E77A37F1D}"/>
              </a:ext>
            </a:extLst>
          </p:cNvPr>
          <p:cNvSpPr>
            <a:spLocks noGrp="1"/>
          </p:cNvSpPr>
          <p:nvPr>
            <p:ph idx="1"/>
          </p:nvPr>
        </p:nvSpPr>
        <p:spPr/>
        <p:txBody>
          <a:bodyPr/>
          <a:lstStyle/>
          <a:p>
            <a:r>
              <a:rPr lang="en-US" b="1" dirty="0"/>
              <a:t>Partner Group Name </a:t>
            </a:r>
            <a:r>
              <a:rPr lang="en-US" dirty="0"/>
              <a:t>– SOUL_CYNICS</a:t>
            </a:r>
          </a:p>
          <a:p>
            <a:endParaRPr lang="en-US" dirty="0"/>
          </a:p>
          <a:p>
            <a:r>
              <a:rPr lang="en-US" b="1" dirty="0"/>
              <a:t>Feedback 1 </a:t>
            </a:r>
            <a:r>
              <a:rPr lang="en-US" dirty="0"/>
              <a:t>: </a:t>
            </a:r>
            <a:r>
              <a:rPr lang="en-IN" dirty="0"/>
              <a:t>Code Formatting</a:t>
            </a:r>
          </a:p>
          <a:p>
            <a:r>
              <a:rPr lang="en-US" dirty="0"/>
              <a:t>We </a:t>
            </a:r>
            <a:r>
              <a:rPr lang="en-US" b="1" dirty="0"/>
              <a:t>agree</a:t>
            </a:r>
            <a:r>
              <a:rPr lang="en-US" dirty="0"/>
              <a:t> to the above point as practicing to remove the commented part of the source code file helps remove the blockers while doing the code inspection and while debugging the errors if any. </a:t>
            </a:r>
          </a:p>
          <a:p>
            <a:r>
              <a:rPr lang="en-US" dirty="0"/>
              <a:t>We have further stored the sub version of the code using the version control systems like Git. By doing this, we will be able to retrieve the commented section if required any further in the project implementation. </a:t>
            </a:r>
            <a:endParaRPr lang="en-IN" dirty="0"/>
          </a:p>
        </p:txBody>
      </p:sp>
    </p:spTree>
    <p:extLst>
      <p:ext uri="{BB962C8B-B14F-4D97-AF65-F5344CB8AC3E}">
        <p14:creationId xmlns:p14="http://schemas.microsoft.com/office/powerpoint/2010/main" val="77709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81EB-C14D-4AF9-BC07-342B28B5F657}"/>
              </a:ext>
            </a:extLst>
          </p:cNvPr>
          <p:cNvSpPr>
            <a:spLocks noGrp="1"/>
          </p:cNvSpPr>
          <p:nvPr>
            <p:ph type="title"/>
          </p:nvPr>
        </p:nvSpPr>
        <p:spPr>
          <a:xfrm>
            <a:off x="1097280" y="286604"/>
            <a:ext cx="10058400" cy="1231112"/>
          </a:xfrm>
        </p:spPr>
        <p:txBody>
          <a:bodyPr>
            <a:normAutofit/>
          </a:bodyPr>
          <a:lstStyle/>
          <a:p>
            <a:pPr algn="ctr"/>
            <a:r>
              <a:rPr lang="en-US" sz="4000" dirty="0">
                <a:latin typeface="+mn-lt"/>
              </a:rPr>
              <a:t>Limitations</a:t>
            </a:r>
            <a:endParaRPr lang="en-IN" sz="4000" dirty="0">
              <a:latin typeface="+mn-lt"/>
            </a:endParaRPr>
          </a:p>
        </p:txBody>
      </p:sp>
      <p:sp>
        <p:nvSpPr>
          <p:cNvPr id="3" name="Content Placeholder 2">
            <a:extLst>
              <a:ext uri="{FF2B5EF4-FFF2-40B4-BE49-F238E27FC236}">
                <a16:creationId xmlns:a16="http://schemas.microsoft.com/office/drawing/2014/main" id="{F9DB8252-F8AA-4BA1-AA35-5E403ED65E40}"/>
              </a:ext>
            </a:extLst>
          </p:cNvPr>
          <p:cNvSpPr>
            <a:spLocks noGrp="1"/>
          </p:cNvSpPr>
          <p:nvPr>
            <p:ph idx="1"/>
          </p:nvPr>
        </p:nvSpPr>
        <p:spPr/>
        <p:txBody>
          <a:bodyPr/>
          <a:lstStyle/>
          <a:p>
            <a:endParaRPr lang="en-US" dirty="0"/>
          </a:p>
          <a:p>
            <a:pPr lvl="1">
              <a:buFont typeface="Arial" panose="020B0604020202020204" pitchFamily="34" charset="0"/>
              <a:buChar char="•"/>
            </a:pPr>
            <a:r>
              <a:rPr lang="en-IN" sz="3200" dirty="0"/>
              <a:t>Knowledge constraints [Technologies]</a:t>
            </a:r>
          </a:p>
          <a:p>
            <a:pPr lvl="1">
              <a:buFont typeface="Arial" panose="020B0604020202020204" pitchFamily="34" charset="0"/>
              <a:buChar char="•"/>
            </a:pPr>
            <a:r>
              <a:rPr lang="en-IN" sz="3200" dirty="0"/>
              <a:t>Time constraints</a:t>
            </a:r>
          </a:p>
          <a:p>
            <a:pPr lvl="1">
              <a:buFont typeface="Arial" panose="020B0604020202020204" pitchFamily="34" charset="0"/>
              <a:buChar char="•"/>
            </a:pPr>
            <a:r>
              <a:rPr lang="en-IN" sz="3200" dirty="0"/>
              <a:t>Lack of communication [Team Building]</a:t>
            </a:r>
          </a:p>
          <a:p>
            <a:pPr lvl="1">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3193095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Powerpoint Sample - Orange Lines With White, Triangle Background">
            <a:extLst>
              <a:ext uri="{FF2B5EF4-FFF2-40B4-BE49-F238E27FC236}">
                <a16:creationId xmlns:a16="http://schemas.microsoft.com/office/drawing/2014/main" id="{A0A78AFD-F713-4A55-A0C8-57526CF3C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0" cy="632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95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4F95-FE56-4EA8-80E5-F8B7BD18568F}"/>
              </a:ext>
            </a:extLst>
          </p:cNvPr>
          <p:cNvSpPr>
            <a:spLocks noGrp="1"/>
          </p:cNvSpPr>
          <p:nvPr>
            <p:ph type="title"/>
          </p:nvPr>
        </p:nvSpPr>
        <p:spPr/>
        <p:txBody>
          <a:bodyPr>
            <a:normAutofit/>
          </a:bodyPr>
          <a:lstStyle/>
          <a:p>
            <a:pPr algn="ctr"/>
            <a:r>
              <a:rPr lang="en-US" sz="4000" dirty="0">
                <a:solidFill>
                  <a:srgbClr val="202124"/>
                </a:solidFill>
                <a:latin typeface="+mn-lt"/>
                <a:ea typeface="+mn-ea"/>
                <a:cs typeface="Segoe UI Semibold" panose="020B0702040204020203" pitchFamily="34" charset="0"/>
              </a:rPr>
              <a:t>Requirements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C6080-C978-4866-AB3C-DC4CAD45D54C}"/>
              </a:ext>
            </a:extLst>
          </p:cNvPr>
          <p:cNvSpPr>
            <a:spLocks noGrp="1"/>
          </p:cNvSpPr>
          <p:nvPr>
            <p:ph idx="1"/>
          </p:nvPr>
        </p:nvSpPr>
        <p:spPr/>
        <p:txBody>
          <a:bodyPr>
            <a:normAutofit/>
          </a:bodyPr>
          <a:lstStyle/>
          <a:p>
            <a:pPr marL="219075" marR="0" indent="0">
              <a:lnSpc>
                <a:spcPct val="106000"/>
              </a:lnSpc>
              <a:spcBef>
                <a:spcPts val="0"/>
              </a:spcBef>
              <a:spcAft>
                <a:spcPts val="805"/>
              </a:spcAft>
              <a:buNone/>
            </a:pPr>
            <a:r>
              <a:rPr lang="en-IN" sz="2400" b="1" u="sng" dirty="0"/>
              <a:t>Signup</a:t>
            </a:r>
            <a:r>
              <a:rPr lang="en-IN" sz="2400" u="sng" dirty="0"/>
              <a:t> :</a:t>
            </a:r>
          </a:p>
          <a:p>
            <a:pPr marL="219075" marR="0" indent="0">
              <a:lnSpc>
                <a:spcPct val="106000"/>
              </a:lnSpc>
              <a:spcBef>
                <a:spcPts val="0"/>
              </a:spcBef>
              <a:spcAft>
                <a:spcPts val="805"/>
              </a:spcAft>
              <a:buNone/>
            </a:pPr>
            <a:endParaRPr lang="en-IN" dirty="0"/>
          </a:p>
          <a:p>
            <a:pPr marL="219075" marR="0" indent="0">
              <a:lnSpc>
                <a:spcPct val="106000"/>
              </a:lnSpc>
              <a:spcBef>
                <a:spcPts val="0"/>
              </a:spcBef>
              <a:spcAft>
                <a:spcPts val="805"/>
              </a:spcAft>
              <a:buNone/>
            </a:pPr>
            <a:r>
              <a:rPr lang="en-IN" dirty="0"/>
              <a:t>REQ1 : Signup Page</a:t>
            </a:r>
          </a:p>
          <a:p>
            <a:pPr marL="219075" indent="0">
              <a:lnSpc>
                <a:spcPct val="106000"/>
              </a:lnSpc>
              <a:spcBef>
                <a:spcPts val="0"/>
              </a:spcBef>
              <a:spcAft>
                <a:spcPts val="805"/>
              </a:spcAft>
              <a:buNone/>
            </a:pPr>
            <a:r>
              <a:rPr lang="en-IN" dirty="0"/>
              <a:t>REQ2: Username and password fields</a:t>
            </a:r>
          </a:p>
          <a:p>
            <a:pPr marL="219075" indent="0">
              <a:lnSpc>
                <a:spcPct val="106000"/>
              </a:lnSpc>
              <a:spcBef>
                <a:spcPts val="0"/>
              </a:spcBef>
              <a:spcAft>
                <a:spcPts val="805"/>
              </a:spcAft>
              <a:buNone/>
            </a:pPr>
            <a:r>
              <a:rPr lang="en-IN" dirty="0"/>
              <a:t>REQ3: Confirm Password</a:t>
            </a:r>
          </a:p>
          <a:p>
            <a:pPr marL="219075" indent="0">
              <a:lnSpc>
                <a:spcPct val="106000"/>
              </a:lnSpc>
              <a:spcBef>
                <a:spcPts val="0"/>
              </a:spcBef>
              <a:spcAft>
                <a:spcPts val="805"/>
              </a:spcAft>
              <a:buNone/>
            </a:pPr>
            <a:r>
              <a:rPr lang="en-IN" dirty="0"/>
              <a:t>REQ4: Dropdown to select two “interests”.</a:t>
            </a:r>
          </a:p>
          <a:p>
            <a:pPr marL="219075" marR="0" indent="0">
              <a:lnSpc>
                <a:spcPct val="106000"/>
              </a:lnSpc>
              <a:spcBef>
                <a:spcPts val="0"/>
              </a:spcBef>
              <a:spcAft>
                <a:spcPts val="805"/>
              </a:spcAft>
              <a:buNone/>
            </a:pPr>
            <a:r>
              <a:rPr lang="en-IN" dirty="0"/>
              <a:t>REQ5: User authentication operation (To Validate Credentials)</a:t>
            </a:r>
          </a:p>
          <a:p>
            <a:pPr marL="219075" marR="0" indent="0">
              <a:lnSpc>
                <a:spcPct val="106000"/>
              </a:lnSpc>
              <a:spcBef>
                <a:spcPts val="0"/>
              </a:spcBef>
              <a:spcAft>
                <a:spcPts val="805"/>
              </a:spcAft>
              <a:buNone/>
            </a:pPr>
            <a:r>
              <a:rPr lang="en-IN" dirty="0"/>
              <a:t>REQ6: Register (Registered upon successful Validation)</a:t>
            </a:r>
          </a:p>
          <a:p>
            <a:pPr marL="219075" indent="0">
              <a:lnSpc>
                <a:spcPct val="106000"/>
              </a:lnSpc>
              <a:spcBef>
                <a:spcPts val="0"/>
              </a:spcBef>
              <a:spcAft>
                <a:spcPts val="805"/>
              </a:spcAft>
              <a:buNone/>
            </a:pPr>
            <a:endParaRPr lang="en-IN" dirty="0"/>
          </a:p>
          <a:p>
            <a:pPr marL="219075" marR="0" indent="0">
              <a:lnSpc>
                <a:spcPct val="106000"/>
              </a:lnSpc>
              <a:spcBef>
                <a:spcPts val="0"/>
              </a:spcBef>
              <a:spcAft>
                <a:spcPts val="805"/>
              </a:spcAft>
              <a:buNone/>
            </a:pPr>
            <a:endParaRPr lang="en-IN" dirty="0"/>
          </a:p>
          <a:p>
            <a:pPr marL="219075" marR="0" indent="0">
              <a:lnSpc>
                <a:spcPct val="106000"/>
              </a:lnSpc>
              <a:spcBef>
                <a:spcPts val="0"/>
              </a:spcBef>
              <a:spcAft>
                <a:spcPts val="805"/>
              </a:spcAft>
              <a:buNone/>
            </a:pPr>
            <a:endParaRPr lang="en-IN" dirty="0"/>
          </a:p>
          <a:p>
            <a:pPr marL="219075" marR="0" indent="0">
              <a:lnSpc>
                <a:spcPct val="106000"/>
              </a:lnSpc>
              <a:spcBef>
                <a:spcPts val="0"/>
              </a:spcBef>
              <a:spcAft>
                <a:spcPts val="805"/>
              </a:spcAft>
              <a:buNone/>
            </a:pPr>
            <a:endParaRPr lang="en-IN" dirty="0"/>
          </a:p>
          <a:p>
            <a:pPr marL="219075" marR="0" indent="0">
              <a:lnSpc>
                <a:spcPct val="106000"/>
              </a:lnSpc>
              <a:spcBef>
                <a:spcPts val="0"/>
              </a:spcBef>
              <a:spcAft>
                <a:spcPts val="805"/>
              </a:spcAft>
              <a:buNone/>
            </a:pPr>
            <a:endParaRPr lang="en-IN" dirty="0"/>
          </a:p>
        </p:txBody>
      </p:sp>
    </p:spTree>
    <p:extLst>
      <p:ext uri="{BB962C8B-B14F-4D97-AF65-F5344CB8AC3E}">
        <p14:creationId xmlns:p14="http://schemas.microsoft.com/office/powerpoint/2010/main" val="35791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36E4-796B-4784-B16C-07374F472F05}"/>
              </a:ext>
            </a:extLst>
          </p:cNvPr>
          <p:cNvSpPr>
            <a:spLocks noGrp="1"/>
          </p:cNvSpPr>
          <p:nvPr>
            <p:ph type="title"/>
          </p:nvPr>
        </p:nvSpPr>
        <p:spPr>
          <a:xfrm>
            <a:off x="1097280" y="286604"/>
            <a:ext cx="10058400" cy="1136844"/>
          </a:xfrm>
        </p:spPr>
        <p:txBody>
          <a:bodyPr/>
          <a:lstStyle/>
          <a:p>
            <a:r>
              <a:rPr lang="en-US" dirty="0">
                <a:solidFill>
                  <a:srgbClr val="202124"/>
                </a:solidFill>
                <a:latin typeface="Segoe UI Semibold" panose="020B0702040204020203" pitchFamily="34" charset="0"/>
                <a:ea typeface="+mn-ea"/>
                <a:cs typeface="Segoe UI Semibold" panose="020B0702040204020203" pitchFamily="34" charset="0"/>
              </a:rPr>
              <a:t>			</a:t>
            </a:r>
            <a:r>
              <a:rPr lang="en-US" sz="4000" dirty="0">
                <a:solidFill>
                  <a:srgbClr val="202124"/>
                </a:solidFill>
                <a:latin typeface="+mn-lt"/>
                <a:ea typeface="+mn-ea"/>
                <a:cs typeface="Segoe UI Semibold" panose="020B0702040204020203" pitchFamily="34" charset="0"/>
              </a:rPr>
              <a:t>Requirements (Cnt.)</a:t>
            </a:r>
            <a:endParaRPr lang="en-IN" sz="4000" dirty="0">
              <a:latin typeface="+mn-lt"/>
            </a:endParaRPr>
          </a:p>
        </p:txBody>
      </p:sp>
      <p:sp>
        <p:nvSpPr>
          <p:cNvPr id="3" name="Content Placeholder 2">
            <a:extLst>
              <a:ext uri="{FF2B5EF4-FFF2-40B4-BE49-F238E27FC236}">
                <a16:creationId xmlns:a16="http://schemas.microsoft.com/office/drawing/2014/main" id="{5E422CEC-206E-4678-B44D-985E51A0A283}"/>
              </a:ext>
            </a:extLst>
          </p:cNvPr>
          <p:cNvSpPr>
            <a:spLocks noGrp="1"/>
          </p:cNvSpPr>
          <p:nvPr>
            <p:ph idx="1"/>
          </p:nvPr>
        </p:nvSpPr>
        <p:spPr/>
        <p:txBody>
          <a:bodyPr/>
          <a:lstStyle/>
          <a:p>
            <a:pPr marL="219075" marR="0" indent="0">
              <a:lnSpc>
                <a:spcPct val="106000"/>
              </a:lnSpc>
              <a:spcBef>
                <a:spcPts val="0"/>
              </a:spcBef>
              <a:spcAft>
                <a:spcPts val="805"/>
              </a:spcAft>
              <a:buNone/>
            </a:pPr>
            <a:r>
              <a:rPr lang="en-IN" sz="2400" b="1" u="sng" dirty="0"/>
              <a:t>Login</a:t>
            </a:r>
            <a:r>
              <a:rPr lang="en-IN" sz="2400" u="sng" dirty="0"/>
              <a:t> :</a:t>
            </a:r>
          </a:p>
          <a:p>
            <a:pPr marL="219075" marR="0" indent="0">
              <a:lnSpc>
                <a:spcPct val="106000"/>
              </a:lnSpc>
              <a:spcBef>
                <a:spcPts val="0"/>
              </a:spcBef>
              <a:spcAft>
                <a:spcPts val="805"/>
              </a:spcAft>
              <a:buNone/>
            </a:pPr>
            <a:endParaRPr lang="en-IN" dirty="0"/>
          </a:p>
          <a:p>
            <a:pPr marL="219075" marR="0" indent="0">
              <a:lnSpc>
                <a:spcPct val="106000"/>
              </a:lnSpc>
              <a:spcBef>
                <a:spcPts val="0"/>
              </a:spcBef>
              <a:spcAft>
                <a:spcPts val="805"/>
              </a:spcAft>
              <a:buNone/>
            </a:pPr>
            <a:r>
              <a:rPr lang="en-IN" dirty="0"/>
              <a:t>REQ1: Login Page</a:t>
            </a:r>
          </a:p>
          <a:p>
            <a:pPr marL="219075" marR="0" indent="0">
              <a:lnSpc>
                <a:spcPct val="106000"/>
              </a:lnSpc>
              <a:spcBef>
                <a:spcPts val="0"/>
              </a:spcBef>
              <a:spcAft>
                <a:spcPts val="805"/>
              </a:spcAft>
              <a:buNone/>
            </a:pPr>
            <a:r>
              <a:rPr lang="en-IN" dirty="0"/>
              <a:t>REQ2</a:t>
            </a:r>
            <a:r>
              <a:rPr lang="en-IN" i="1" dirty="0"/>
              <a:t>: </a:t>
            </a:r>
            <a:r>
              <a:rPr lang="en-IN" dirty="0"/>
              <a:t>Username and password fields</a:t>
            </a:r>
          </a:p>
          <a:p>
            <a:pPr marL="219075" indent="0">
              <a:lnSpc>
                <a:spcPct val="106000"/>
              </a:lnSpc>
              <a:spcBef>
                <a:spcPts val="0"/>
              </a:spcBef>
              <a:spcAft>
                <a:spcPts val="805"/>
              </a:spcAft>
              <a:buNone/>
            </a:pPr>
            <a:r>
              <a:rPr lang="en-IN" dirty="0"/>
              <a:t>REQ3: User authentication operation (To Validate Login Credentials)</a:t>
            </a:r>
          </a:p>
          <a:p>
            <a:pPr marL="219075" indent="0">
              <a:lnSpc>
                <a:spcPct val="106000"/>
              </a:lnSpc>
              <a:spcBef>
                <a:spcPts val="0"/>
              </a:spcBef>
              <a:spcAft>
                <a:spcPts val="805"/>
              </a:spcAft>
              <a:buNone/>
            </a:pPr>
            <a:r>
              <a:rPr lang="en-IN" dirty="0"/>
              <a:t>REQ4: Redirect to Home Page (Upon successful Validation)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31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07AC-B316-4BFD-BCF0-BF7FF0564D2E}"/>
              </a:ext>
            </a:extLst>
          </p:cNvPr>
          <p:cNvSpPr>
            <a:spLocks noGrp="1"/>
          </p:cNvSpPr>
          <p:nvPr>
            <p:ph type="title"/>
          </p:nvPr>
        </p:nvSpPr>
        <p:spPr>
          <a:xfrm>
            <a:off x="1097280" y="286604"/>
            <a:ext cx="10058400" cy="1183978"/>
          </a:xfrm>
        </p:spPr>
        <p:txBody>
          <a:bodyPr/>
          <a:lstStyle/>
          <a:p>
            <a:r>
              <a:rPr lang="en-US" sz="4800" dirty="0">
                <a:solidFill>
                  <a:srgbClr val="202124"/>
                </a:solidFill>
                <a:latin typeface="Segoe UI Semibold" panose="020B0702040204020203" pitchFamily="34" charset="0"/>
                <a:ea typeface="+mn-ea"/>
                <a:cs typeface="Segoe UI Semibold" panose="020B0702040204020203" pitchFamily="34" charset="0"/>
              </a:rPr>
              <a:t>			</a:t>
            </a:r>
            <a:r>
              <a:rPr lang="en-US" sz="4000" dirty="0">
                <a:solidFill>
                  <a:srgbClr val="202124"/>
                </a:solidFill>
                <a:latin typeface="+mn-lt"/>
                <a:ea typeface="+mn-ea"/>
                <a:cs typeface="Segoe UI Semibold" panose="020B0702040204020203" pitchFamily="34" charset="0"/>
              </a:rPr>
              <a:t>Requirements (Cnt.)</a:t>
            </a:r>
            <a:endParaRPr lang="en-IN" sz="4000" dirty="0">
              <a:latin typeface="+mn-lt"/>
            </a:endParaRPr>
          </a:p>
        </p:txBody>
      </p:sp>
      <p:sp>
        <p:nvSpPr>
          <p:cNvPr id="3" name="Content Placeholder 2">
            <a:extLst>
              <a:ext uri="{FF2B5EF4-FFF2-40B4-BE49-F238E27FC236}">
                <a16:creationId xmlns:a16="http://schemas.microsoft.com/office/drawing/2014/main" id="{5118D0B0-238C-44A4-AC84-B80EAA6EE791}"/>
              </a:ext>
            </a:extLst>
          </p:cNvPr>
          <p:cNvSpPr>
            <a:spLocks noGrp="1"/>
          </p:cNvSpPr>
          <p:nvPr>
            <p:ph idx="1"/>
          </p:nvPr>
        </p:nvSpPr>
        <p:spPr/>
        <p:txBody>
          <a:bodyPr/>
          <a:lstStyle/>
          <a:p>
            <a:endParaRPr lang="en-US" sz="2400" b="1" u="sng" dirty="0"/>
          </a:p>
          <a:p>
            <a:r>
              <a:rPr lang="en-US" sz="2400" b="1" u="sng" dirty="0"/>
              <a:t>Upload Media </a:t>
            </a:r>
          </a:p>
          <a:p>
            <a:endParaRPr lang="en-US" dirty="0"/>
          </a:p>
          <a:p>
            <a:r>
              <a:rPr lang="en-IN" dirty="0"/>
              <a:t>REQ1: Form with fields (tagline, upload post, privacy [private, public] )</a:t>
            </a:r>
          </a:p>
          <a:p>
            <a:r>
              <a:rPr lang="en-IN" dirty="0"/>
              <a:t>REQ2: Image that meets Layout criteria (To upload)</a:t>
            </a:r>
          </a:p>
          <a:p>
            <a:r>
              <a:rPr lang="en-IN" dirty="0"/>
              <a:t>REQ3: upload Button (To display the media content on user’s page)</a:t>
            </a:r>
          </a:p>
        </p:txBody>
      </p:sp>
    </p:spTree>
    <p:extLst>
      <p:ext uri="{BB962C8B-B14F-4D97-AF65-F5344CB8AC3E}">
        <p14:creationId xmlns:p14="http://schemas.microsoft.com/office/powerpoint/2010/main" val="294720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1199-63A3-4A6B-A88F-2D575E6F7730}"/>
              </a:ext>
            </a:extLst>
          </p:cNvPr>
          <p:cNvSpPr>
            <a:spLocks noGrp="1"/>
          </p:cNvSpPr>
          <p:nvPr>
            <p:ph type="title"/>
          </p:nvPr>
        </p:nvSpPr>
        <p:spPr>
          <a:xfrm>
            <a:off x="1097280" y="286604"/>
            <a:ext cx="10058400" cy="1231112"/>
          </a:xfrm>
        </p:spPr>
        <p:txBody>
          <a:bodyPr/>
          <a:lstStyle/>
          <a:p>
            <a:r>
              <a:rPr lang="en-US" sz="4800" dirty="0">
                <a:solidFill>
                  <a:srgbClr val="202124"/>
                </a:solidFill>
                <a:latin typeface="Segoe UI Semibold" panose="020B0702040204020203" pitchFamily="34" charset="0"/>
                <a:ea typeface="+mn-ea"/>
                <a:cs typeface="Segoe UI Semibold" panose="020B0702040204020203" pitchFamily="34" charset="0"/>
              </a:rPr>
              <a:t>			</a:t>
            </a:r>
            <a:r>
              <a:rPr lang="en-US" sz="4000" dirty="0">
                <a:solidFill>
                  <a:srgbClr val="202124"/>
                </a:solidFill>
                <a:latin typeface="+mn-lt"/>
                <a:ea typeface="+mn-ea"/>
                <a:cs typeface="Segoe UI Semibold" panose="020B0702040204020203" pitchFamily="34" charset="0"/>
              </a:rPr>
              <a:t>Requirements (Cnt.)</a:t>
            </a:r>
            <a:endParaRPr lang="en-IN" sz="4000" dirty="0">
              <a:latin typeface="+mn-lt"/>
            </a:endParaRPr>
          </a:p>
        </p:txBody>
      </p:sp>
      <p:sp>
        <p:nvSpPr>
          <p:cNvPr id="3" name="Content Placeholder 2">
            <a:extLst>
              <a:ext uri="{FF2B5EF4-FFF2-40B4-BE49-F238E27FC236}">
                <a16:creationId xmlns:a16="http://schemas.microsoft.com/office/drawing/2014/main" id="{EED01717-44DB-4CDE-BB3A-78FD4056BCB5}"/>
              </a:ext>
            </a:extLst>
          </p:cNvPr>
          <p:cNvSpPr>
            <a:spLocks noGrp="1"/>
          </p:cNvSpPr>
          <p:nvPr>
            <p:ph idx="1"/>
          </p:nvPr>
        </p:nvSpPr>
        <p:spPr/>
        <p:txBody>
          <a:bodyPr/>
          <a:lstStyle/>
          <a:p>
            <a:endParaRPr lang="en-US" sz="2400" b="1" u="sng" dirty="0"/>
          </a:p>
          <a:p>
            <a:r>
              <a:rPr lang="en-US" sz="2400" b="1" u="sng" dirty="0"/>
              <a:t>Find Friends </a:t>
            </a:r>
          </a:p>
          <a:p>
            <a:endParaRPr lang="en-US" dirty="0"/>
          </a:p>
          <a:p>
            <a:r>
              <a:rPr lang="en-IN" dirty="0"/>
              <a:t>REQ1: List View (To display friends with similar interests)</a:t>
            </a:r>
          </a:p>
          <a:p>
            <a:r>
              <a:rPr lang="en-IN" dirty="0"/>
              <a:t>REQ2: Add Friends Button (To add a particular User to friends list)</a:t>
            </a:r>
          </a:p>
          <a:p>
            <a:r>
              <a:rPr lang="en-IN" dirty="0"/>
              <a:t>REQ3: Remove Friends Button (To remove a particular User to friends list)</a:t>
            </a:r>
          </a:p>
        </p:txBody>
      </p:sp>
    </p:spTree>
    <p:extLst>
      <p:ext uri="{BB962C8B-B14F-4D97-AF65-F5344CB8AC3E}">
        <p14:creationId xmlns:p14="http://schemas.microsoft.com/office/powerpoint/2010/main" val="85296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6A1C-CF20-43D6-B115-6D71C47C3C78}"/>
              </a:ext>
            </a:extLst>
          </p:cNvPr>
          <p:cNvSpPr>
            <a:spLocks noGrp="1"/>
          </p:cNvSpPr>
          <p:nvPr>
            <p:ph type="title"/>
          </p:nvPr>
        </p:nvSpPr>
        <p:spPr>
          <a:xfrm>
            <a:off x="1097280" y="286604"/>
            <a:ext cx="10058400" cy="1249966"/>
          </a:xfrm>
        </p:spPr>
        <p:txBody>
          <a:bodyPr/>
          <a:lstStyle/>
          <a:p>
            <a:r>
              <a:rPr lang="en-US" sz="4800" dirty="0">
                <a:solidFill>
                  <a:srgbClr val="202124"/>
                </a:solidFill>
                <a:latin typeface="Segoe UI Semibold" panose="020B0702040204020203" pitchFamily="34" charset="0"/>
                <a:ea typeface="+mn-ea"/>
                <a:cs typeface="Segoe UI Semibold" panose="020B0702040204020203" pitchFamily="34" charset="0"/>
              </a:rPr>
              <a:t>			</a:t>
            </a:r>
            <a:r>
              <a:rPr lang="en-US" sz="4000" dirty="0">
                <a:solidFill>
                  <a:srgbClr val="202124"/>
                </a:solidFill>
                <a:latin typeface="+mn-lt"/>
                <a:ea typeface="+mn-ea"/>
                <a:cs typeface="Segoe UI Semibold" panose="020B0702040204020203" pitchFamily="34" charset="0"/>
              </a:rPr>
              <a:t>Requirements (Cnt.)</a:t>
            </a:r>
            <a:endParaRPr lang="en-IN" sz="4000" dirty="0">
              <a:latin typeface="+mn-lt"/>
            </a:endParaRPr>
          </a:p>
        </p:txBody>
      </p:sp>
      <p:sp>
        <p:nvSpPr>
          <p:cNvPr id="3" name="Content Placeholder 2">
            <a:extLst>
              <a:ext uri="{FF2B5EF4-FFF2-40B4-BE49-F238E27FC236}">
                <a16:creationId xmlns:a16="http://schemas.microsoft.com/office/drawing/2014/main" id="{5AF0F245-1B0A-4373-9CC2-1597CCADBB47}"/>
              </a:ext>
            </a:extLst>
          </p:cNvPr>
          <p:cNvSpPr>
            <a:spLocks noGrp="1"/>
          </p:cNvSpPr>
          <p:nvPr>
            <p:ph idx="1"/>
          </p:nvPr>
        </p:nvSpPr>
        <p:spPr/>
        <p:txBody>
          <a:bodyPr/>
          <a:lstStyle/>
          <a:p>
            <a:endParaRPr lang="en-US" sz="2400" b="1" u="sng" dirty="0"/>
          </a:p>
          <a:p>
            <a:r>
              <a:rPr lang="en-US" sz="2400" b="1" u="sng" dirty="0"/>
              <a:t>Discussion Forum </a:t>
            </a:r>
          </a:p>
          <a:p>
            <a:endParaRPr lang="en-US" dirty="0"/>
          </a:p>
          <a:p>
            <a:r>
              <a:rPr lang="en-US" dirty="0"/>
              <a:t>REQ1: Create Discussion Button (To create new discussions)</a:t>
            </a:r>
          </a:p>
          <a:p>
            <a:r>
              <a:rPr lang="en-US" dirty="0"/>
              <a:t>REQ2:  Forum (Question title and Question Description)</a:t>
            </a:r>
          </a:p>
          <a:p>
            <a:r>
              <a:rPr lang="en-US" dirty="0"/>
              <a:t>REQ3: Upvote / Downvote (Users can poll for answers that are relevant to question)</a:t>
            </a:r>
          </a:p>
          <a:p>
            <a:r>
              <a:rPr lang="en-US" dirty="0"/>
              <a:t>REQ4: My discussion page (To view all the uploaded discussions)</a:t>
            </a:r>
            <a:endParaRPr lang="en-IN" dirty="0"/>
          </a:p>
        </p:txBody>
      </p:sp>
    </p:spTree>
    <p:extLst>
      <p:ext uri="{BB962C8B-B14F-4D97-AF65-F5344CB8AC3E}">
        <p14:creationId xmlns:p14="http://schemas.microsoft.com/office/powerpoint/2010/main" val="36415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8FEB-F2D0-41CA-BCD6-33F9727498AC}"/>
              </a:ext>
            </a:extLst>
          </p:cNvPr>
          <p:cNvSpPr>
            <a:spLocks noGrp="1"/>
          </p:cNvSpPr>
          <p:nvPr>
            <p:ph type="title"/>
          </p:nvPr>
        </p:nvSpPr>
        <p:spPr/>
        <p:txBody>
          <a:bodyPr>
            <a:normAutofit/>
          </a:bodyPr>
          <a:lstStyle/>
          <a:p>
            <a:pPr algn="ctr"/>
            <a:r>
              <a:rPr lang="en-US" sz="4000" dirty="0">
                <a:solidFill>
                  <a:srgbClr val="202124"/>
                </a:solidFill>
                <a:latin typeface="+mn-lt"/>
                <a:ea typeface="+mn-ea"/>
                <a:cs typeface="Segoe UI Semibold" panose="020B0702040204020203" pitchFamily="34" charset="0"/>
              </a:rPr>
              <a:t>Implementation</a:t>
            </a:r>
            <a:br>
              <a:rPr lang="en-US" sz="3200" b="1" dirty="0">
                <a:solidFill>
                  <a:schemeClr val="tx1"/>
                </a:solidFill>
                <a:latin typeface="Times New Roman" panose="02020603050405020304" pitchFamily="18" charset="0"/>
                <a:cs typeface="Times New Roman" panose="02020603050405020304" pitchFamily="18"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C28363-65F9-41E1-A23F-D582394D0FBB}"/>
              </a:ext>
            </a:extLst>
          </p:cNvPr>
          <p:cNvSpPr>
            <a:spLocks noGrp="1"/>
          </p:cNvSpPr>
          <p:nvPr>
            <p:ph idx="1"/>
          </p:nvPr>
        </p:nvSpPr>
        <p:spPr/>
        <p:txBody>
          <a:bodyPr>
            <a:normAutofit fontScale="55000" lnSpcReduction="20000"/>
          </a:bodyPr>
          <a:lstStyle/>
          <a:p>
            <a:pPr marL="342900" indent="-342900">
              <a:buFont typeface="Wingdings" panose="05000000000000000000" pitchFamily="2" charset="2"/>
              <a:buChar char="Ø"/>
            </a:pPr>
            <a:endParaRPr lang="en-US" sz="2400" b="1" u="sng" dirty="0">
              <a:solidFill>
                <a:srgbClr val="202124"/>
              </a:solidFill>
              <a:cs typeface="Segoe UI Semilight"/>
            </a:endParaRPr>
          </a:p>
          <a:p>
            <a:pPr marL="342900" indent="-342900">
              <a:buFont typeface="Wingdings" panose="05000000000000000000" pitchFamily="2" charset="2"/>
              <a:buChar char="Ø"/>
            </a:pPr>
            <a:r>
              <a:rPr lang="en-US" sz="3800" b="1" u="sng" dirty="0">
                <a:solidFill>
                  <a:srgbClr val="202124"/>
                </a:solidFill>
                <a:cs typeface="Segoe UI Semilight"/>
              </a:rPr>
              <a:t>UI Design and Development</a:t>
            </a:r>
          </a:p>
          <a:p>
            <a:pPr marL="0" indent="0">
              <a:buNone/>
            </a:pPr>
            <a:endParaRPr lang="en-US" sz="2900" dirty="0">
              <a:solidFill>
                <a:srgbClr val="202124"/>
              </a:solidFill>
              <a:cs typeface="Segoe UI Semilight"/>
            </a:endParaRPr>
          </a:p>
          <a:p>
            <a:pPr marL="635508" lvl="1" indent="-342900">
              <a:buFont typeface="Wingdings" panose="05000000000000000000" pitchFamily="2" charset="2"/>
              <a:buChar char="Ø"/>
            </a:pPr>
            <a:r>
              <a:rPr lang="en-US" sz="3200" dirty="0">
                <a:solidFill>
                  <a:srgbClr val="202124"/>
                </a:solidFill>
                <a:cs typeface="Segoe UI Semilight"/>
              </a:rPr>
              <a:t>UI Design :</a:t>
            </a:r>
          </a:p>
          <a:p>
            <a:pPr marL="1351460" lvl="5" indent="-342900">
              <a:buFont typeface="Wingdings" panose="05000000000000000000" pitchFamily="2" charset="2"/>
              <a:buChar char="Ø"/>
            </a:pPr>
            <a:r>
              <a:rPr lang="en-US" sz="3200" dirty="0">
                <a:solidFill>
                  <a:srgbClr val="202124"/>
                </a:solidFill>
                <a:cs typeface="Segoe UI Semilight" panose="020B0402040204020203" pitchFamily="34" charset="0"/>
              </a:rPr>
              <a:t>HTML, CSS, Bootstrap, JavaScript.</a:t>
            </a:r>
          </a:p>
          <a:p>
            <a:pPr marL="635508" lvl="1" indent="-342900">
              <a:buFont typeface="Wingdings" panose="05000000000000000000" pitchFamily="2" charset="2"/>
              <a:buChar char="Ø"/>
            </a:pPr>
            <a:endParaRPr lang="en-US" sz="3200" dirty="0">
              <a:solidFill>
                <a:srgbClr val="202124"/>
              </a:solidFill>
              <a:cs typeface="Segoe UI Semilight"/>
            </a:endParaRPr>
          </a:p>
          <a:p>
            <a:pPr marL="635508" lvl="1" indent="-342900">
              <a:buFont typeface="Wingdings" panose="05000000000000000000" pitchFamily="2" charset="2"/>
              <a:buChar char="Ø"/>
            </a:pPr>
            <a:r>
              <a:rPr lang="en-US" sz="3200" dirty="0">
                <a:solidFill>
                  <a:srgbClr val="202124"/>
                </a:solidFill>
                <a:cs typeface="Segoe UI Semilight"/>
              </a:rPr>
              <a:t>Front End Framework:</a:t>
            </a:r>
          </a:p>
          <a:p>
            <a:pPr marL="1351460" lvl="5" indent="-342900">
              <a:buFont typeface="Wingdings" panose="05000000000000000000" pitchFamily="2" charset="2"/>
              <a:buChar char="Ø"/>
            </a:pPr>
            <a:r>
              <a:rPr lang="en-US" sz="3200" dirty="0">
                <a:solidFill>
                  <a:srgbClr val="202124"/>
                </a:solidFill>
                <a:cs typeface="Segoe UI Semilight"/>
              </a:rPr>
              <a:t>Angular</a:t>
            </a:r>
          </a:p>
          <a:p>
            <a:pPr marL="292608" lvl="1" indent="0">
              <a:buNone/>
            </a:pPr>
            <a:endParaRPr lang="en-US" sz="3200" dirty="0">
              <a:solidFill>
                <a:srgbClr val="202124"/>
              </a:solidFill>
              <a:cs typeface="Segoe UI Semilight"/>
            </a:endParaRPr>
          </a:p>
          <a:p>
            <a:pPr marL="635508" lvl="1" indent="-342900">
              <a:buFont typeface="Wingdings" panose="05000000000000000000" pitchFamily="2" charset="2"/>
              <a:buChar char="Ø"/>
            </a:pPr>
            <a:r>
              <a:rPr lang="en-US" sz="3200" dirty="0">
                <a:solidFill>
                  <a:srgbClr val="202124"/>
                </a:solidFill>
                <a:cs typeface="Segoe UI Semilight" panose="020B0402040204020203" pitchFamily="34" charset="0"/>
              </a:rPr>
              <a:t>Platform : </a:t>
            </a:r>
          </a:p>
          <a:p>
            <a:pPr marL="1351460" lvl="5" indent="-342900">
              <a:buFont typeface="Wingdings" panose="05000000000000000000" pitchFamily="2" charset="2"/>
              <a:buChar char="Ø"/>
            </a:pPr>
            <a:r>
              <a:rPr lang="en-US" sz="3200" dirty="0">
                <a:solidFill>
                  <a:srgbClr val="202124"/>
                </a:solidFill>
                <a:cs typeface="Segoe UI Semilight" panose="020B0402040204020203" pitchFamily="34" charset="0"/>
              </a:rPr>
              <a:t>Visual Studio Code</a:t>
            </a:r>
          </a:p>
          <a:p>
            <a:pPr marL="292608" lvl="1" indent="0">
              <a:buNone/>
            </a:pPr>
            <a:endParaRPr lang="en-US" sz="2200" dirty="0">
              <a:solidFill>
                <a:srgbClr val="202124"/>
              </a:solidFill>
              <a:cs typeface="Segoe UI Semilight" panose="020B0402040204020203" pitchFamily="34" charset="0"/>
            </a:endParaRPr>
          </a:p>
          <a:p>
            <a:pPr marL="292608" lvl="1" indent="0">
              <a:buNone/>
            </a:pPr>
            <a:endParaRPr lang="en-US" sz="2000" dirty="0">
              <a:solidFill>
                <a:srgbClr val="202124"/>
              </a:solidFill>
              <a:cs typeface="Segoe UI Semilight" panose="020B0402040204020203" pitchFamily="34" charset="0"/>
            </a:endParaRPr>
          </a:p>
          <a:p>
            <a:pPr marL="1071400" lvl="6" indent="0">
              <a:buNone/>
            </a:pPr>
            <a:r>
              <a:rPr lang="en-US" sz="2400" dirty="0">
                <a:solidFill>
                  <a:srgbClr val="202124"/>
                </a:solidFill>
                <a:latin typeface="Segoe UI Semilight" panose="020B0402040204020203" pitchFamily="34" charset="0"/>
                <a:cs typeface="Segoe UI Semilight" panose="020B0402040204020203" pitchFamily="34" charset="0"/>
              </a:rPr>
              <a:t>				</a:t>
            </a:r>
          </a:p>
          <a:p>
            <a:pPr marL="342900" indent="-342900">
              <a:buFont typeface="Wingdings" panose="05000000000000000000" pitchFamily="2" charset="2"/>
              <a:buChar char="Ø"/>
            </a:pPr>
            <a:endParaRPr lang="en-US" sz="2400" dirty="0">
              <a:solidFill>
                <a:srgbClr val="202124"/>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217469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Retrospect</Template>
  <TotalTime>1211</TotalTime>
  <Words>1727</Words>
  <Application>Microsoft Office PowerPoint</Application>
  <PresentationFormat>Widescreen</PresentationFormat>
  <Paragraphs>261</Paragraphs>
  <Slides>32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Calibri Light</vt:lpstr>
      <vt:lpstr>Segoe UI Semibold</vt:lpstr>
      <vt:lpstr>Segoe UI Semilight</vt:lpstr>
      <vt:lpstr>Symbol</vt:lpstr>
      <vt:lpstr>Times New Roman</vt:lpstr>
      <vt:lpstr>Trebuchet MS</vt:lpstr>
      <vt:lpstr>Wingdings</vt:lpstr>
      <vt:lpstr>Retrospect</vt:lpstr>
      <vt:lpstr>Berlin</vt:lpstr>
      <vt:lpstr>Sociogram Web Application</vt:lpstr>
      <vt:lpstr>Project Description </vt:lpstr>
      <vt:lpstr> Team Member’s &amp; Responsibilities </vt:lpstr>
      <vt:lpstr>Requirements </vt:lpstr>
      <vt:lpstr>   Requirements (Cnt.)</vt:lpstr>
      <vt:lpstr>   Requirements (Cnt.)</vt:lpstr>
      <vt:lpstr>   Requirements (Cnt.)</vt:lpstr>
      <vt:lpstr>   Requirements (Cnt.)</vt:lpstr>
      <vt:lpstr>Implementation </vt:lpstr>
      <vt:lpstr>   Implementation (Cnt.)</vt:lpstr>
      <vt:lpstr>   Implementation (Cnt.)</vt:lpstr>
      <vt:lpstr>Hardware Configurations</vt:lpstr>
      <vt:lpstr>    Hardware Configurations (Cnt.)</vt:lpstr>
      <vt:lpstr> Hardware Configurations (Cnt.)</vt:lpstr>
      <vt:lpstr>Testing (Unit)</vt:lpstr>
      <vt:lpstr> Testing (Unit) – Cnt.</vt:lpstr>
      <vt:lpstr>Testing (Unit) – Cnt.</vt:lpstr>
      <vt:lpstr>Testing (Unit) – Cnt.</vt:lpstr>
      <vt:lpstr>Testing (Functional) – Cnt.</vt:lpstr>
      <vt:lpstr>Testing (Functional) – Cnt.</vt:lpstr>
      <vt:lpstr>Testing (Functional) – Cnt.</vt:lpstr>
      <vt:lpstr>Testing (Functional) – Cnt.</vt:lpstr>
      <vt:lpstr>Testing (Functional) – Cnt.</vt:lpstr>
      <vt:lpstr>Testing (Functional) – Cnt.</vt:lpstr>
      <vt:lpstr>Testing (Functional) – Cnt.</vt:lpstr>
      <vt:lpstr>Testing (Functional) – Cnt.</vt:lpstr>
      <vt:lpstr>Testing (Functional) – Cnt.</vt:lpstr>
      <vt:lpstr>Testing (Functional) – Cnt.</vt:lpstr>
      <vt:lpstr>Feedback from Peer Reviews </vt:lpstr>
      <vt:lpstr>Code inspection results</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K</dc:creator>
  <cp:lastModifiedBy>Tanvi Thirunathan</cp:lastModifiedBy>
  <cp:revision>22</cp:revision>
  <dcterms:created xsi:type="dcterms:W3CDTF">2021-11-19T00:08:32Z</dcterms:created>
  <dcterms:modified xsi:type="dcterms:W3CDTF">2021-11-20T00:54:38Z</dcterms:modified>
</cp:coreProperties>
</file>