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808257D-09DD-4B35-94E4-24D648983A0F}" type="datetimeFigureOut">
              <a:rPr lang="en-US" smtClean="0"/>
              <a:pPr/>
              <a:t>10/3/2022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D36FE0C-D465-419A-A516-A53436E7BD8F}"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08257D-09DD-4B35-94E4-24D648983A0F}"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FE0C-D465-419A-A516-A53436E7BD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D36FE0C-D465-419A-A516-A53436E7BD8F}"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08257D-09DD-4B35-94E4-24D648983A0F}"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808257D-09DD-4B35-94E4-24D648983A0F}"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D36FE0C-D465-419A-A516-A53436E7BD8F}"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808257D-09DD-4B35-94E4-24D648983A0F}" type="datetimeFigureOut">
              <a:rPr lang="en-US" smtClean="0"/>
              <a:pPr/>
              <a:t>10/3/2022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D36FE0C-D465-419A-A516-A53436E7BD8F}"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808257D-09DD-4B35-94E4-24D648983A0F}" type="datetimeFigureOut">
              <a:rPr lang="en-US" smtClean="0"/>
              <a:pPr/>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6FE0C-D465-419A-A516-A53436E7BD8F}"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808257D-09DD-4B35-94E4-24D648983A0F}" type="datetimeFigureOut">
              <a:rPr lang="en-US" smtClean="0"/>
              <a:pPr/>
              <a:t>10/3/2022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D36FE0C-D465-419A-A516-A53436E7BD8F}"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808257D-09DD-4B35-94E4-24D648983A0F}" type="datetimeFigureOut">
              <a:rPr lang="en-US" smtClean="0"/>
              <a:pPr/>
              <a:t>10/3/2022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D36FE0C-D465-419A-A516-A53436E7BD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808257D-09DD-4B35-94E4-24D648983A0F}" type="datetimeFigureOut">
              <a:rPr lang="en-US" smtClean="0"/>
              <a:pPr/>
              <a:t>10/3/2022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D36FE0C-D465-419A-A516-A53436E7BD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D36FE0C-D465-419A-A516-A53436E7BD8F}"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808257D-09DD-4B35-94E4-24D648983A0F}" type="datetimeFigureOut">
              <a:rPr lang="en-US" smtClean="0"/>
              <a:pPr/>
              <a:t>10/3/2022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D36FE0C-D465-419A-A516-A53436E7BD8F}"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808257D-09DD-4B35-94E4-24D648983A0F}" type="datetimeFigureOut">
              <a:rPr lang="en-US" smtClean="0"/>
              <a:pPr/>
              <a:t>10/3/2022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808257D-09DD-4B35-94E4-24D648983A0F}" type="datetimeFigureOut">
              <a:rPr lang="en-US" smtClean="0"/>
              <a:pPr/>
              <a:t>10/3/2022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D36FE0C-D465-419A-A516-A53436E7BD8F}"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357950" y="5072074"/>
            <a:ext cx="2428892" cy="1214446"/>
          </a:xfrm>
        </p:spPr>
        <p:txBody>
          <a:bodyPr>
            <a:normAutofit/>
          </a:bodyPr>
          <a:lstStyle/>
          <a:p>
            <a:endParaRPr lang="en-US" dirty="0"/>
          </a:p>
        </p:txBody>
      </p:sp>
      <p:sp>
        <p:nvSpPr>
          <p:cNvPr id="2" name="Title 1"/>
          <p:cNvSpPr>
            <a:spLocks noGrp="1"/>
          </p:cNvSpPr>
          <p:nvPr>
            <p:ph type="ctrTitle"/>
          </p:nvPr>
        </p:nvSpPr>
        <p:spPr>
          <a:xfrm>
            <a:off x="722376" y="3214686"/>
            <a:ext cx="4849756" cy="2571768"/>
          </a:xfrm>
        </p:spPr>
        <p:txBody>
          <a:bodyPr>
            <a:normAutofit fontScale="90000"/>
          </a:bodyPr>
          <a:lstStyle/>
          <a:p>
            <a:r>
              <a:rPr smtClean="0"/>
              <a:t>Hotel Booking status by using machine Learning Algorithms</a:t>
            </a:r>
            <a:endParaRPr lang="en-US" dirty="0"/>
          </a:p>
        </p:txBody>
      </p:sp>
      <p:pic>
        <p:nvPicPr>
          <p:cNvPr id="4" name="Picture 3" descr="Indian_Institute_of_Information_Technology_Design_and_Manufacturing,_Kurnool_logo.png"/>
          <p:cNvPicPr>
            <a:picLocks noChangeAspect="1"/>
          </p:cNvPicPr>
          <p:nvPr/>
        </p:nvPicPr>
        <p:blipFill>
          <a:blip r:embed="rId2"/>
          <a:stretch>
            <a:fillRect/>
          </a:stretch>
        </p:blipFill>
        <p:spPr>
          <a:xfrm>
            <a:off x="3643306" y="214290"/>
            <a:ext cx="1828958" cy="16851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a:bodyPr>
          <a:lstStyle/>
          <a:p>
            <a:r>
              <a:rPr lang="en-US" dirty="0" smtClean="0"/>
              <a:t>Here we are plotting between meal and </a:t>
            </a:r>
            <a:r>
              <a:rPr lang="en-US" dirty="0" err="1" smtClean="0"/>
              <a:t>is_canceled</a:t>
            </a:r>
            <a:endParaRPr lang="en-US" dirty="0"/>
          </a:p>
        </p:txBody>
      </p:sp>
      <p:sp>
        <p:nvSpPr>
          <p:cNvPr id="4" name="Text Placeholder 3"/>
          <p:cNvSpPr>
            <a:spLocks noGrp="1"/>
          </p:cNvSpPr>
          <p:nvPr>
            <p:ph type="body" sz="half" idx="3"/>
          </p:nvPr>
        </p:nvSpPr>
        <p:spPr/>
        <p:txBody>
          <a:bodyPr>
            <a:normAutofit fontScale="77500" lnSpcReduction="20000"/>
          </a:bodyPr>
          <a:lstStyle/>
          <a:p>
            <a:r>
              <a:rPr lang="en-US" dirty="0" smtClean="0"/>
              <a:t>Here we are plotting </a:t>
            </a:r>
            <a:r>
              <a:rPr lang="en-US" dirty="0" err="1" smtClean="0"/>
              <a:t>arrival_date_year</a:t>
            </a:r>
            <a:r>
              <a:rPr lang="en-US" dirty="0" smtClean="0"/>
              <a:t> and </a:t>
            </a:r>
            <a:r>
              <a:rPr lang="en-US" dirty="0" err="1" smtClean="0"/>
              <a:t>is_canceled</a:t>
            </a:r>
            <a:endParaRPr lang="en-US" dirty="0"/>
          </a:p>
        </p:txBody>
      </p:sp>
      <p:pic>
        <p:nvPicPr>
          <p:cNvPr id="7" name="Content Placeholder 6" descr="Screenshot (1071).png"/>
          <p:cNvPicPr>
            <a:picLocks noGrp="1" noChangeAspect="1"/>
          </p:cNvPicPr>
          <p:nvPr>
            <p:ph sz="quarter" idx="2"/>
          </p:nvPr>
        </p:nvPicPr>
        <p:blipFill>
          <a:blip r:embed="rId2"/>
          <a:srcRect t="44329" r="60440" b="21228"/>
          <a:stretch>
            <a:fillRect/>
          </a:stretch>
        </p:blipFill>
        <p:spPr>
          <a:xfrm>
            <a:off x="571472" y="2357430"/>
            <a:ext cx="3614734" cy="3857652"/>
          </a:xfrm>
        </p:spPr>
      </p:pic>
      <p:pic>
        <p:nvPicPr>
          <p:cNvPr id="8" name="Content Placeholder 7" descr="Screenshot (1072).png"/>
          <p:cNvPicPr>
            <a:picLocks noGrp="1" noChangeAspect="1"/>
          </p:cNvPicPr>
          <p:nvPr>
            <p:ph sz="quarter" idx="4"/>
          </p:nvPr>
        </p:nvPicPr>
        <p:blipFill>
          <a:blip r:embed="rId3"/>
          <a:srcRect t="34942" r="64014" b="33759"/>
          <a:stretch>
            <a:fillRect/>
          </a:stretch>
        </p:blipFill>
        <p:spPr>
          <a:xfrm>
            <a:off x="4857752" y="2357430"/>
            <a:ext cx="3793218" cy="3857652"/>
          </a:xfrm>
        </p:spPr>
      </p:pic>
      <p:sp>
        <p:nvSpPr>
          <p:cNvPr id="2" name="Title 1"/>
          <p:cNvSpPr>
            <a:spLocks noGrp="1"/>
          </p:cNvSpPr>
          <p:nvPr>
            <p:ph type="title"/>
          </p:nvPr>
        </p:nvSpPr>
        <p:spPr/>
        <p:txBody>
          <a:bodyPr/>
          <a:lstStyle/>
          <a:p>
            <a:r>
              <a:rPr lang="en-US" sz="4000" dirty="0" smtClean="0"/>
              <a:t>2)Visualization of </a:t>
            </a:r>
            <a:r>
              <a:rPr lang="en-US" sz="4000" dirty="0" err="1" smtClean="0"/>
              <a:t>sns</a:t>
            </a:r>
            <a:r>
              <a:rPr lang="en-US" sz="4000" dirty="0" smtClean="0"/>
              <a:t> plot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endParaRPr lang="en-US" dirty="0"/>
          </a:p>
        </p:txBody>
      </p:sp>
      <p:pic>
        <p:nvPicPr>
          <p:cNvPr id="5" name="Picture Placeholder 4" descr="Screenshot (1073).png"/>
          <p:cNvPicPr>
            <a:picLocks noGrp="1" noChangeAspect="1"/>
          </p:cNvPicPr>
          <p:nvPr>
            <p:ph type="pic" idx="1"/>
          </p:nvPr>
        </p:nvPicPr>
        <p:blipFill>
          <a:blip r:embed="rId2"/>
          <a:srcRect t="34889" r="62336" b="15611"/>
          <a:stretch>
            <a:fillRect/>
          </a:stretch>
        </p:blipFill>
        <p:spPr>
          <a:xfrm>
            <a:off x="3214678" y="571480"/>
            <a:ext cx="5643602" cy="5572164"/>
          </a:xfrm>
        </p:spPr>
      </p:pic>
      <p:sp>
        <p:nvSpPr>
          <p:cNvPr id="2" name="Text Placeholder 1"/>
          <p:cNvSpPr>
            <a:spLocks noGrp="1"/>
          </p:cNvSpPr>
          <p:nvPr>
            <p:ph type="body" sz="half" idx="2"/>
          </p:nvPr>
        </p:nvSpPr>
        <p:spPr/>
        <p:txBody>
          <a:bodyPr>
            <a:normAutofit/>
          </a:bodyPr>
          <a:lstStyle/>
          <a:p>
            <a:r>
              <a:rPr lang="en-US" sz="3200" dirty="0" smtClean="0"/>
              <a:t>The heat map For correlation of the given data set </a:t>
            </a:r>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pic>
        <p:nvPicPr>
          <p:cNvPr id="5" name="Picture Placeholder 4" descr="Screenshot (1074).png"/>
          <p:cNvPicPr>
            <a:picLocks noGrp="1" noChangeAspect="1"/>
          </p:cNvPicPr>
          <p:nvPr>
            <p:ph type="pic" idx="1"/>
          </p:nvPr>
        </p:nvPicPr>
        <p:blipFill>
          <a:blip r:embed="rId2"/>
          <a:srcRect l="11176" t="15608" r="11176" b="5445"/>
          <a:stretch>
            <a:fillRect/>
          </a:stretch>
        </p:blipFill>
        <p:spPr>
          <a:xfrm>
            <a:off x="3000375" y="928670"/>
            <a:ext cx="5867400" cy="5357850"/>
          </a:xfrm>
        </p:spPr>
      </p:pic>
      <p:sp>
        <p:nvSpPr>
          <p:cNvPr id="2" name="Text Placeholder 1"/>
          <p:cNvSpPr>
            <a:spLocks noGrp="1"/>
          </p:cNvSpPr>
          <p:nvPr>
            <p:ph type="body" sz="half" idx="2"/>
          </p:nvPr>
        </p:nvSpPr>
        <p:spPr/>
        <p:txBody>
          <a:bodyPr>
            <a:normAutofit/>
          </a:bodyPr>
          <a:lstStyle/>
          <a:p>
            <a:r>
              <a:rPr lang="en-US" sz="3600" dirty="0" smtClean="0"/>
              <a:t>Pair Plot</a:t>
            </a:r>
            <a:endParaRPr lang="en-US" sz="3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1752" y="228600"/>
            <a:ext cx="8534400" cy="628632"/>
          </a:xfrm>
        </p:spPr>
        <p:txBody>
          <a:bodyPr>
            <a:normAutofit fontScale="90000"/>
          </a:bodyPr>
          <a:lstStyle/>
          <a:p>
            <a:r>
              <a:rPr lang="en-IN" sz="2000" b="0" dirty="0" smtClean="0">
                <a:solidFill>
                  <a:srgbClr val="008000"/>
                </a:solidFill>
                <a:effectLst/>
                <a:latin typeface="Arial" panose="020B0604020202020204" pitchFamily="34" charset="0"/>
                <a:cs typeface="Arial" panose="020B0604020202020204" pitchFamily="34" charset="0"/>
              </a:rPr>
              <a:t>I am plotting null values before and after encoding  by heat map:</a:t>
            </a:r>
            <a:r>
              <a:rPr lang="en-IN" sz="2000" b="0" dirty="0" smtClean="0">
                <a:solidFill>
                  <a:srgbClr val="000000"/>
                </a:solidFill>
                <a:effectLst/>
                <a:latin typeface="Courier New" panose="02070309020205020404" pitchFamily="49" charset="0"/>
              </a:rPr>
              <a:t/>
            </a:r>
            <a:br>
              <a:rPr lang="en-IN" sz="2000" b="0" dirty="0" smtClean="0">
                <a:solidFill>
                  <a:srgbClr val="000000"/>
                </a:solidFill>
                <a:effectLst/>
                <a:latin typeface="Courier New" panose="02070309020205020404" pitchFamily="49" charset="0"/>
              </a:rPr>
            </a:br>
            <a:endParaRPr lang="en-US" sz="2000" dirty="0"/>
          </a:p>
        </p:txBody>
      </p:sp>
      <p:pic>
        <p:nvPicPr>
          <p:cNvPr id="5" name="Content Placeholder 4" descr="Screenshot (1075).png"/>
          <p:cNvPicPr>
            <a:picLocks noGrp="1" noChangeAspect="1"/>
          </p:cNvPicPr>
          <p:nvPr>
            <p:ph sz="half" idx="1"/>
          </p:nvPr>
        </p:nvPicPr>
        <p:blipFill>
          <a:blip r:embed="rId2"/>
          <a:srcRect t="23653" r="58255" b="13699"/>
          <a:stretch>
            <a:fillRect/>
          </a:stretch>
        </p:blipFill>
        <p:spPr>
          <a:xfrm>
            <a:off x="1071538" y="1987980"/>
            <a:ext cx="2786082" cy="386991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6" name="Content Placeholder 5" descr="Screenshot (1076).png"/>
          <p:cNvPicPr>
            <a:picLocks noGrp="1" noChangeAspect="1"/>
          </p:cNvPicPr>
          <p:nvPr>
            <p:ph sz="half" idx="2"/>
          </p:nvPr>
        </p:nvPicPr>
        <p:blipFill>
          <a:blip r:embed="rId3"/>
          <a:stretch>
            <a:fillRect/>
          </a:stretch>
        </p:blipFill>
        <p:spPr>
          <a:xfrm>
            <a:off x="5286380" y="2071678"/>
            <a:ext cx="3071834" cy="37862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t>3)Steps I had Done</a:t>
            </a:r>
            <a:endParaRPr lang="en-US" sz="3200" dirty="0"/>
          </a:p>
        </p:txBody>
      </p:sp>
      <p:sp>
        <p:nvSpPr>
          <p:cNvPr id="2" name="Content Placeholder 1"/>
          <p:cNvSpPr>
            <a:spLocks noGrp="1"/>
          </p:cNvSpPr>
          <p:nvPr>
            <p:ph sz="quarter" idx="1"/>
          </p:nvPr>
        </p:nvSpPr>
        <p:spPr/>
        <p:txBody>
          <a:bodyPr>
            <a:normAutofit/>
          </a:bodyPr>
          <a:lstStyle/>
          <a:p>
            <a:pPr>
              <a:buNone/>
            </a:pPr>
            <a:r>
              <a:rPr lang="en-US" dirty="0" smtClean="0"/>
              <a:t>Here I had 4 steps to do this project</a:t>
            </a:r>
          </a:p>
          <a:p>
            <a:pPr>
              <a:buNone/>
            </a:pPr>
            <a:r>
              <a:rPr lang="en-US" sz="2800" dirty="0" smtClean="0"/>
              <a:t>1)Step 1 Import the packages </a:t>
            </a:r>
            <a:r>
              <a:rPr lang="en-US" sz="2800" dirty="0" err="1" smtClean="0"/>
              <a:t>numpy,pandas,matplotlib,seaborn,sklearn,train</a:t>
            </a:r>
            <a:r>
              <a:rPr lang="en-US" sz="2800" dirty="0" smtClean="0"/>
              <a:t> test </a:t>
            </a:r>
            <a:r>
              <a:rPr lang="en-US" sz="2800" dirty="0" err="1" smtClean="0"/>
              <a:t>split,metrics</a:t>
            </a:r>
            <a:endParaRPr lang="en-US" sz="2800" dirty="0" smtClean="0"/>
          </a:p>
          <a:p>
            <a:pPr>
              <a:buNone/>
            </a:pPr>
            <a:r>
              <a:rPr lang="en-US" sz="2800" dirty="0" smtClean="0"/>
              <a:t>2)Step 2:Load the Dataset</a:t>
            </a:r>
          </a:p>
          <a:p>
            <a:pPr>
              <a:buNone/>
            </a:pPr>
            <a:r>
              <a:rPr lang="en-US" sz="2800" dirty="0" smtClean="0"/>
              <a:t>3)Step 3:Explore the data-</a:t>
            </a:r>
            <a:r>
              <a:rPr lang="en-US" sz="2800" dirty="0" err="1" smtClean="0"/>
              <a:t>shape,visualisation</a:t>
            </a:r>
            <a:endParaRPr lang="en-US" sz="2800" dirty="0" smtClean="0"/>
          </a:p>
          <a:p>
            <a:pPr>
              <a:buNone/>
            </a:pPr>
            <a:r>
              <a:rPr lang="en-US" sz="2800" dirty="0" smtClean="0"/>
              <a:t>4) Step 4:X,y--&gt;train data test data-&gt;Fit the model with training data  predict with the test data</a:t>
            </a:r>
            <a:r>
              <a:rPr lang="en-US" dirty="0" smtClean="0"/>
              <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5429264"/>
            <a:ext cx="4040188" cy="742936"/>
          </a:xfrm>
        </p:spPr>
        <p:txBody>
          <a:bodyPr>
            <a:normAutofit fontScale="92500" lnSpcReduction="10000"/>
          </a:bodyPr>
          <a:lstStyle/>
          <a:p>
            <a:endParaRPr lang="en-US" dirty="0" smtClean="0"/>
          </a:p>
          <a:p>
            <a:r>
              <a:rPr lang="en-US" dirty="0" smtClean="0"/>
              <a:t>logistic regression</a:t>
            </a:r>
          </a:p>
          <a:p>
            <a:endParaRPr lang="en-US" sz="900" dirty="0">
              <a:solidFill>
                <a:schemeClr val="tx1"/>
              </a:solidFill>
            </a:endParaRPr>
          </a:p>
        </p:txBody>
      </p:sp>
      <p:sp>
        <p:nvSpPr>
          <p:cNvPr id="4" name="Text Placeholder 3"/>
          <p:cNvSpPr>
            <a:spLocks noGrp="1"/>
          </p:cNvSpPr>
          <p:nvPr>
            <p:ph type="body" sz="half" idx="3"/>
          </p:nvPr>
        </p:nvSpPr>
        <p:spPr/>
        <p:txBody>
          <a:bodyPr/>
          <a:lstStyle/>
          <a:p>
            <a:r>
              <a:rPr lang="en-US" dirty="0" err="1" smtClean="0"/>
              <a:t>DecisionTree</a:t>
            </a:r>
            <a:endParaRPr lang="en-US" dirty="0"/>
          </a:p>
        </p:txBody>
      </p:sp>
      <p:pic>
        <p:nvPicPr>
          <p:cNvPr id="9" name="Content Placeholder 11" descr="Screenshot (1077).png"/>
          <p:cNvPicPr>
            <a:picLocks noGrp="1" noChangeAspect="1"/>
          </p:cNvPicPr>
          <p:nvPr>
            <p:ph sz="quarter" idx="2"/>
          </p:nvPr>
        </p:nvPicPr>
        <p:blipFill>
          <a:blip r:embed="rId2"/>
          <a:srcRect t="33925" r="59793" b="27778"/>
          <a:stretch>
            <a:fillRect/>
          </a:stretch>
        </p:blipFill>
        <p:spPr>
          <a:xfrm>
            <a:off x="571472" y="2285992"/>
            <a:ext cx="3686172" cy="335758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Content Placeholder 12" descr="Screenshot (1078).png"/>
          <p:cNvPicPr>
            <a:picLocks noGrp="1" noChangeAspect="1"/>
          </p:cNvPicPr>
          <p:nvPr>
            <p:ph sz="quarter" idx="4"/>
          </p:nvPr>
        </p:nvPicPr>
        <p:blipFill>
          <a:blip r:embed="rId3"/>
          <a:srcRect t="32857" r="61232" b="31321"/>
          <a:stretch>
            <a:fillRect/>
          </a:stretch>
        </p:blipFill>
        <p:spPr>
          <a:xfrm>
            <a:off x="5072066" y="2428868"/>
            <a:ext cx="3570313" cy="364333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p:cNvSpPr>
            <a:spLocks noGrp="1"/>
          </p:cNvSpPr>
          <p:nvPr>
            <p:ph type="title"/>
          </p:nvPr>
        </p:nvSpPr>
        <p:spPr/>
        <p:txBody>
          <a:bodyPr>
            <a:normAutofit fontScale="90000"/>
          </a:bodyPr>
          <a:lstStyle/>
          <a:p>
            <a:r>
              <a:rPr lang="en-US" sz="4400" dirty="0" smtClean="0"/>
              <a:t>4)Models I had done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Support Vector Machine</a:t>
            </a:r>
            <a:endParaRPr lang="en-US" dirty="0"/>
          </a:p>
        </p:txBody>
      </p:sp>
      <p:sp>
        <p:nvSpPr>
          <p:cNvPr id="4" name="Text Placeholder 3"/>
          <p:cNvSpPr>
            <a:spLocks noGrp="1"/>
          </p:cNvSpPr>
          <p:nvPr>
            <p:ph type="body" sz="half" idx="3"/>
          </p:nvPr>
        </p:nvSpPr>
        <p:spPr>
          <a:xfrm>
            <a:off x="4786314" y="5500702"/>
            <a:ext cx="4041775" cy="762000"/>
          </a:xfrm>
        </p:spPr>
        <p:txBody>
          <a:bodyPr/>
          <a:lstStyle/>
          <a:p>
            <a:r>
              <a:rPr lang="en-US" dirty="0" err="1" smtClean="0"/>
              <a:t>k_nearest_neighbors</a:t>
            </a:r>
            <a:endParaRPr lang="en-US" dirty="0" smtClean="0"/>
          </a:p>
          <a:p>
            <a:endParaRPr lang="en-US" dirty="0"/>
          </a:p>
        </p:txBody>
      </p:sp>
      <p:pic>
        <p:nvPicPr>
          <p:cNvPr id="7" name="Content Placeholder 6" descr="Screenshot (1079).png"/>
          <p:cNvPicPr>
            <a:picLocks noGrp="1" noChangeAspect="1"/>
          </p:cNvPicPr>
          <p:nvPr>
            <p:ph sz="quarter" idx="2"/>
          </p:nvPr>
        </p:nvPicPr>
        <p:blipFill>
          <a:blip r:embed="rId2"/>
          <a:srcRect l="5397" t="38095" r="63087" b="25905"/>
          <a:stretch>
            <a:fillRect/>
          </a:stretch>
        </p:blipFill>
        <p:spPr>
          <a:xfrm>
            <a:off x="285720" y="2714620"/>
            <a:ext cx="4040188" cy="364333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Content Placeholder 7" descr="download.png"/>
          <p:cNvPicPr>
            <a:picLocks noGrp="1" noChangeAspect="1"/>
          </p:cNvPicPr>
          <p:nvPr>
            <p:ph sz="quarter" idx="4"/>
          </p:nvPr>
        </p:nvPicPr>
        <p:blipFill>
          <a:blip r:embed="rId3"/>
          <a:stretch>
            <a:fillRect/>
          </a:stretch>
        </p:blipFill>
        <p:spPr>
          <a:xfrm>
            <a:off x="4714876" y="2357430"/>
            <a:ext cx="4041775" cy="31432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p:cNvSpPr>
            <a:spLocks noGrp="1"/>
          </p:cNvSpPr>
          <p:nvPr>
            <p:ph type="title"/>
          </p:nvPr>
        </p:nvSpPr>
        <p:spPr/>
        <p:txBody>
          <a:bodyPr/>
          <a:lstStyle/>
          <a:p>
            <a:r>
              <a:rPr lang="en-US" sz="4000" dirty="0" smtClean="0"/>
              <a:t>4)Models I had done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err="1" smtClean="0"/>
              <a:t>naive_bayes</a:t>
            </a:r>
            <a:endParaRPr lang="en-US" dirty="0" smtClean="0"/>
          </a:p>
          <a:p>
            <a:endParaRPr lang="en-US" dirty="0"/>
          </a:p>
        </p:txBody>
      </p:sp>
      <p:sp>
        <p:nvSpPr>
          <p:cNvPr id="4" name="Text Placeholder 3"/>
          <p:cNvSpPr>
            <a:spLocks noGrp="1"/>
          </p:cNvSpPr>
          <p:nvPr>
            <p:ph type="body" sz="half" idx="3"/>
          </p:nvPr>
        </p:nvSpPr>
        <p:spPr>
          <a:xfrm>
            <a:off x="4429124" y="5357826"/>
            <a:ext cx="4041775" cy="762000"/>
          </a:xfrm>
        </p:spPr>
        <p:txBody>
          <a:bodyPr/>
          <a:lstStyle/>
          <a:p>
            <a:r>
              <a:rPr lang="en-US" dirty="0" err="1" smtClean="0"/>
              <a:t>RandomForest</a:t>
            </a:r>
            <a:endParaRPr lang="en-US" dirty="0" smtClean="0"/>
          </a:p>
          <a:p>
            <a:endParaRPr lang="en-US" dirty="0"/>
          </a:p>
        </p:txBody>
      </p:sp>
      <p:pic>
        <p:nvPicPr>
          <p:cNvPr id="7" name="Content Placeholder 6" descr="download (1).png"/>
          <p:cNvPicPr>
            <a:picLocks noGrp="1" noChangeAspect="1"/>
          </p:cNvPicPr>
          <p:nvPr>
            <p:ph sz="quarter" idx="2"/>
          </p:nvPr>
        </p:nvPicPr>
        <p:blipFill>
          <a:blip r:embed="rId2"/>
          <a:stretch>
            <a:fillRect/>
          </a:stretch>
        </p:blipFill>
        <p:spPr>
          <a:xfrm>
            <a:off x="301625" y="2905215"/>
            <a:ext cx="4041775" cy="295098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8" name="Content Placeholder 7" descr="download (2).png"/>
          <p:cNvPicPr>
            <a:picLocks noGrp="1" noChangeAspect="1"/>
          </p:cNvPicPr>
          <p:nvPr>
            <p:ph sz="quarter" idx="4"/>
          </p:nvPr>
        </p:nvPicPr>
        <p:blipFill>
          <a:blip r:embed="rId3"/>
          <a:stretch>
            <a:fillRect/>
          </a:stretch>
        </p:blipFill>
        <p:spPr>
          <a:xfrm>
            <a:off x="4857752" y="2571744"/>
            <a:ext cx="3829048" cy="278608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title"/>
          </p:nvPr>
        </p:nvSpPr>
        <p:spPr/>
        <p:txBody>
          <a:bodyPr>
            <a:normAutofit fontScale="90000"/>
          </a:bodyPr>
          <a:lstStyle/>
          <a:p>
            <a:r>
              <a:rPr lang="en-US" sz="4400" dirty="0" smtClean="0"/>
              <a:t>4)Models I had done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Bagging</a:t>
            </a:r>
          </a:p>
          <a:p>
            <a:endParaRPr lang="en-US" dirty="0"/>
          </a:p>
        </p:txBody>
      </p:sp>
      <p:sp>
        <p:nvSpPr>
          <p:cNvPr id="4" name="Text Placeholder 3"/>
          <p:cNvSpPr>
            <a:spLocks noGrp="1"/>
          </p:cNvSpPr>
          <p:nvPr>
            <p:ph type="body" sz="half" idx="3"/>
          </p:nvPr>
        </p:nvSpPr>
        <p:spPr/>
        <p:txBody>
          <a:bodyPr/>
          <a:lstStyle/>
          <a:p>
            <a:r>
              <a:rPr lang="en-US" dirty="0" err="1" smtClean="0"/>
              <a:t>AdaBoost</a:t>
            </a:r>
            <a:endParaRPr lang="en-US" dirty="0" smtClean="0"/>
          </a:p>
          <a:p>
            <a:endParaRPr lang="en-US" dirty="0"/>
          </a:p>
        </p:txBody>
      </p:sp>
      <p:pic>
        <p:nvPicPr>
          <p:cNvPr id="7" name="Content Placeholder 6" descr="download (4).png"/>
          <p:cNvPicPr>
            <a:picLocks noGrp="1" noChangeAspect="1"/>
          </p:cNvPicPr>
          <p:nvPr>
            <p:ph sz="quarter" idx="2"/>
          </p:nvPr>
        </p:nvPicPr>
        <p:blipFill>
          <a:blip r:embed="rId2"/>
          <a:stretch>
            <a:fillRect/>
          </a:stretch>
        </p:blipFill>
        <p:spPr>
          <a:xfrm>
            <a:off x="301625" y="2905215"/>
            <a:ext cx="4041775" cy="2950983"/>
          </a:xfrm>
        </p:spPr>
      </p:pic>
      <p:pic>
        <p:nvPicPr>
          <p:cNvPr id="8" name="Content Placeholder 7" descr="download (5).png"/>
          <p:cNvPicPr>
            <a:picLocks noGrp="1" noChangeAspect="1"/>
          </p:cNvPicPr>
          <p:nvPr>
            <p:ph sz="quarter" idx="4"/>
          </p:nvPr>
        </p:nvPicPr>
        <p:blipFill>
          <a:blip r:embed="rId2"/>
          <a:stretch>
            <a:fillRect/>
          </a:stretch>
        </p:blipFill>
        <p:spPr>
          <a:xfrm>
            <a:off x="4800600" y="2907961"/>
            <a:ext cx="4038600" cy="2948665"/>
          </a:xfrm>
        </p:spPr>
      </p:pic>
      <p:sp>
        <p:nvSpPr>
          <p:cNvPr id="2" name="Title 1"/>
          <p:cNvSpPr>
            <a:spLocks noGrp="1"/>
          </p:cNvSpPr>
          <p:nvPr>
            <p:ph type="title"/>
          </p:nvPr>
        </p:nvSpPr>
        <p:spPr/>
        <p:txBody>
          <a:bodyPr/>
          <a:lstStyle/>
          <a:p>
            <a:r>
              <a:rPr lang="en-US" sz="4000" dirty="0" smtClean="0"/>
              <a:t>4)Models I had done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4)Models I had done: </a:t>
            </a:r>
            <a:r>
              <a:rPr lang="en-US" sz="2800" dirty="0" err="1" smtClean="0"/>
              <a:t>GradientBoostingClassifier</a:t>
            </a:r>
            <a:endParaRPr lang="en-US" sz="2800" dirty="0"/>
          </a:p>
        </p:txBody>
      </p:sp>
      <p:pic>
        <p:nvPicPr>
          <p:cNvPr id="4" name="Content Placeholder 3" descr="download (6).png"/>
          <p:cNvPicPr>
            <a:picLocks noGrp="1" noChangeAspect="1"/>
          </p:cNvPicPr>
          <p:nvPr>
            <p:ph sz="quarter" idx="1"/>
          </p:nvPr>
        </p:nvPicPr>
        <p:blipFill>
          <a:blip r:embed="rId2"/>
          <a:stretch>
            <a:fillRect/>
          </a:stretch>
        </p:blipFill>
        <p:spPr>
          <a:xfrm>
            <a:off x="1917893" y="1888686"/>
            <a:ext cx="5271701" cy="3848977"/>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22713" y="2931712"/>
            <a:ext cx="4572000" cy="2997618"/>
          </a:xfrm>
        </p:spPr>
        <p:txBody>
          <a:bodyPr>
            <a:noAutofit/>
          </a:bodyPr>
          <a:lstStyle/>
          <a:p>
            <a:pPr marL="514350" indent="-514350">
              <a:buAutoNum type="arabicParenR"/>
            </a:pPr>
            <a:r>
              <a:rPr lang="en-US" sz="2000" dirty="0" smtClean="0"/>
              <a:t>Problem statement  and discussion of the given data set</a:t>
            </a:r>
          </a:p>
          <a:p>
            <a:pPr marL="514350" indent="-514350">
              <a:buAutoNum type="arabicParenR"/>
            </a:pPr>
            <a:r>
              <a:rPr lang="en-US" sz="2000" dirty="0" smtClean="0"/>
              <a:t>Visualization</a:t>
            </a:r>
          </a:p>
          <a:p>
            <a:pPr marL="514350" indent="-514350">
              <a:buAutoNum type="arabicParenR"/>
            </a:pPr>
            <a:r>
              <a:rPr lang="en-US" sz="2000" dirty="0" smtClean="0"/>
              <a:t>Steps I had done</a:t>
            </a:r>
          </a:p>
          <a:p>
            <a:pPr marL="514350" indent="-514350">
              <a:buAutoNum type="arabicParenR"/>
            </a:pPr>
            <a:r>
              <a:rPr lang="en-US" sz="2000" dirty="0" smtClean="0"/>
              <a:t>Models I had done</a:t>
            </a:r>
          </a:p>
          <a:p>
            <a:pPr marL="514350" indent="-514350">
              <a:buAutoNum type="arabicParenR"/>
            </a:pPr>
            <a:r>
              <a:rPr lang="en-US" sz="2000" dirty="0" smtClean="0"/>
              <a:t>Best choice of the Models </a:t>
            </a:r>
          </a:p>
          <a:p>
            <a:pPr marL="514350" indent="-514350">
              <a:buAutoNum type="arabicParenR"/>
            </a:pPr>
            <a:r>
              <a:rPr lang="en-US" sz="2000" dirty="0" smtClean="0"/>
              <a:t>Conclusion</a:t>
            </a:r>
          </a:p>
          <a:p>
            <a:endParaRPr lang="en-US" sz="2000" dirty="0"/>
          </a:p>
        </p:txBody>
      </p:sp>
      <p:sp>
        <p:nvSpPr>
          <p:cNvPr id="2" name="Title 1"/>
          <p:cNvSpPr>
            <a:spLocks noGrp="1"/>
          </p:cNvSpPr>
          <p:nvPr>
            <p:ph type="title"/>
          </p:nvPr>
        </p:nvSpPr>
        <p:spPr/>
        <p:txBody>
          <a:bodyPr>
            <a:normAutofit/>
          </a:bodyPr>
          <a:lstStyle/>
          <a:p>
            <a:r>
              <a:rPr lang="en-US" sz="4800" dirty="0" smtClean="0"/>
              <a:t>CONTEX</a:t>
            </a:r>
            <a:endParaRPr lang="en-US" sz="4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800" dirty="0" smtClean="0"/>
              <a:t>5)Best choice of the Models :#</a:t>
            </a:r>
            <a:r>
              <a:rPr lang="en-US" sz="2800" b="0" dirty="0" smtClean="0"/>
              <a:t> </a:t>
            </a:r>
            <a:r>
              <a:rPr lang="en-US" sz="2800" b="0" dirty="0" err="1" smtClean="0"/>
              <a:t>GradientBoostingClassifier</a:t>
            </a:r>
            <a:endParaRPr lang="en-US" sz="2800" dirty="0"/>
          </a:p>
        </p:txBody>
      </p:sp>
      <p:sp>
        <p:nvSpPr>
          <p:cNvPr id="2" name="Content Placeholder 1"/>
          <p:cNvSpPr>
            <a:spLocks noGrp="1"/>
          </p:cNvSpPr>
          <p:nvPr>
            <p:ph sz="quarter" idx="1"/>
          </p:nvPr>
        </p:nvSpPr>
        <p:spPr/>
        <p:txBody>
          <a:bodyPr/>
          <a:lstStyle/>
          <a:p>
            <a:r>
              <a:rPr lang="en-US" sz="2800" dirty="0" smtClean="0"/>
              <a:t>I tested each of the nine classified ML Algorithms, but I decided on the Gradient Boosting classifier since it has a 100% accuracy rate, zero confusion matrices (Q1 and Q3), and it runs very fast .</a:t>
            </a:r>
          </a:p>
          <a:p>
            <a:r>
              <a:rPr lang="en-US" sz="2800" dirty="0" smtClean="0"/>
              <a:t>It is predicated on the hunch that when prior models are coupled with the best feasible upcoming model, the overall prediction error is </a:t>
            </a:r>
            <a:r>
              <a:rPr lang="en-US" sz="2800" dirty="0" err="1" smtClean="0"/>
              <a:t>minimised</a:t>
            </a:r>
            <a:r>
              <a:rPr lang="en-US" sz="2800" dirty="0" smtClean="0"/>
              <a: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smtClean="0"/>
              <a:t>6) Conclusion</a:t>
            </a:r>
            <a:endParaRPr lang="en-US" dirty="0"/>
          </a:p>
        </p:txBody>
      </p:sp>
      <p:sp>
        <p:nvSpPr>
          <p:cNvPr id="2" name="Content Placeholder 1"/>
          <p:cNvSpPr>
            <a:spLocks noGrp="1"/>
          </p:cNvSpPr>
          <p:nvPr>
            <p:ph sz="quarter" idx="1"/>
          </p:nvPr>
        </p:nvSpPr>
        <p:spPr/>
        <p:txBody>
          <a:bodyPr/>
          <a:lstStyle/>
          <a:p>
            <a:r>
              <a:rPr lang="en-US" dirty="0" smtClean="0"/>
              <a:t>In this project, I employed eight machine learning classification algorithms to determine the cancellation status of hotel rooms based on the provided data set.</a:t>
            </a:r>
          </a:p>
          <a:p>
            <a:r>
              <a:rPr lang="en-US" dirty="0" smtClean="0"/>
              <a:t>Following the </a:t>
            </a:r>
            <a:r>
              <a:rPr lang="en-US" dirty="0" err="1" smtClean="0"/>
              <a:t>visualisation</a:t>
            </a:r>
            <a:r>
              <a:rPr lang="en-US" dirty="0" smtClean="0"/>
              <a:t> of features in the data set using training and testing data.</a:t>
            </a:r>
          </a:p>
          <a:p>
            <a:r>
              <a:rPr lang="en-US" dirty="0" smtClean="0"/>
              <a:t>For logistic regression</a:t>
            </a:r>
          </a:p>
          <a:p>
            <a:pPr>
              <a:buNone/>
            </a:pPr>
            <a:r>
              <a:rPr lang="en-US" dirty="0" smtClean="0"/>
              <a:t>Training:0.990053605829634</a:t>
            </a:r>
          </a:p>
          <a:p>
            <a:pPr>
              <a:buNone/>
            </a:pPr>
            <a:r>
              <a:rPr lang="en-US" dirty="0" smtClean="0"/>
              <a:t>Testing: 0.9892369545188039</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6) Conclusion</a:t>
            </a:r>
            <a:endParaRPr lang="en-US" dirty="0"/>
          </a:p>
        </p:txBody>
      </p:sp>
      <p:sp>
        <p:nvSpPr>
          <p:cNvPr id="2" name="Content Placeholder 1"/>
          <p:cNvSpPr>
            <a:spLocks noGrp="1"/>
          </p:cNvSpPr>
          <p:nvPr>
            <p:ph sz="quarter" idx="1"/>
          </p:nvPr>
        </p:nvSpPr>
        <p:spPr/>
        <p:txBody>
          <a:bodyPr>
            <a:normAutofit/>
          </a:bodyPr>
          <a:lstStyle/>
          <a:p>
            <a:r>
              <a:rPr lang="en-US" dirty="0" err="1" smtClean="0"/>
              <a:t>DecisionTree</a:t>
            </a:r>
            <a:endParaRPr lang="en-US" dirty="0" smtClean="0"/>
          </a:p>
          <a:p>
            <a:pPr>
              <a:buNone/>
            </a:pPr>
            <a:r>
              <a:rPr lang="en-US" dirty="0" smtClean="0"/>
              <a:t>Training:0.990053605829634</a:t>
            </a:r>
          </a:p>
          <a:p>
            <a:pPr>
              <a:buNone/>
            </a:pPr>
            <a:r>
              <a:rPr lang="en-US" dirty="0" smtClean="0"/>
              <a:t> Testing:0.9892369545188039</a:t>
            </a:r>
          </a:p>
          <a:p>
            <a:pPr>
              <a:buNone/>
            </a:pPr>
            <a:r>
              <a:rPr lang="en-US" dirty="0" smtClean="0"/>
              <a:t>Support Vector Machine</a:t>
            </a:r>
          </a:p>
          <a:p>
            <a:pPr>
              <a:buNone/>
            </a:pPr>
            <a:r>
              <a:rPr lang="en-US" dirty="0" smtClean="0"/>
              <a:t>Training:0.7269453053019516</a:t>
            </a:r>
          </a:p>
          <a:p>
            <a:pPr>
              <a:buNone/>
            </a:pPr>
            <a:r>
              <a:rPr lang="en-US" dirty="0" smtClean="0"/>
              <a:t>Testing: 0.7264427506491331</a:t>
            </a:r>
          </a:p>
          <a:p>
            <a:pPr>
              <a:buNone/>
            </a:pPr>
            <a:r>
              <a:rPr lang="en-US" dirty="0" err="1" smtClean="0"/>
              <a:t>k_nearest_neighbors</a:t>
            </a:r>
            <a:endParaRPr lang="en-US" dirty="0" smtClean="0"/>
          </a:p>
          <a:p>
            <a:pPr>
              <a:buNone/>
            </a:pPr>
            <a:r>
              <a:rPr lang="en-US" dirty="0" smtClean="0"/>
              <a:t>Training: 0.9221668481447357</a:t>
            </a:r>
          </a:p>
          <a:p>
            <a:pPr>
              <a:buNone/>
            </a:pPr>
            <a:r>
              <a:rPr lang="en-US" dirty="0" smtClean="0"/>
              <a:t>Testing: 0.8844543094061479</a:t>
            </a:r>
          </a:p>
          <a:p>
            <a:pPr>
              <a:buNone/>
            </a:pPr>
            <a:endParaRPr lang="en-US" dirty="0" smtClean="0"/>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smtClean="0"/>
              <a:t>6) Conclusion</a:t>
            </a:r>
            <a:endParaRPr lang="en-US" dirty="0"/>
          </a:p>
        </p:txBody>
      </p:sp>
      <p:sp>
        <p:nvSpPr>
          <p:cNvPr id="2" name="Content Placeholder 1"/>
          <p:cNvSpPr>
            <a:spLocks noGrp="1"/>
          </p:cNvSpPr>
          <p:nvPr>
            <p:ph sz="quarter" idx="1"/>
          </p:nvPr>
        </p:nvSpPr>
        <p:spPr/>
        <p:txBody>
          <a:bodyPr>
            <a:normAutofit/>
          </a:bodyPr>
          <a:lstStyle/>
          <a:p>
            <a:r>
              <a:rPr lang="en-US" dirty="0" err="1" smtClean="0"/>
              <a:t>Naive_bayes</a:t>
            </a:r>
            <a:endParaRPr lang="en-US" dirty="0" smtClean="0"/>
          </a:p>
          <a:p>
            <a:pPr>
              <a:buNone/>
            </a:pPr>
            <a:r>
              <a:rPr lang="en-US" dirty="0" smtClean="0"/>
              <a:t>Training: 0.9929223553061396</a:t>
            </a:r>
          </a:p>
          <a:p>
            <a:pPr>
              <a:buNone/>
            </a:pPr>
            <a:r>
              <a:rPr lang="en-US" dirty="0" smtClean="0"/>
              <a:t>Testing: 0.9930898735237457</a:t>
            </a:r>
          </a:p>
          <a:p>
            <a:pPr>
              <a:buNone/>
            </a:pPr>
            <a:r>
              <a:rPr lang="en-US" dirty="0" smtClean="0"/>
              <a:t>Random Forest</a:t>
            </a:r>
          </a:p>
          <a:p>
            <a:pPr>
              <a:buNone/>
            </a:pPr>
            <a:r>
              <a:rPr lang="en-US" dirty="0" smtClean="0"/>
              <a:t>Training: 0.9999895301113996</a:t>
            </a:r>
          </a:p>
          <a:p>
            <a:pPr>
              <a:buNone/>
            </a:pPr>
            <a:r>
              <a:rPr lang="en-US" dirty="0" smtClean="0"/>
              <a:t>Testing: 0.9997487226735907</a:t>
            </a:r>
          </a:p>
          <a:p>
            <a:pPr>
              <a:buNone/>
            </a:pPr>
            <a:r>
              <a:rPr lang="en-US" dirty="0" smtClean="0"/>
              <a:t>Bagging</a:t>
            </a:r>
          </a:p>
          <a:p>
            <a:pPr>
              <a:buNone/>
            </a:pPr>
            <a:r>
              <a:rPr lang="en-US" dirty="0" smtClean="0"/>
              <a:t>Training:1.0</a:t>
            </a:r>
          </a:p>
          <a:p>
            <a:pPr>
              <a:buNone/>
            </a:pPr>
            <a:r>
              <a:rPr lang="en-US" dirty="0" smtClean="0"/>
              <a:t>Testing:1.0</a:t>
            </a:r>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6) Conclusion</a:t>
            </a:r>
            <a:endParaRPr lang="en-US" dirty="0"/>
          </a:p>
        </p:txBody>
      </p:sp>
      <p:sp>
        <p:nvSpPr>
          <p:cNvPr id="2" name="Content Placeholder 1"/>
          <p:cNvSpPr>
            <a:spLocks noGrp="1"/>
          </p:cNvSpPr>
          <p:nvPr>
            <p:ph sz="quarter" idx="1"/>
          </p:nvPr>
        </p:nvSpPr>
        <p:spPr/>
        <p:txBody>
          <a:bodyPr/>
          <a:lstStyle/>
          <a:p>
            <a:r>
              <a:rPr lang="en-US" dirty="0" err="1" smtClean="0"/>
              <a:t>Ada</a:t>
            </a:r>
            <a:r>
              <a:rPr lang="en-US" dirty="0" smtClean="0"/>
              <a:t> Boosting</a:t>
            </a:r>
          </a:p>
          <a:p>
            <a:pPr>
              <a:buNone/>
            </a:pPr>
            <a:r>
              <a:rPr lang="en-US" dirty="0" smtClean="0"/>
              <a:t>Training:1.0</a:t>
            </a:r>
          </a:p>
          <a:p>
            <a:pPr>
              <a:buNone/>
            </a:pPr>
            <a:r>
              <a:rPr lang="en-US" dirty="0" smtClean="0"/>
              <a:t>Testing:1.0</a:t>
            </a:r>
          </a:p>
          <a:p>
            <a:r>
              <a:rPr lang="en-US" dirty="0" smtClean="0"/>
              <a:t>Gradient Boosting</a:t>
            </a:r>
          </a:p>
          <a:p>
            <a:pPr>
              <a:buNone/>
            </a:pPr>
            <a:r>
              <a:rPr lang="en-US" dirty="0" smtClean="0"/>
              <a:t>Training:1.0</a:t>
            </a:r>
          </a:p>
          <a:p>
            <a:pPr>
              <a:buNone/>
            </a:pPr>
            <a:r>
              <a:rPr lang="en-US" dirty="0" smtClean="0"/>
              <a:t>Testing:1.0</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BY</a:t>
            </a:r>
          </a:p>
          <a:p>
            <a:r>
              <a:rPr lang="en-US" dirty="0" err="1" smtClean="0"/>
              <a:t>Sathwik</a:t>
            </a:r>
            <a:r>
              <a:rPr lang="en-US" dirty="0" smtClean="0"/>
              <a:t> </a:t>
            </a:r>
            <a:r>
              <a:rPr lang="en-US" dirty="0" err="1" smtClean="0"/>
              <a:t>Kanaparthi</a:t>
            </a:r>
            <a:endParaRPr lang="en-US" dirty="0" smtClean="0"/>
          </a:p>
          <a:p>
            <a:r>
              <a:rPr lang="en-US" dirty="0" smtClean="0"/>
              <a:t>119ec0038</a:t>
            </a:r>
            <a:endParaRPr lang="en-US" dirty="0"/>
          </a:p>
        </p:txBody>
      </p:sp>
      <p:sp>
        <p:nvSpPr>
          <p:cNvPr id="2" name="Title 1"/>
          <p:cNvSpPr>
            <a:spLocks noGrp="1"/>
          </p:cNvSpPr>
          <p:nvPr>
            <p:ph type="ctrTitle"/>
          </p:nvPr>
        </p:nvSpPr>
        <p:spPr/>
        <p:txBody>
          <a:bodyPr/>
          <a:lstStyle/>
          <a:p>
            <a:r>
              <a:rPr lang="en-US" dirty="0" err="1" smtClean="0"/>
              <a:t>Thankyou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dirty="0" smtClean="0"/>
              <a:t>1)Problem statement  and discussion of the given data set:</a:t>
            </a:r>
            <a:endParaRPr lang="en-US" sz="2400" dirty="0"/>
          </a:p>
        </p:txBody>
      </p:sp>
      <p:sp>
        <p:nvSpPr>
          <p:cNvPr id="2" name="Content Placeholder 1"/>
          <p:cNvSpPr>
            <a:spLocks noGrp="1"/>
          </p:cNvSpPr>
          <p:nvPr>
            <p:ph sz="quarter" idx="1"/>
          </p:nvPr>
        </p:nvSpPr>
        <p:spPr/>
        <p:txBody>
          <a:bodyPr>
            <a:normAutofit/>
          </a:bodyPr>
          <a:lstStyle/>
          <a:p>
            <a:r>
              <a:rPr lang="en-US" sz="2800" dirty="0" smtClean="0">
                <a:cs typeface="Arial" panose="020B0604020202020204" pitchFamily="34" charset="0"/>
              </a:rPr>
              <a:t>This issue statement explains the hostel status, which primarily shows how many people are cancelling their reservations at various locations, as well as some additional criteria that were provided in our data set</a:t>
            </a:r>
          </a:p>
          <a:p>
            <a:r>
              <a:rPr lang="en-US" sz="2800" dirty="0" smtClean="0">
                <a:cs typeface="Arial" panose="020B0604020202020204" pitchFamily="34" charset="0"/>
              </a:rPr>
              <a:t>. In this data, we must </a:t>
            </a:r>
            <a:r>
              <a:rPr lang="en-US" sz="2800" dirty="0" err="1" smtClean="0">
                <a:cs typeface="Arial" panose="020B0604020202020204" pitchFamily="34" charset="0"/>
              </a:rPr>
              <a:t>analyse</a:t>
            </a:r>
            <a:r>
              <a:rPr lang="en-US" sz="2800" dirty="0" smtClean="0">
                <a:cs typeface="Arial" panose="020B0604020202020204" pitchFamily="34" charset="0"/>
              </a:rPr>
              <a:t> the supplied data and develop a classification model.</a:t>
            </a:r>
          </a:p>
          <a:p>
            <a:r>
              <a:rPr lang="en-US" sz="2800" dirty="0" smtClean="0"/>
              <a:t>The Link  of the data set is :https://raw.githubusercontent.com/Premalatha-success/Datasets/main/hotel_bookings.csv</a:t>
            </a:r>
          </a:p>
          <a:p>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 Discussion:-</a:t>
            </a:r>
            <a:endParaRPr lang="en-US" dirty="0"/>
          </a:p>
        </p:txBody>
      </p:sp>
      <p:sp>
        <p:nvSpPr>
          <p:cNvPr id="3" name="Text Placeholder 2"/>
          <p:cNvSpPr>
            <a:spLocks noGrp="1"/>
          </p:cNvSpPr>
          <p:nvPr>
            <p:ph type="body" idx="2"/>
          </p:nvPr>
        </p:nvSpPr>
        <p:spPr/>
        <p:txBody>
          <a:bodyPr/>
          <a:lstStyle/>
          <a:p>
            <a:r>
              <a:rPr lang="en-US" dirty="0" smtClean="0"/>
              <a:t>Here are going to see the data in our given data set</a:t>
            </a:r>
          </a:p>
          <a:p>
            <a:endParaRPr lang="en-US" dirty="0"/>
          </a:p>
        </p:txBody>
      </p:sp>
      <p:pic>
        <p:nvPicPr>
          <p:cNvPr id="5" name="Content Placeholder 4" descr="Screenshot (1068).png"/>
          <p:cNvPicPr>
            <a:picLocks noGrp="1" noChangeAspect="1"/>
          </p:cNvPicPr>
          <p:nvPr>
            <p:ph sz="quarter" idx="1"/>
          </p:nvPr>
        </p:nvPicPr>
        <p:blipFill>
          <a:blip r:embed="rId2"/>
          <a:stretch>
            <a:fillRect/>
          </a:stretch>
        </p:blipFill>
        <p:spPr>
          <a:xfrm>
            <a:off x="3124200" y="714356"/>
            <a:ext cx="5638800" cy="535785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Discussion</a:t>
            </a:r>
            <a:endParaRPr lang="en-US" dirty="0"/>
          </a:p>
        </p:txBody>
      </p:sp>
      <p:pic>
        <p:nvPicPr>
          <p:cNvPr id="5" name="Picture Placeholder 4" descr="Screenshot (1069).png"/>
          <p:cNvPicPr>
            <a:picLocks noGrp="1" noChangeAspect="1"/>
          </p:cNvPicPr>
          <p:nvPr>
            <p:ph type="pic" idx="1"/>
          </p:nvPr>
        </p:nvPicPr>
        <p:blipFill>
          <a:blip r:embed="rId2"/>
          <a:srcRect l="4769" t="29066" r="56579" b="14155"/>
          <a:stretch>
            <a:fillRect/>
          </a:stretch>
        </p:blipFill>
        <p:spPr>
          <a:xfrm>
            <a:off x="3143240" y="642918"/>
            <a:ext cx="5572164" cy="4286280"/>
          </a:xfrm>
        </p:spPr>
      </p:pic>
      <p:sp>
        <p:nvSpPr>
          <p:cNvPr id="2" name="Text Placeholder 1"/>
          <p:cNvSpPr>
            <a:spLocks noGrp="1"/>
          </p:cNvSpPr>
          <p:nvPr>
            <p:ph type="body" sz="half" idx="2"/>
          </p:nvPr>
        </p:nvSpPr>
        <p:spPr/>
        <p:txBody>
          <a:bodyPr/>
          <a:lstStyle/>
          <a:p>
            <a:r>
              <a:rPr lang="en-US" smtClean="0"/>
              <a:t>In </a:t>
            </a:r>
            <a:r>
              <a:rPr lang="en-US" smtClean="0"/>
              <a:t>side</a:t>
            </a:r>
            <a:r>
              <a:rPr lang="en-US" smtClean="0"/>
              <a:t> </a:t>
            </a:r>
            <a:r>
              <a:rPr lang="en-US" dirty="0" smtClean="0"/>
              <a:t>figure it is going tells about data type in given data set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Discussion</a:t>
            </a:r>
            <a:endParaRPr lang="en-US" dirty="0"/>
          </a:p>
        </p:txBody>
      </p:sp>
      <p:sp>
        <p:nvSpPr>
          <p:cNvPr id="3" name="Text Placeholder 2"/>
          <p:cNvSpPr>
            <a:spLocks noGrp="1"/>
          </p:cNvSpPr>
          <p:nvPr>
            <p:ph type="body" idx="2"/>
          </p:nvPr>
        </p:nvSpPr>
        <p:spPr/>
        <p:txBody>
          <a:bodyPr/>
          <a:lstStyle/>
          <a:p>
            <a:r>
              <a:rPr lang="en-US" dirty="0" smtClean="0"/>
              <a:t>In </a:t>
            </a:r>
            <a:r>
              <a:rPr lang="en-US" dirty="0" smtClean="0"/>
              <a:t>side </a:t>
            </a:r>
            <a:r>
              <a:rPr lang="en-US" dirty="0" smtClean="0"/>
              <a:t>figure it is going tells about data type in given data set</a:t>
            </a:r>
          </a:p>
          <a:p>
            <a:endParaRPr lang="en-US" dirty="0"/>
          </a:p>
        </p:txBody>
      </p:sp>
      <p:pic>
        <p:nvPicPr>
          <p:cNvPr id="5" name="Content Placeholder 4" descr="Screenshot (1070).png"/>
          <p:cNvPicPr>
            <a:picLocks noGrp="1" noChangeAspect="1"/>
          </p:cNvPicPr>
          <p:nvPr>
            <p:ph sz="quarter" idx="1"/>
          </p:nvPr>
        </p:nvPicPr>
        <p:blipFill>
          <a:blip r:embed="rId2"/>
          <a:srcRect l="4011" t="28278" r="68294" b="9149"/>
          <a:stretch>
            <a:fillRect/>
          </a:stretch>
        </p:blipFill>
        <p:spPr>
          <a:xfrm>
            <a:off x="3214678" y="1142984"/>
            <a:ext cx="5357850" cy="464347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In Below figure it tell us about the data info</a:t>
            </a:r>
          </a:p>
          <a:p>
            <a:endParaRPr lang="en-US" dirty="0"/>
          </a:p>
        </p:txBody>
      </p:sp>
      <p:sp>
        <p:nvSpPr>
          <p:cNvPr id="2" name="Title 1"/>
          <p:cNvSpPr>
            <a:spLocks noGrp="1"/>
          </p:cNvSpPr>
          <p:nvPr>
            <p:ph type="title"/>
          </p:nvPr>
        </p:nvSpPr>
        <p:spPr/>
        <p:txBody>
          <a:bodyPr/>
          <a:lstStyle/>
          <a:p>
            <a:r>
              <a:rPr lang="en-US" dirty="0" smtClean="0"/>
              <a:t> Data Discussion </a:t>
            </a:r>
            <a:endParaRPr lang="en-US" dirty="0"/>
          </a:p>
        </p:txBody>
      </p:sp>
      <p:pic>
        <p:nvPicPr>
          <p:cNvPr id="4" name="Picture 3" descr="Screenshot (1083).png"/>
          <p:cNvPicPr>
            <a:picLocks noChangeAspect="1"/>
          </p:cNvPicPr>
          <p:nvPr/>
        </p:nvPicPr>
        <p:blipFill>
          <a:blip r:embed="rId2"/>
          <a:srcRect l="4687" t="37549" r="54688" b="8496"/>
          <a:stretch>
            <a:fillRect/>
          </a:stretch>
        </p:blipFill>
        <p:spPr>
          <a:xfrm>
            <a:off x="2285984" y="3429000"/>
            <a:ext cx="6429420" cy="27146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11684"/>
          </a:xfrm>
        </p:spPr>
        <p:txBody>
          <a:bodyPr>
            <a:normAutofit/>
          </a:bodyPr>
          <a:lstStyle/>
          <a:p>
            <a:r>
              <a:rPr lang="en-US" sz="4800" dirty="0" smtClean="0"/>
              <a:t>2)Visualization: </a:t>
            </a:r>
            <a:r>
              <a:rPr lang="en-US" sz="4400" dirty="0" smtClean="0"/>
              <a:t>In this Visualization  the plots I had done are </a:t>
            </a:r>
            <a:r>
              <a:rPr lang="en-US" sz="4400" dirty="0" err="1" smtClean="0"/>
              <a:t>snsplot</a:t>
            </a:r>
            <a:r>
              <a:rPr lang="en-US" sz="4400" dirty="0" smtClean="0"/>
              <a:t> ,heat maps and pair plot.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400" dirty="0" smtClean="0"/>
              <a:t>2)Visualization</a:t>
            </a:r>
            <a:endParaRPr lang="en-US" dirty="0"/>
          </a:p>
        </p:txBody>
      </p:sp>
      <p:sp>
        <p:nvSpPr>
          <p:cNvPr id="2" name="Content Placeholder 1"/>
          <p:cNvSpPr>
            <a:spLocks noGrp="1"/>
          </p:cNvSpPr>
          <p:nvPr>
            <p:ph sz="half" idx="1"/>
          </p:nvPr>
        </p:nvSpPr>
        <p:spPr/>
        <p:txBody>
          <a:bodyPr>
            <a:normAutofit fontScale="92500"/>
          </a:bodyPr>
          <a:lstStyle/>
          <a:p>
            <a:pPr>
              <a:buNone/>
            </a:pPr>
            <a:r>
              <a:rPr lang="en-US" dirty="0" smtClean="0"/>
              <a:t>Heat map:</a:t>
            </a:r>
          </a:p>
          <a:p>
            <a:pPr>
              <a:buNone/>
            </a:pPr>
            <a:r>
              <a:rPr lang="en-US" dirty="0" smtClean="0"/>
              <a:t>            1)A depiction of rectangular data presented as a matrix with </a:t>
            </a:r>
            <a:r>
              <a:rPr lang="en-US" dirty="0" err="1" smtClean="0"/>
              <a:t>colours</a:t>
            </a:r>
            <a:r>
              <a:rPr lang="en-US" dirty="0" smtClean="0"/>
              <a:t> is called a </a:t>
            </a:r>
            <a:r>
              <a:rPr lang="en-US" dirty="0" err="1" smtClean="0"/>
              <a:t>heatmap</a:t>
            </a:r>
            <a:r>
              <a:rPr lang="en-US" dirty="0" smtClean="0"/>
              <a:t>. It accepts a 2D dataset as a parameter.</a:t>
            </a:r>
          </a:p>
          <a:p>
            <a:pPr>
              <a:buNone/>
            </a:pPr>
            <a:r>
              <a:rPr lang="en-US" dirty="0" smtClean="0"/>
              <a:t>                2)This kind of data </a:t>
            </a:r>
            <a:r>
              <a:rPr lang="en-US" dirty="0" err="1" smtClean="0"/>
              <a:t>visualisation</a:t>
            </a:r>
            <a:r>
              <a:rPr lang="en-US" dirty="0" smtClean="0"/>
              <a:t> is excellent since it can display the relationship between variables, including time.</a:t>
            </a:r>
          </a:p>
        </p:txBody>
      </p:sp>
      <p:sp>
        <p:nvSpPr>
          <p:cNvPr id="3" name="Content Placeholder 2"/>
          <p:cNvSpPr>
            <a:spLocks noGrp="1"/>
          </p:cNvSpPr>
          <p:nvPr>
            <p:ph sz="half" idx="2"/>
          </p:nvPr>
        </p:nvSpPr>
        <p:spPr/>
        <p:txBody>
          <a:bodyPr>
            <a:normAutofit fontScale="92500"/>
          </a:bodyPr>
          <a:lstStyle/>
          <a:p>
            <a:pPr>
              <a:buNone/>
            </a:pPr>
            <a:r>
              <a:rPr lang="en-US" dirty="0" smtClean="0"/>
              <a:t>pair plot:</a:t>
            </a:r>
          </a:p>
          <a:p>
            <a:pPr>
              <a:buNone/>
            </a:pPr>
            <a:r>
              <a:rPr lang="en-US" dirty="0" smtClean="0"/>
              <a:t>         1) In a dataset, </a:t>
            </a:r>
            <a:r>
              <a:rPr lang="en-US" dirty="0" err="1" smtClean="0"/>
              <a:t>pairwise</a:t>
            </a:r>
            <a:r>
              <a:rPr lang="en-US" dirty="0" smtClean="0"/>
              <a:t> relationships are plotted using a </a:t>
            </a:r>
            <a:r>
              <a:rPr lang="en-US" dirty="0" err="1" smtClean="0"/>
              <a:t>pairplot</a:t>
            </a:r>
            <a:r>
              <a:rPr lang="en-US" dirty="0" smtClean="0"/>
              <a:t>. </a:t>
            </a:r>
          </a:p>
          <a:p>
            <a:pPr>
              <a:buNone/>
            </a:pPr>
            <a:r>
              <a:rPr lang="en-US" dirty="0" smtClean="0"/>
              <a:t>              2) We may plot several types of variables on rows and columns or use the </a:t>
            </a:r>
            <a:r>
              <a:rPr lang="en-US" dirty="0" err="1" smtClean="0"/>
              <a:t>pairplot</a:t>
            </a:r>
            <a:r>
              <a:rPr lang="en-US" dirty="0" smtClean="0"/>
              <a:t>() method to display the subset of variables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120</TotalTime>
  <Words>532</Words>
  <Application>Microsoft Office PowerPoint</Application>
  <PresentationFormat>On-screen Show (4:3)</PresentationFormat>
  <Paragraphs>96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Civic</vt:lpstr>
      <vt:lpstr>Hotel Booking status by using machine Learning Algorithms</vt:lpstr>
      <vt:lpstr>CONTEX</vt:lpstr>
      <vt:lpstr>1)Problem statement  and discussion of the given data set:</vt:lpstr>
      <vt:lpstr> Data Discussion:-</vt:lpstr>
      <vt:lpstr>Data Discussion</vt:lpstr>
      <vt:lpstr>Data Discussion</vt:lpstr>
      <vt:lpstr> Data Discussion </vt:lpstr>
      <vt:lpstr>2)Visualization: In this Visualization  the plots I had done are snsplot ,heat maps and pair plot.</vt:lpstr>
      <vt:lpstr>2)Visualization</vt:lpstr>
      <vt:lpstr>2)Visualization of sns plot</vt:lpstr>
      <vt:lpstr>Slide 11</vt:lpstr>
      <vt:lpstr>Slide 12</vt:lpstr>
      <vt:lpstr>I am plotting null values before and after encoding  by heat map: </vt:lpstr>
      <vt:lpstr>3)Steps I had Done</vt:lpstr>
      <vt:lpstr>4)Models I had done</vt:lpstr>
      <vt:lpstr>4)Models I had done</vt:lpstr>
      <vt:lpstr>4)Models I had done</vt:lpstr>
      <vt:lpstr>4)Models I had done</vt:lpstr>
      <vt:lpstr>4)Models I had done: GradientBoostingClassifier</vt:lpstr>
      <vt:lpstr>5)Best choice of the Models :# GradientBoostingClassifier</vt:lpstr>
      <vt:lpstr>6) Conclusion</vt:lpstr>
      <vt:lpstr>6) Conclusion</vt:lpstr>
      <vt:lpstr>6) Conclusion</vt:lpstr>
      <vt:lpstr>6) Conclusion</vt:lpstr>
      <vt:lpstr>Thankyou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status by using machine Learning Algorithms</dc:title>
  <dc:creator>Admin</dc:creator>
  <cp:lastModifiedBy>Admin</cp:lastModifiedBy>
  <cp:revision>2</cp:revision>
  <dcterms:created xsi:type="dcterms:W3CDTF">2022-10-03T04:07:48Z</dcterms:created>
  <dcterms:modified xsi:type="dcterms:W3CDTF">2022-10-03T06:11:58Z</dcterms:modified>
</cp:coreProperties>
</file>