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5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7FEC9D-856E-42EE-A7EA-009640C84795}">
  <a:tblStyle styleId="{057FEC9D-856E-42EE-A7EA-009640C84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62d249e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62d249e9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62d249e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62d249e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62d249e9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62d249e9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62d249e9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62d249e9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62d249e9f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62d249e9f_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53530f03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53530f03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7d787e375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7d787e375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7d787e37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7d787e37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7d787e375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7d787e375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d787e3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d787e37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53530f0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53530f03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536c598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536c598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d787e37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d787e37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2d249e9f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2d249e9f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7d787e375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7d787e375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7c587d4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7c587d4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7c587d4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7c587d4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23bf6ad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23bf6ad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523bf6ad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523bf6ad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data/pum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3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College Majors From an Economical Perspective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160057" y="2959125"/>
            <a:ext cx="4155142" cy="997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Sathwik Kesappragada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June 2nd, 2020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1809675" y="510825"/>
            <a:ext cx="5420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69138"/>
                </a:solidFill>
              </a:rPr>
              <a:t>Logistic Regression &amp; Model </a:t>
            </a:r>
            <a:endParaRPr sz="2600">
              <a:solidFill>
                <a:srgbClr val="E69138"/>
              </a:solidFill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" y="1803075"/>
            <a:ext cx="4026700" cy="28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1146225"/>
            <a:ext cx="4476751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0"/>
          <p:cNvSpPr txBox="1"/>
          <p:nvPr/>
        </p:nvSpPr>
        <p:spPr>
          <a:xfrm>
            <a:off x="4677250" y="1030125"/>
            <a:ext cx="4313400" cy="3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For College_jobs and Unemployment_rate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p-values are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0.176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0.942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respectively. 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result, the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with jobs requiring a college degree and unemployment rate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en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predictors for STEM vs NONSTEM preference,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For Median Salary and Total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p-values are </a:t>
            </a:r>
            <a:r>
              <a:rPr lang="en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0.001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0.071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respectively,</a:t>
            </a:r>
            <a:r>
              <a:rPr lang="en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are s</a:t>
            </a:r>
            <a:r>
              <a:rPr lang="en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ignificantly less than 0.10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indicates that Median Salary and Total popularity of majors contributes to the prediction of joining STEM or NONSTEM.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logOdds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(Major_category -&gt; STEM) = -4.964+ 0.0001349 *Median Salary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2519375"/>
            <a:ext cx="4840675" cy="25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125" y="780850"/>
            <a:ext cx="4622000" cy="20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/>
        </p:nvSpPr>
        <p:spPr>
          <a:xfrm>
            <a:off x="246475" y="991027"/>
            <a:ext cx="36432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blue “curve” is the predicted probabilities given by the fitted logistic regression.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Orange lines represent Majors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solid vertical black line represents the decision boundary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546500" y="192875"/>
            <a:ext cx="74901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Lato"/>
                <a:ea typeface="Lato"/>
                <a:cs typeface="Lato"/>
                <a:sym typeface="Lato"/>
              </a:rPr>
              <a:t>Logistic Regression : STEM v NONSTEM</a:t>
            </a:r>
            <a:endParaRPr sz="2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5507825" y="3053950"/>
            <a:ext cx="29574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Could spot all majors and range in salary for STEM and NONSTEM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>
            <a:spLocks noGrp="1"/>
          </p:cNvSpPr>
          <p:nvPr>
            <p:ph type="title"/>
          </p:nvPr>
        </p:nvSpPr>
        <p:spPr>
          <a:xfrm>
            <a:off x="2378825" y="533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 vs NonSTEM</a:t>
            </a:r>
            <a:endParaRPr/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475" y="1337613"/>
            <a:ext cx="4538650" cy="237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75" y="2641275"/>
            <a:ext cx="4207675" cy="2032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2"/>
          <p:cNvSpPr txBox="1"/>
          <p:nvPr/>
        </p:nvSpPr>
        <p:spPr>
          <a:xfrm>
            <a:off x="85725" y="1106450"/>
            <a:ext cx="39648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gaps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Median Salary Range: 20,000-120,000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STEM has a bigger range in salaries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Estimates the conditional probability of STEM vs NonSTEM | Median Salary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>
            <a:spLocks noGrp="1"/>
          </p:cNvSpPr>
          <p:nvPr>
            <p:ph type="title"/>
          </p:nvPr>
        </p:nvSpPr>
        <p:spPr>
          <a:xfrm>
            <a:off x="224875" y="672400"/>
            <a:ext cx="40266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Nearest Centroid (NC) classifier</a:t>
            </a:r>
            <a:endParaRPr sz="2800"/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275" y="498125"/>
            <a:ext cx="4922375" cy="27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400" y="4174925"/>
            <a:ext cx="2752450" cy="6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275" y="3211375"/>
            <a:ext cx="5603125" cy="16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/>
        </p:nvSpPr>
        <p:spPr>
          <a:xfrm>
            <a:off x="592050" y="1753975"/>
            <a:ext cx="33450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Provides mean difference classifier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Computed the distance from the class mean to the test point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Line Segment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>
            <a:spLocks noGrp="1"/>
          </p:cNvSpPr>
          <p:nvPr>
            <p:ph type="title"/>
          </p:nvPr>
        </p:nvSpPr>
        <p:spPr>
          <a:xfrm>
            <a:off x="441450" y="468800"/>
            <a:ext cx="826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Logistic Regression - Misclassification Rate</a:t>
            </a:r>
            <a:endParaRPr sz="2800"/>
          </a:p>
        </p:txBody>
      </p:sp>
      <p:pic>
        <p:nvPicPr>
          <p:cNvPr id="372" name="Google Shape;3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170875"/>
            <a:ext cx="7354705" cy="13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 txBox="1"/>
          <p:nvPr/>
        </p:nvSpPr>
        <p:spPr>
          <a:xfrm>
            <a:off x="227800" y="2650125"/>
            <a:ext cx="52488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Misclassification Rate =  0.2947977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E"/>
                </a:solidFill>
              </a:rPr>
              <a:t>The percentage of training and testing examples misclassified from a given data set.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>
            <a:spLocks noGrp="1"/>
          </p:cNvSpPr>
          <p:nvPr>
            <p:ph type="title"/>
          </p:nvPr>
        </p:nvSpPr>
        <p:spPr>
          <a:xfrm>
            <a:off x="107125" y="308075"/>
            <a:ext cx="1510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R Code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1" y="1176650"/>
            <a:ext cx="4685779" cy="266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150" y="3916425"/>
            <a:ext cx="7069974" cy="11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4350" y="95400"/>
            <a:ext cx="6341676" cy="10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>
            <a:spLocks noGrp="1"/>
          </p:cNvSpPr>
          <p:nvPr>
            <p:ph type="title"/>
          </p:nvPr>
        </p:nvSpPr>
        <p:spPr>
          <a:xfrm>
            <a:off x="224250" y="1884300"/>
            <a:ext cx="4045200" cy="13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within STEM major</a:t>
            </a:r>
            <a:endParaRPr/>
          </a:p>
        </p:txBody>
      </p:sp>
      <p:sp>
        <p:nvSpPr>
          <p:cNvPr id="392" name="Google Shape;392;p5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STEM vs STEM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>
            <a:spLocks noGrp="1"/>
          </p:cNvSpPr>
          <p:nvPr>
            <p:ph type="title"/>
          </p:nvPr>
        </p:nvSpPr>
        <p:spPr>
          <a:xfrm>
            <a:off x="2333400" y="575950"/>
            <a:ext cx="6810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Differences Within Stem Majors (pt.1)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98" name="Google Shape;398;p58"/>
          <p:cNvSpPr txBox="1">
            <a:spLocks noGrp="1"/>
          </p:cNvSpPr>
          <p:nvPr>
            <p:ph type="body" idx="2"/>
          </p:nvPr>
        </p:nvSpPr>
        <p:spPr>
          <a:xfrm>
            <a:off x="0" y="49650"/>
            <a:ext cx="2333400" cy="5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accent1"/>
                </a:solidFill>
              </a:rPr>
              <a:t>Amount of Stem Majors by each Category</a:t>
            </a:r>
            <a:endParaRPr sz="1500" b="1" u="sng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Out of the 6 major stem categories, the one with the most diversity in majors is engineering.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major categories with the least diversity in majors is Agriculture &amp; Natural Resources and Physical Sciences.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99" name="Google Shape;3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650" y="1211350"/>
            <a:ext cx="6658051" cy="383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>
            <a:spLocks noGrp="1"/>
          </p:cNvSpPr>
          <p:nvPr>
            <p:ph type="title"/>
          </p:nvPr>
        </p:nvSpPr>
        <p:spPr>
          <a:xfrm>
            <a:off x="2442225" y="575950"/>
            <a:ext cx="65496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accent1"/>
                </a:solidFill>
              </a:rPr>
              <a:t>Differences Within Stem Majors (pt.2)</a:t>
            </a:r>
            <a:endParaRPr sz="28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9"/>
          <p:cNvSpPr txBox="1">
            <a:spLocks noGrp="1"/>
          </p:cNvSpPr>
          <p:nvPr>
            <p:ph type="body" idx="1"/>
          </p:nvPr>
        </p:nvSpPr>
        <p:spPr>
          <a:xfrm>
            <a:off x="32050" y="63325"/>
            <a:ext cx="2262300" cy="4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 u="sng">
                <a:solidFill>
                  <a:schemeClr val="accent1"/>
                </a:solidFill>
              </a:rPr>
              <a:t>Boxplot of Median Salary of 6 Major Categories</a:t>
            </a:r>
            <a:endParaRPr sz="1500" b="1" u="sng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From the boxplot, the highest median salary among the 6 major categories is engineering.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 lowest median salary is Agriculture and Natural Sciences.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406" name="Google Shape;4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350" y="1124900"/>
            <a:ext cx="6797602" cy="38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613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accent1"/>
                </a:solidFill>
              </a:rPr>
              <a:t>Differences Within Stem Majors (pt.3)</a:t>
            </a:r>
            <a:endParaRPr sz="28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0"/>
          <p:cNvSpPr txBox="1">
            <a:spLocks noGrp="1"/>
          </p:cNvSpPr>
          <p:nvPr>
            <p:ph type="body" idx="1"/>
          </p:nvPr>
        </p:nvSpPr>
        <p:spPr>
          <a:xfrm>
            <a:off x="61675" y="85525"/>
            <a:ext cx="2240100" cy="47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 u="sng">
                <a:solidFill>
                  <a:schemeClr val="accent1"/>
                </a:solidFill>
              </a:rPr>
              <a:t>Boxplot of Unemployment Rate</a:t>
            </a:r>
            <a:endParaRPr sz="1500" b="1" u="sng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Highest unemployment rate variance among 6 major categories is Computer &amp; Mathematics.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Highest overall unemployment rate among 6 major categories is also Computers and Mathematics.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413" name="Google Shape;4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225" y="1211350"/>
            <a:ext cx="6937648" cy="38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Analysis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0" y="5197896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The overarching question is to see 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50" b="1">
                <a:latin typeface="Times New Roman"/>
                <a:ea typeface="Times New Roman"/>
                <a:cs typeface="Times New Roman"/>
                <a:sym typeface="Times New Roman"/>
              </a:rPr>
              <a:t>“which college majors are the most economically viable”</a:t>
            </a:r>
            <a:endParaRPr sz="21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and get interesting Statistics on various degrees. We believe this is an interesting question because college is expensive and will continue to be more expensive in the coming years; more people accruing copious amounts of Student Loan debt. College has become a financial investment for most people and we want to see what degrees will give us the best return on investment.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title"/>
          </p:nvPr>
        </p:nvSpPr>
        <p:spPr>
          <a:xfrm>
            <a:off x="152400" y="489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R Code: Within Stem Majors</a:t>
            </a:r>
            <a:endParaRPr/>
          </a:p>
        </p:txBody>
      </p:sp>
      <p:pic>
        <p:nvPicPr>
          <p:cNvPr id="419" name="Google Shape;41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75" y="599450"/>
            <a:ext cx="8832052" cy="445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>
            <a:spLocks noGrp="1"/>
          </p:cNvSpPr>
          <p:nvPr>
            <p:ph type="subTitle" idx="1"/>
          </p:nvPr>
        </p:nvSpPr>
        <p:spPr>
          <a:xfrm>
            <a:off x="447035" y="670531"/>
            <a:ext cx="4045200" cy="2090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STEM vs. Non-STEM majors: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 b="1" dirty="0">
                <a:solidFill>
                  <a:schemeClr val="dk1"/>
                </a:solidFill>
              </a:rPr>
              <a:t>Top 5 STEM major median salaries is much greater than that of Top 5 Non-STEM major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 b="1" dirty="0">
                <a:solidFill>
                  <a:schemeClr val="dk1"/>
                </a:solidFill>
              </a:rPr>
              <a:t>Median Salary and Popularity of majors are significant predictors for preference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426" name="Google Shape;426;p62"/>
          <p:cNvSpPr txBox="1"/>
          <p:nvPr/>
        </p:nvSpPr>
        <p:spPr>
          <a:xfrm>
            <a:off x="1916425" y="0"/>
            <a:ext cx="55698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</a:t>
            </a: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lusion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62"/>
          <p:cNvSpPr txBox="1"/>
          <p:nvPr/>
        </p:nvSpPr>
        <p:spPr>
          <a:xfrm>
            <a:off x="4940969" y="2760631"/>
            <a:ext cx="3831600" cy="2090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Within STEM majors:</a:t>
            </a:r>
            <a:endParaRPr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★"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Major category with the highest median salary: Engineering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★"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&amp; Mathematics has the biggest diversity in unemployment rates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and/or Questions of Interest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4572000" y="-15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 dirty="0"/>
              <a:t>Difference between STEM and Non-STEM majors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 dirty="0"/>
              <a:t>Difference within STEM majors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All data is from American Community Survey, 2010-2012 Public Use Microdata Series.</a:t>
            </a:r>
            <a:endParaRPr sz="1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https://www.census.gov/programs-surveys/acs/data/pums.html</a:t>
            </a:r>
            <a:endParaRPr sz="1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288650" y="489600"/>
            <a:ext cx="84885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 Questions 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51450" y="1443150"/>
            <a:ext cx="8222100" cy="3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best and worst degrees for men and women respectively?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 difference between STEM majors and NON-STEM majors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majors attract the most by gender ~ major preference ?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a salary gap is there between men and women for some majors?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different categories of majors stack up against each other like engineering majors to science to math to arts ?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majors are the most popular college degrees?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salary gap between graduates and non-graduates? 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Unemployment rates respective to the major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237975" y="1444500"/>
            <a:ext cx="4045200" cy="22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STEM and Non-STEM major</a:t>
            </a: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2"/>
          </p:nvPr>
        </p:nvSpPr>
        <p:spPr>
          <a:xfrm>
            <a:off x="4731300" y="518050"/>
            <a:ext cx="4045200" cy="4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What falls under STEM and Non-STEM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Top 5 median salaries by major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Lowest Unemployment rates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5 Most popular majors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Frequency Comparison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Logistic Regression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Nearest Centroid (NC) Classifier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2476500" y="5116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STEM vs Non-STEM (pt.1)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1"/>
          </p:nvPr>
        </p:nvSpPr>
        <p:spPr>
          <a:xfrm>
            <a:off x="109525" y="0"/>
            <a:ext cx="1574100" cy="48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 u="sng">
                <a:solidFill>
                  <a:schemeClr val="accent1"/>
                </a:solidFill>
              </a:rPr>
              <a:t>Subdivisions</a:t>
            </a:r>
            <a:endParaRPr sz="1500" b="1" u="sng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 step involves filtering the data to classify between STEM and non-STEM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STEM consists of Health, Physical Sciences, Agriculture &amp; Resources, etc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Non-STEM consists of Business, Education, Arts, etc</a:t>
            </a:r>
            <a:endParaRPr sz="1500"/>
          </a:p>
        </p:txBody>
      </p:sp>
      <p:pic>
        <p:nvPicPr>
          <p:cNvPr id="307" name="Google Shape;307;p46"/>
          <p:cNvPicPr preferRelativeResize="0"/>
          <p:nvPr/>
        </p:nvPicPr>
        <p:blipFill rotWithShape="1">
          <a:blip r:embed="rId3">
            <a:alphaModFix/>
          </a:blip>
          <a:srcRect l="18873" t="2090" r="18383" b="3329"/>
          <a:stretch/>
        </p:blipFill>
        <p:spPr>
          <a:xfrm>
            <a:off x="5283975" y="1053700"/>
            <a:ext cx="3600350" cy="32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 rotWithShape="1">
          <a:blip r:embed="rId4">
            <a:alphaModFix/>
          </a:blip>
          <a:srcRect t="11672" r="49829" b="14071"/>
          <a:stretch/>
        </p:blipFill>
        <p:spPr>
          <a:xfrm>
            <a:off x="1683625" y="1024050"/>
            <a:ext cx="3600350" cy="3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2400300" y="4580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</a:rPr>
              <a:t>STEM vs Non-STEM(pt.2)</a:t>
            </a:r>
            <a:endParaRPr sz="2700">
              <a:solidFill>
                <a:schemeClr val="accent1"/>
              </a:solidFill>
            </a:endParaRPr>
          </a:p>
        </p:txBody>
      </p:sp>
      <p:sp>
        <p:nvSpPr>
          <p:cNvPr id="314" name="Google Shape;314;p47"/>
          <p:cNvSpPr txBox="1">
            <a:spLocks noGrp="1"/>
          </p:cNvSpPr>
          <p:nvPr>
            <p:ph type="body" idx="1"/>
          </p:nvPr>
        </p:nvSpPr>
        <p:spPr>
          <a:xfrm>
            <a:off x="173825" y="0"/>
            <a:ext cx="1712100" cy="44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u="sng">
                <a:solidFill>
                  <a:schemeClr val="dk1"/>
                </a:solidFill>
              </a:rPr>
              <a:t>Median Salaries</a:t>
            </a:r>
            <a:endParaRPr sz="19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These are the top 5 highest paying majors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STEM: Petroleum Engineering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Non-STEM: Actuarial Science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500" y="943525"/>
            <a:ext cx="3265901" cy="379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025" y="920050"/>
            <a:ext cx="3307344" cy="37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STEM vs Non-STEM pt.3</a:t>
            </a:r>
            <a:endParaRPr sz="2700"/>
          </a:p>
        </p:txBody>
      </p:sp>
      <p:sp>
        <p:nvSpPr>
          <p:cNvPr id="322" name="Google Shape;322;p48"/>
          <p:cNvSpPr txBox="1"/>
          <p:nvPr/>
        </p:nvSpPr>
        <p:spPr>
          <a:xfrm>
            <a:off x="0" y="42875"/>
            <a:ext cx="23361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Most Popular Majors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Lowest Unemployment Rates by Major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23" name="Google Shape;323;p48"/>
          <p:cNvGraphicFramePr/>
          <p:nvPr/>
        </p:nvGraphicFramePr>
        <p:xfrm>
          <a:off x="202825" y="124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{057FEC9D-856E-42EE-A7EA-009640C84795}</a:tableStyleId>
              </a:tblPr>
              <a:tblGrid>
                <a:gridCol w="19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Biology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Management and Administration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Nursing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 Business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Science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Mechanical Engineering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Marketing &amp; Research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Electrical Engineering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4" name="Google Shape;324;p48"/>
          <p:cNvGraphicFramePr/>
          <p:nvPr/>
        </p:nvGraphicFramePr>
        <p:xfrm>
          <a:off x="4282650" y="105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{057FEC9D-856E-42EE-A7EA-009640C84795}</a:tableStyleId>
              </a:tblPr>
              <a:tblGrid>
                <a:gridCol w="23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Botany (0.00)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Educational Administration and Supervision (0.00)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Mathematics &amp; Computer Science (0.00)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Military Technologies (0.00)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Soil Science (0.00)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Court Reporting (0.011)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Mechanics Physics and Science (0.006)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Mathematics Teacher Education (0.016)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Petroleum Engineering (0.018)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Electrical, Mechanical, and Precision Technologies (0.029)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2378825" y="3711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STEM vs Non-STEM pt.4</a:t>
            </a:r>
            <a:endParaRPr sz="2700"/>
          </a:p>
        </p:txBody>
      </p:sp>
      <p:sp>
        <p:nvSpPr>
          <p:cNvPr id="330" name="Google Shape;330;p49"/>
          <p:cNvSpPr txBox="1"/>
          <p:nvPr/>
        </p:nvSpPr>
        <p:spPr>
          <a:xfrm>
            <a:off x="139850" y="53675"/>
            <a:ext cx="23247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Lato"/>
                <a:ea typeface="Lato"/>
                <a:cs typeface="Lato"/>
                <a:sym typeface="Lato"/>
              </a:rPr>
              <a:t>Number Employed </a:t>
            </a:r>
            <a:endParaRPr sz="1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STEM: Engineering, Biology, Health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Non-STEM: Business, Social Science, Education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75" y="1545900"/>
            <a:ext cx="4648251" cy="31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50" y="923200"/>
            <a:ext cx="4287426" cy="26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On-screen Show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Lato</vt:lpstr>
      <vt:lpstr>Raleway</vt:lpstr>
      <vt:lpstr>Arial</vt:lpstr>
      <vt:lpstr>Times New Roman</vt:lpstr>
      <vt:lpstr>Swiss</vt:lpstr>
      <vt:lpstr>College Majors From an Economical Perspective</vt:lpstr>
      <vt:lpstr>Importance of Analysis</vt:lpstr>
      <vt:lpstr>Objectives and/or Questions of Interest</vt:lpstr>
      <vt:lpstr>Project Proposal Questions </vt:lpstr>
      <vt:lpstr>Difference between STEM and Non-STEM major</vt:lpstr>
      <vt:lpstr>STEM vs Non-STEM (pt.1)</vt:lpstr>
      <vt:lpstr>STEM vs Non-STEM(pt.2)</vt:lpstr>
      <vt:lpstr>STEM vs Non-STEM pt.3</vt:lpstr>
      <vt:lpstr>STEM vs Non-STEM pt.4</vt:lpstr>
      <vt:lpstr>Logistic Regression &amp; Model </vt:lpstr>
      <vt:lpstr>PowerPoint Presentation</vt:lpstr>
      <vt:lpstr>STEM vs NonSTEM</vt:lpstr>
      <vt:lpstr>Nearest Centroid (NC) classifier</vt:lpstr>
      <vt:lpstr>Logistic Regression - Misclassification Rate</vt:lpstr>
      <vt:lpstr>R Code </vt:lpstr>
      <vt:lpstr>Difference within STEM major</vt:lpstr>
      <vt:lpstr>Differences Within Stem Majors (pt.1)</vt:lpstr>
      <vt:lpstr>Differences Within Stem Majors (pt.2) </vt:lpstr>
      <vt:lpstr>Differences Within Stem Majors (pt.3) </vt:lpstr>
      <vt:lpstr>R Code: Within Stem Majors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Majors From an Economical Perspective</dc:title>
  <cp:lastModifiedBy>Sathwik Kesappragada</cp:lastModifiedBy>
  <cp:revision>1</cp:revision>
  <dcterms:modified xsi:type="dcterms:W3CDTF">2020-10-06T19:57:34Z</dcterms:modified>
</cp:coreProperties>
</file>