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1" r:id="rId15"/>
    <p:sldId id="268" r:id="rId16"/>
    <p:sldId id="269" r:id="rId17"/>
    <p:sldId id="270" r:id="rId18"/>
    <p:sldId id="272" r:id="rId19"/>
    <p:sldId id="273" r:id="rId20"/>
    <p:sldId id="271" r:id="rId21"/>
    <p:sldId id="274" r:id="rId22"/>
    <p:sldId id="275" r:id="rId23"/>
    <p:sldId id="276" r:id="rId24"/>
    <p:sldId id="277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en-US" altLang="en-US" sz="2000">
                <a:latin typeface="Arial" panose="020B0604020202020204" pitchFamily="34" charset="0"/>
                <a:sym typeface="+mn-ea"/>
              </a:rPr>
              <a:t>Evidence Synthesis Using LLMs for Climate Change Adaptation Analysis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Team: </a:t>
            </a:r>
            <a:r>
              <a:rPr lang="en-US" sz="2000">
                <a:solidFill>
                  <a:srgbClr val="141414"/>
                </a:solidFill>
                <a:latin typeface="Calibri" panose="020F0502020204030204"/>
              </a:rPr>
              <a:t>E</a:t>
            </a:r>
            <a:endParaRPr lang="en-US"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lang="en-US" sz="2000">
                <a:solidFill>
                  <a:srgbClr val="141414"/>
                </a:solidFill>
                <a:latin typeface="Calibri" panose="020F0502020204030204"/>
              </a:rPr>
              <a:t>Sathwik kuchana</a:t>
            </a:r>
            <a:endParaRPr lang="en-US"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lang="en-US" sz="2000">
                <a:solidFill>
                  <a:srgbClr val="141414"/>
                </a:solidFill>
                <a:latin typeface="Calibri" panose="020F0502020204030204"/>
              </a:rPr>
              <a:t>Mallika </a:t>
            </a:r>
            <a:endParaRPr lang="en-US"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lang="en-US" sz="2000">
                <a:solidFill>
                  <a:srgbClr val="141414"/>
                </a:solidFill>
                <a:latin typeface="Calibri" panose="020F0502020204030204"/>
              </a:rPr>
              <a:t>priyadarshini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Dummy Dataset Creation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Generated 10 synthetic examples covering country, stakeholder identification, and depth of adaptation.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Each example aligned with real-world adaptation response expectations.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Saved in Parquet format for compatibility with fine-tuning workflows.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Dummy Dataset Results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Post dummy fine-tuning evaluation: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Country Accuracy: 32% - Basic location extraction learned.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Stakeholder Accuracy: 0% - No significant stakeholder identification learned.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Depth Accuracy: 13% - Minimal understanding of adaptation depth.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Conclusion: Dummy phase succeeded in teaching response structure but not semantic extraction.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en-US" altLang="en-US" sz="2000">
                <a:solidFill>
                  <a:srgbClr val="141414"/>
                </a:solidFill>
                <a:latin typeface="Calibri" panose="020F0502020204030204"/>
              </a:rPr>
              <a:t>Fine-Tuning Configuration</a:t>
            </a:r>
            <a:endParaRPr lang="en-US" altLang="en-US" sz="2000">
              <a:solidFill>
                <a:srgbClr val="141414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8435"/>
          </a:xfrm>
        </p:spPr>
        <p:txBody>
          <a:bodyPr>
            <a:noAutofit/>
          </a:bodyPr>
          <a:lstStyle/>
          <a:p>
            <a:r>
              <a:rPr lang="en-US" altLang="en-US" sz="2000">
                <a:solidFill>
                  <a:srgbClr val="141414"/>
                </a:solidFill>
                <a:latin typeface="Calibri" panose="020F0502020204030204"/>
              </a:rPr>
              <a:t>Model: LLaMA 3B fine-tuned using PEFT (Parameter-Efficient Fine-Tuning) with Unsloth.</a:t>
            </a:r>
            <a:endParaRPr lang="en-US" altLang="en-US" sz="2000">
              <a:solidFill>
                <a:srgbClr val="141414"/>
              </a:solidFill>
              <a:latin typeface="Calibri" panose="020F0502020204030204"/>
            </a:endParaRPr>
          </a:p>
          <a:p>
            <a:r>
              <a:rPr lang="en-US" altLang="en-US" sz="2000">
                <a:solidFill>
                  <a:srgbClr val="141414"/>
                </a:solidFill>
                <a:latin typeface="Calibri" panose="020F0502020204030204"/>
              </a:rPr>
              <a:t>LoRA Config: r=16, lora_alpha=16, lora_dropout=0, use_gradient_checkpointing='unsloth'.</a:t>
            </a:r>
            <a:endParaRPr lang="en-US" altLang="en-US" sz="2000">
              <a:solidFill>
                <a:srgbClr val="141414"/>
              </a:solidFill>
              <a:latin typeface="Calibri" panose="020F0502020204030204"/>
            </a:endParaRPr>
          </a:p>
          <a:p>
            <a:r>
              <a:rPr lang="en-US" altLang="en-US" sz="2000">
                <a:solidFill>
                  <a:srgbClr val="141414"/>
                </a:solidFill>
                <a:latin typeface="Calibri" panose="020F0502020204030204"/>
              </a:rPr>
              <a:t>Target Modules: q_proj, k_proj, v_proj, o_proj, gate_proj, up_proj, down_proj.</a:t>
            </a:r>
            <a:endParaRPr lang="en-US" altLang="en-US" sz="2000">
              <a:solidFill>
                <a:srgbClr val="141414"/>
              </a:solidFill>
              <a:latin typeface="Calibri" panose="020F0502020204030204"/>
            </a:endParaRPr>
          </a:p>
          <a:p>
            <a:r>
              <a:rPr lang="en-US" altLang="en-US" sz="2000">
                <a:solidFill>
                  <a:srgbClr val="141414"/>
                </a:solidFill>
                <a:latin typeface="Calibri" panose="020F0502020204030204"/>
              </a:rPr>
              <a:t>Training Args: epochs=10, batch_size=4, learning_rate=2e-4, bf16=True,   warmup_steps=100.</a:t>
            </a:r>
            <a:endParaRPr lang="en-US" altLang="en-US" sz="2000">
              <a:solidFill>
                <a:srgbClr val="141414"/>
              </a:solidFill>
              <a:latin typeface="Calibri" panose="020F0502020204030204"/>
            </a:endParaRPr>
          </a:p>
          <a:p>
            <a:r>
              <a:rPr lang="en-US" altLang="en-US" sz="2000">
                <a:solidFill>
                  <a:srgbClr val="141414"/>
                </a:solidFill>
                <a:latin typeface="Calibri" panose="020F0502020204030204"/>
              </a:rPr>
              <a:t>Optimizer: adamw_8bit for memory-efficient training.</a:t>
            </a:r>
            <a:endParaRPr lang="en-US" altLang="en-US" sz="2000">
              <a:solidFill>
                <a:srgbClr val="141414"/>
              </a:solidFill>
              <a:latin typeface="Calibri" panose="020F0502020204030204"/>
            </a:endParaRPr>
          </a:p>
          <a:p>
            <a:r>
              <a:rPr lang="en-US" altLang="en-US" sz="2000">
                <a:solidFill>
                  <a:srgbClr val="141414"/>
                </a:solidFill>
                <a:latin typeface="Calibri" panose="020F0502020204030204"/>
              </a:rPr>
              <a:t>PEFT enables fine-tuning with fewer trainable parameters, reducing compute cost.</a:t>
            </a:r>
            <a:endParaRPr lang="en-US" altLang="en-US" sz="2000">
              <a:solidFill>
                <a:srgbClr val="141414"/>
              </a:solidFill>
              <a:latin typeface="Calibri" panose="020F0502020204030204"/>
            </a:endParaRPr>
          </a:p>
          <a:p>
            <a:r>
              <a:rPr lang="en-US" altLang="en-US" sz="2000">
                <a:solidFill>
                  <a:srgbClr val="141414"/>
                </a:solidFill>
                <a:latin typeface="Calibri" panose="020F0502020204030204"/>
              </a:rPr>
              <a:t>Unsloth allows 2x larger batch sizes, uses 30% less VRAM, and supports long context windows.</a:t>
            </a:r>
            <a:endParaRPr lang="en-US" altLang="en-US" sz="2000">
              <a:solidFill>
                <a:srgbClr val="141414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Real Dataset Fine-Tuning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Fine-tuned Llama 3.2</a:t>
            </a:r>
            <a:r>
              <a:rPr lang="en-US" sz="2000">
                <a:solidFill>
                  <a:srgbClr val="141414"/>
                </a:solidFill>
                <a:latin typeface="Calibri" panose="020F0502020204030204"/>
              </a:rPr>
              <a:t> 3</a:t>
            </a:r>
            <a:r>
              <a:rPr sz="2000">
                <a:solidFill>
                  <a:srgbClr val="141414"/>
                </a:solidFill>
                <a:latin typeface="Calibri" panose="020F0502020204030204"/>
              </a:rPr>
              <a:t>B on real annotated GAMI data.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Training with 5 contexts provided per document to maximize evidence exposure.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Supervised Fine-Tuning (SFT) performed for 10 epochs initially.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Test Set Design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Evaluation contexts included: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Context 1, 2, 3, 5, and 8.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Allowed testing model's ability to generalize across varying levels of evidence richness.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Evaluation Metric - Exact Match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Developed custom exact match evaluation strategy: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- Country names compared after normalization.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- Stakeholders compared using multi-value overlap handling (||| separator).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- Depth assessed with strict classification match.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Ensured field-specific performance measurement.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Results Summary Table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Accuracy over multiple temperatures (0.1 to 1.5) measured.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Peak performance typically observed between 0.5 and 0.7 temperatures.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Country extraction consistently achieved &gt;88% accuracy.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  <p:pic>
        <p:nvPicPr>
          <p:cNvPr id="4" name="Picture 3" descr="accuracy_context_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3995" y="3971290"/>
            <a:ext cx="6410325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en-US" sz="2000">
                <a:solidFill>
                  <a:srgbClr val="141414"/>
                </a:solidFill>
                <a:latin typeface="Calibri" panose="020F0502020204030204"/>
              </a:rPr>
              <a:t>Mean Accuracy vs Temperature (All Contexts)</a:t>
            </a:r>
            <a:endParaRPr lang="en-US" sz="2000">
              <a:solidFill>
                <a:srgbClr val="141414"/>
              </a:solidFill>
              <a:latin typeface="Calibri" panose="020F0502020204030204"/>
            </a:endParaRPr>
          </a:p>
        </p:txBody>
      </p:sp>
      <p:pic>
        <p:nvPicPr>
          <p:cNvPr id="6" name="Content Placeholder 5" descr="mean_accuracy_vs_temperatur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77290" y="1600200"/>
            <a:ext cx="6788785" cy="45262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Heatmap Analysis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  <p:pic>
        <p:nvPicPr>
          <p:cNvPr id="5" name="Picture 4" descr="heatmap_mean_accuracy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895" y="1128395"/>
            <a:ext cx="8880475" cy="5641975"/>
          </a:xfrm>
          <a:prstGeom prst="rect">
            <a:avLst/>
          </a:prstGeom>
        </p:spPr>
      </p:pic>
      <p:sp>
        <p:nvSpPr>
          <p:cNvPr id="6" name="Content Placeholder 5"/>
          <p:cNvSpPr/>
          <p:nvPr>
            <p:ph idx="1"/>
          </p:nvPr>
        </p:nvSpPr>
        <p:spPr>
          <a:xfrm>
            <a:off x="457200" y="1600200"/>
            <a:ext cx="7292340" cy="4306570"/>
          </a:xfrm>
        </p:spPr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en-US" altLang="en-US" sz="2000">
                <a:solidFill>
                  <a:srgbClr val="141414"/>
                </a:solidFill>
                <a:latin typeface="Calibri" panose="020F0502020204030204"/>
              </a:rPr>
              <a:t>Key Executive Insights:</a:t>
            </a:r>
            <a:endParaRPr lang="en-US" altLang="en-US" sz="2000">
              <a:solidFill>
                <a:srgbClr val="141414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955"/>
            <a:ext cx="8229600" cy="4525963"/>
          </a:xfrm>
        </p:spPr>
        <p:txBody>
          <a:bodyPr>
            <a:normAutofit lnSpcReduction="20000"/>
          </a:bodyPr>
          <a:lstStyle/>
          <a:p/>
          <a:p>
            <a:pPr>
              <a:defRPr sz="2000">
                <a:latin typeface="Calibri" panose="020F0502020204030204"/>
              </a:defRPr>
            </a:pPr>
            <a:r>
              <a:rPr lang="en-US" altLang="en-US" sz="2000">
                <a:solidFill>
                  <a:srgbClr val="141414"/>
                </a:solidFill>
                <a:latin typeface="Calibri" panose="020F0502020204030204"/>
              </a:rPr>
              <a:t>Moderate Temperature (0.5 - 0.7) yields the best mean accuracy across all contexts.</a:t>
            </a:r>
            <a:endParaRPr lang="en-US" altLang="en-US"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lang="en-US" altLang="en-US" sz="2000">
                <a:solidFill>
                  <a:srgbClr val="141414"/>
                </a:solidFill>
                <a:latin typeface="Calibri" panose="020F0502020204030204"/>
              </a:rPr>
              <a:t>Contexts with richer retrievals (5, 8) achieve consistently higher extraction accuracies.</a:t>
            </a:r>
            <a:endParaRPr lang="en-US" altLang="en-US"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lang="en-US" altLang="en-US" sz="2000">
                <a:solidFill>
                  <a:srgbClr val="141414"/>
                </a:solidFill>
                <a:latin typeface="Calibri" panose="020F0502020204030204"/>
              </a:rPr>
              <a:t>Context 1 and 2 show weaker performance, but slightly improve at moderate temperatures.</a:t>
            </a:r>
            <a:endParaRPr lang="en-US" altLang="en-US"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lang="en-US" altLang="en-US" sz="2000">
                <a:solidFill>
                  <a:srgbClr val="141414"/>
                </a:solidFill>
                <a:latin typeface="Calibri" panose="020F0502020204030204"/>
              </a:rPr>
              <a:t>Extremely low (0.1) or high (1.5) temperatures lead to reduced accuracy (either rigid or hallucinating).</a:t>
            </a:r>
            <a:endParaRPr lang="en-US" altLang="en-US"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lang="en-US" altLang="en-US" sz="2000">
                <a:solidFill>
                  <a:srgbClr val="141414"/>
                </a:solidFill>
                <a:latin typeface="Calibri" panose="020F0502020204030204"/>
              </a:rPr>
              <a:t>Mean Accuracy trends show temperature tuning is critical for optimal model behavior.</a:t>
            </a:r>
            <a:endParaRPr lang="en-US" altLang="en-US"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lang="en-US" altLang="en-US" sz="2000">
                <a:solidFill>
                  <a:srgbClr val="141414"/>
                </a:solidFill>
                <a:latin typeface="Calibri" panose="020F0502020204030204"/>
              </a:rPr>
              <a:t>Retrieval strategy and context density significantly influence evidence extraction quality.</a:t>
            </a:r>
            <a:endParaRPr lang="en-US" altLang="en-US"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lang="en-US" altLang="en-US" sz="2000">
                <a:solidFill>
                  <a:srgbClr val="141414"/>
                </a:solidFill>
                <a:latin typeface="Calibri" panose="020F0502020204030204"/>
              </a:rPr>
              <a:t>Practical setting: Temperature 0.5 + Top-5 contexts recommended for future deployments.</a:t>
            </a:r>
            <a:endParaRPr lang="en-US" altLang="en-US" sz="2000">
              <a:solidFill>
                <a:srgbClr val="141414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en-US" altLang="en-US" sz="2000">
                <a:solidFill>
                  <a:srgbClr val="141414"/>
                </a:solidFill>
                <a:latin typeface="Calibri" panose="020F0502020204030204"/>
              </a:rPr>
              <a:t>Motivation &amp; Prior Work</a:t>
            </a:r>
            <a:endParaRPr lang="en-US" altLang="en-US" sz="2000">
              <a:solidFill>
                <a:srgbClr val="141414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en-US" sz="2000">
                <a:solidFill>
                  <a:srgbClr val="141414"/>
                </a:solidFill>
                <a:latin typeface="Calibri" panose="020F0502020204030204"/>
              </a:rPr>
              <a:t>Climate adaptation research is growing rapidly, demanding faster and scalable evidence synthesis.</a:t>
            </a:r>
            <a:endParaRPr lang="en-US" altLang="en-US" sz="2000">
              <a:solidFill>
                <a:srgbClr val="141414"/>
              </a:solidFill>
              <a:latin typeface="Calibri" panose="020F0502020204030204"/>
            </a:endParaRPr>
          </a:p>
          <a:p>
            <a:r>
              <a:rPr lang="en-US" altLang="en-US" sz="2000">
                <a:solidFill>
                  <a:srgbClr val="141414"/>
                </a:solidFill>
                <a:latin typeface="Calibri" panose="020F0502020204030204"/>
              </a:rPr>
              <a:t>Manual reviews are slow, inconsistent, and resource-intensive.</a:t>
            </a:r>
            <a:endParaRPr lang="en-US" altLang="en-US" sz="2000">
              <a:solidFill>
                <a:srgbClr val="141414"/>
              </a:solidFill>
              <a:latin typeface="Calibri" panose="020F0502020204030204"/>
            </a:endParaRPr>
          </a:p>
          <a:p>
            <a:r>
              <a:rPr lang="en-US" altLang="en-US" sz="2000">
                <a:solidFill>
                  <a:srgbClr val="141414"/>
                </a:solidFill>
                <a:latin typeface="Calibri" panose="020F0502020204030204"/>
              </a:rPr>
              <a:t>LLMs like LLaMA offer automation potential for extracting structured evidence from literature.</a:t>
            </a:r>
            <a:endParaRPr lang="en-US" altLang="en-US" sz="2000">
              <a:solidFill>
                <a:srgbClr val="141414"/>
              </a:solidFill>
              <a:latin typeface="Calibri" panose="020F0502020204030204"/>
            </a:endParaRPr>
          </a:p>
          <a:p>
            <a:r>
              <a:rPr lang="en-US" altLang="en-US" sz="2000">
                <a:solidFill>
                  <a:srgbClr val="141414"/>
                </a:solidFill>
                <a:latin typeface="Calibri" panose="020F0502020204030204"/>
              </a:rPr>
              <a:t>Prior work tested GPT-4o on the GAMI (Food Security) dataset:</a:t>
            </a:r>
            <a:endParaRPr lang="en-US" altLang="en-US" sz="2000">
              <a:solidFill>
                <a:srgbClr val="141414"/>
              </a:solidFill>
              <a:latin typeface="Calibri" panose="020F0502020204030204"/>
            </a:endParaRPr>
          </a:p>
          <a:p>
            <a:r>
              <a:rPr lang="en-US" altLang="en-US" sz="2000">
                <a:solidFill>
                  <a:srgbClr val="141414"/>
                </a:solidFill>
                <a:latin typeface="Calibri" panose="020F0502020204030204"/>
              </a:rPr>
              <a:t>High accuracy in country identification (88% precision, 90% recall).</a:t>
            </a:r>
            <a:endParaRPr lang="en-US" altLang="en-US" sz="2000">
              <a:solidFill>
                <a:srgbClr val="141414"/>
              </a:solidFill>
              <a:latin typeface="Calibri" panose="020F0502020204030204"/>
            </a:endParaRPr>
          </a:p>
          <a:p>
            <a:r>
              <a:rPr lang="en-US" altLang="en-US" sz="2000">
                <a:solidFill>
                  <a:srgbClr val="141414"/>
                </a:solidFill>
                <a:latin typeface="Calibri" panose="020F0502020204030204"/>
              </a:rPr>
              <a:t>Weaker performance in stakeholder (F1: 0.54) and depth classification (F1: 0.22).</a:t>
            </a:r>
            <a:endParaRPr lang="en-US" altLang="en-US" sz="2000">
              <a:solidFill>
                <a:srgbClr val="141414"/>
              </a:solidFill>
              <a:latin typeface="Calibri" panose="020F0502020204030204"/>
            </a:endParaRPr>
          </a:p>
          <a:p>
            <a:r>
              <a:rPr lang="en-US" altLang="en-US" sz="2000">
                <a:solidFill>
                  <a:srgbClr val="141414"/>
                </a:solidFill>
                <a:latin typeface="Calibri" panose="020F0502020204030204"/>
              </a:rPr>
              <a:t>These limitations highlight the need for domain-specific fine-tuning.</a:t>
            </a:r>
            <a:endParaRPr lang="en-US" altLang="en-US" sz="2000">
              <a:solidFill>
                <a:srgbClr val="141414"/>
              </a:solidFill>
              <a:latin typeface="Calibri" panose="020F0502020204030204"/>
            </a:endParaRPr>
          </a:p>
          <a:p>
            <a:r>
              <a:rPr lang="en-US" altLang="en-US" sz="2000">
                <a:solidFill>
                  <a:srgbClr val="141414"/>
                </a:solidFill>
                <a:latin typeface="Calibri" panose="020F0502020204030204"/>
              </a:rPr>
              <a:t>Our work builds on this by fine-tuning LLaMA 3B using annotated scientific evidence from GAMI.</a:t>
            </a:r>
            <a:endParaRPr lang="en-US" altLang="en-US" sz="2000">
              <a:solidFill>
                <a:srgbClr val="141414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Extended Training - 20 Epochs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Model further fine-tuned for 20 epochs on full 5-context data.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Resulted in slight improvements in stakeholder and depth field extraction accuracies.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Demonstrated benefit of additional supervised exposure.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  <p:pic>
        <p:nvPicPr>
          <p:cNvPr id="4" name="Picture 3" descr="result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23670" y="3892550"/>
            <a:ext cx="6296025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Key Observations and Challenges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Country identification relatively easy for LLMs.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Stakeholder extraction harder due to diverse textual representations.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Depth classification highly subjective, leading to accuracy challenges.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Parsing inconsistencies in scientific literature complicated training.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Practical Applications and Future Work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Deploy semi-automated evidence synthesis for climate policy development.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Expand model fine-tuning across health and water sectors.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Introduce uncertainty quantification in model responses.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Pave path for human-in-the-loop systematic evidence reviews.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Build next-gen AI systems for scientific literature intelligence.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Conclusion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Demonstrated that LLMs like Llama 3.2</a:t>
            </a:r>
            <a:r>
              <a:rPr lang="en-US" sz="2000">
                <a:solidFill>
                  <a:srgbClr val="141414"/>
                </a:solidFill>
                <a:latin typeface="Calibri" panose="020F0502020204030204"/>
              </a:rPr>
              <a:t> 3</a:t>
            </a:r>
            <a:r>
              <a:rPr sz="2000">
                <a:solidFill>
                  <a:srgbClr val="141414"/>
                </a:solidFill>
                <a:latin typeface="Calibri" panose="020F0502020204030204"/>
              </a:rPr>
              <a:t>B, when fine-tuned appropriately, can significantly assist systematic climate evidence synthesis.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Accelerates research timelines, reduces manual effort, and increases accessibility of scientific findings.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A promising foundation for scaling evidence-based decision support in climate adaptation fields.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Objective and Research Question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Objective: Utilize Llama model to extract structured climate adaptation evidence from scientific documents.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Research Question: How effectively can a fine-tuned LLM perform domain-specific evidence synthesis at scale?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lang="en-US" altLang="en-US" sz="2000">
                <a:solidFill>
                  <a:srgbClr val="141414"/>
                </a:solidFill>
                <a:latin typeface="Calibri" panose="020F0502020204030204"/>
              </a:rPr>
              <a:t>Dataset Overview – GAMI Food Sector</a:t>
            </a:r>
            <a:endParaRPr lang="en-US" altLang="en-US" sz="2000">
              <a:solidFill>
                <a:srgbClr val="141414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000">
                <a:solidFill>
                  <a:srgbClr val="141414"/>
                </a:solidFill>
                <a:latin typeface="Calibri" panose="020F0502020204030204"/>
              </a:rPr>
              <a:t>Source: Global Adaptation Mapping Initiative (GAMI) – Food Security Focus Group.</a:t>
            </a:r>
            <a:endParaRPr lang="en-US" altLang="en-US" sz="2000">
              <a:solidFill>
                <a:srgbClr val="141414"/>
              </a:solidFill>
              <a:latin typeface="Calibri" panose="020F0502020204030204"/>
            </a:endParaRPr>
          </a:p>
          <a:p>
            <a:r>
              <a:rPr lang="en-US" altLang="en-US" sz="2000">
                <a:solidFill>
                  <a:srgbClr val="141414"/>
                </a:solidFill>
                <a:latin typeface="Calibri" panose="020F0502020204030204"/>
              </a:rPr>
              <a:t>Total: 551 peer-reviewed scientific articles focused on agricultural adaptation.</a:t>
            </a:r>
            <a:endParaRPr lang="en-US" altLang="en-US" sz="2000">
              <a:solidFill>
                <a:srgbClr val="141414"/>
              </a:solidFill>
              <a:latin typeface="Calibri" panose="020F0502020204030204"/>
            </a:endParaRPr>
          </a:p>
          <a:p>
            <a:r>
              <a:rPr lang="en-US" altLang="en-US" sz="2000">
                <a:solidFill>
                  <a:srgbClr val="141414"/>
                </a:solidFill>
                <a:latin typeface="Calibri" panose="020F0502020204030204"/>
              </a:rPr>
              <a:t>Training Set: 440 articles | Test Set: 111 articles.</a:t>
            </a:r>
            <a:endParaRPr lang="en-US" altLang="en-US" sz="2000">
              <a:solidFill>
                <a:srgbClr val="141414"/>
              </a:solidFill>
              <a:latin typeface="Calibri" panose="020F0502020204030204"/>
            </a:endParaRPr>
          </a:p>
          <a:p>
            <a:r>
              <a:rPr lang="en-US" altLang="en-US" sz="2000">
                <a:solidFill>
                  <a:srgbClr val="141414"/>
                </a:solidFill>
                <a:latin typeface="Calibri" panose="020F0502020204030204"/>
              </a:rPr>
              <a:t>We got preprocessed dataset which is Parsed using LlamaParse → Markdown: captured text, tables, flowcharts, graphs (images excluded).</a:t>
            </a:r>
            <a:endParaRPr lang="en-US" altLang="en-US" sz="2000">
              <a:solidFill>
                <a:srgbClr val="141414"/>
              </a:solidFill>
              <a:latin typeface="Calibri" panose="020F0502020204030204"/>
            </a:endParaRPr>
          </a:p>
          <a:p>
            <a:r>
              <a:rPr lang="en-US" altLang="en-US" sz="2000">
                <a:solidFill>
                  <a:srgbClr val="141414"/>
                </a:solidFill>
                <a:latin typeface="Calibri" panose="020F0502020204030204"/>
              </a:rPr>
              <a:t>Structured format enabled accurate chunking and metadata alignment for downstream modeling tasks.</a:t>
            </a:r>
            <a:endParaRPr lang="en-US" altLang="en-US" sz="2000">
              <a:solidFill>
                <a:srgbClr val="141414"/>
              </a:solidFill>
              <a:latin typeface="Calibri" panose="020F0502020204030204"/>
            </a:endParaRPr>
          </a:p>
          <a:p>
            <a:pPr marL="0" indent="0">
              <a:buNone/>
            </a:pPr>
            <a:endParaRPr lang="en-US" altLang="en-US" sz="2000">
              <a:solidFill>
                <a:srgbClr val="141414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Data Preprocessing - Chunking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Chunked each document into segments of 300 words to balance context and computational limits.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Simple sliding window technique without semantic segmentation used.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Generated over 4000</a:t>
            </a:r>
            <a:r>
              <a:rPr lang="en-US" sz="2000">
                <a:solidFill>
                  <a:srgbClr val="141414"/>
                </a:solidFill>
                <a:latin typeface="Calibri" panose="020F0502020204030204"/>
              </a:rPr>
              <a:t>+</a:t>
            </a:r>
            <a:r>
              <a:rPr sz="2000">
                <a:solidFill>
                  <a:srgbClr val="141414"/>
                </a:solidFill>
                <a:latin typeface="Calibri" panose="020F0502020204030204"/>
              </a:rPr>
              <a:t> text chunks for indexing and retrieval.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Data Preprocessing - Embedding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endParaRPr sz="2000">
              <a:cs typeface="+mn-lt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cs typeface="+mn-lt"/>
              </a:rPr>
              <a:t>Used 'all-MiniLM-L6-v2' model from Sentence Transformers.</a:t>
            </a:r>
            <a:endParaRPr sz="2000">
              <a:solidFill>
                <a:srgbClr val="141414"/>
              </a:solidFill>
              <a:cs typeface="+mn-lt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cs typeface="+mn-lt"/>
              </a:rPr>
              <a:t>Embedded each chunk into 384-dimensional dense vectors.</a:t>
            </a:r>
            <a:endParaRPr sz="2000">
              <a:solidFill>
                <a:srgbClr val="141414"/>
              </a:solidFill>
              <a:cs typeface="+mn-lt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cs typeface="+mn-lt"/>
              </a:rPr>
              <a:t>This allowed semantically meaningful retrieval during inference using vector similarities</a:t>
            </a:r>
            <a:endParaRPr sz="2000">
              <a:solidFill>
                <a:srgbClr val="141414"/>
              </a:solidFill>
              <a:cs typeface="+mn-lt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lang="en-US" altLang="en-US" sz="2000">
                <a:solidFill>
                  <a:srgbClr val="141414"/>
                </a:solidFill>
                <a:cs typeface="+mn-lt"/>
              </a:rPr>
              <a:t>Trained on 1B+ sentence pairs with contrastive learning.</a:t>
            </a:r>
            <a:endParaRPr lang="en-US" altLang="en-US" sz="2000">
              <a:solidFill>
                <a:srgbClr val="141414"/>
              </a:solidFill>
              <a:cs typeface="+mn-lt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lang="en-US" altLang="en-US" sz="2000">
                <a:solidFill>
                  <a:srgbClr val="141414"/>
                </a:solidFill>
                <a:cs typeface="+mn-lt"/>
              </a:rPr>
              <a:t>Chosen for:</a:t>
            </a:r>
            <a:endParaRPr lang="en-US" altLang="en-US" sz="2000">
              <a:solidFill>
                <a:srgbClr val="141414"/>
              </a:solidFill>
              <a:cs typeface="+mn-lt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lang="en-US" altLang="en-US" sz="2000">
                <a:solidFill>
                  <a:srgbClr val="141414"/>
                </a:solidFill>
                <a:cs typeface="+mn-lt"/>
              </a:rPr>
              <a:t>Strong performance with low compute</a:t>
            </a:r>
            <a:endParaRPr lang="en-US" altLang="en-US" sz="2000">
              <a:solidFill>
                <a:srgbClr val="141414"/>
              </a:solidFill>
              <a:cs typeface="+mn-lt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lang="en-US" altLang="en-US" sz="2000">
                <a:solidFill>
                  <a:srgbClr val="141414"/>
                </a:solidFill>
                <a:cs typeface="+mn-lt"/>
              </a:rPr>
              <a:t>Fast inference</a:t>
            </a:r>
            <a:endParaRPr lang="en-US" altLang="en-US" sz="2000">
              <a:solidFill>
                <a:srgbClr val="141414"/>
              </a:solidFill>
              <a:cs typeface="+mn-lt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lang="en-US" altLang="en-US" sz="2000">
                <a:solidFill>
                  <a:srgbClr val="141414"/>
                </a:solidFill>
                <a:cs typeface="+mn-lt"/>
              </a:rPr>
              <a:t>Compatible with CPU-based deployments</a:t>
            </a:r>
            <a:endParaRPr lang="en-US" altLang="en-US" sz="2000">
              <a:solidFill>
                <a:srgbClr val="141414"/>
              </a:solidFill>
              <a:cs typeface="+mn-lt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lang="en-US" altLang="en-US" sz="2000">
                <a:solidFill>
                  <a:srgbClr val="141414"/>
                </a:solidFill>
                <a:cs typeface="+mn-lt"/>
              </a:rPr>
              <a:t>Lightweight (22M parameters)</a:t>
            </a:r>
            <a:endParaRPr lang="en-US" altLang="en-US" sz="2000">
              <a:solidFill>
                <a:srgbClr val="141414"/>
              </a:solidFill>
              <a:cs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Building FAISS Index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Created FAISS index to enable fast approximate nearest neighbor search.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Each document maintained a separate embedding retrieval mapping.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Reduced computational overhead during chunk retrieval by narrowing search to file-specific chunks.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Retrieval Strategy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For a given query and file, retrieved top-3 contextually relevant chunks.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Distance computed in embedding space using L2 norm.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Ensured model received only document-relevant information, mimicking human context recall.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F0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Dummy Dataset - Purpose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Before fine-tuning on real scientific data, trained the model on a dummy dataset.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Purpose: Ensure the model understands and outputs structured responses.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  <a:p>
            <a:pPr>
              <a:defRPr sz="2000">
                <a:latin typeface="Calibri" panose="020F0502020204030204"/>
              </a:defRPr>
            </a:pPr>
            <a:r>
              <a:rPr sz="2000">
                <a:solidFill>
                  <a:srgbClr val="141414"/>
                </a:solidFill>
                <a:latin typeface="Calibri" panose="020F0502020204030204"/>
              </a:rPr>
              <a:t>Dummy data mimicked the desired output format with simple, consistent examples.</a:t>
            </a:r>
            <a:endParaRPr sz="2000">
              <a:solidFill>
                <a:srgbClr val="141414"/>
              </a:solidFill>
              <a:latin typeface="Calibri" panose="020F050202020403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6898</Words>
  <Application>WPS Slides</Application>
  <PresentationFormat>On-screen Show (4:3)</PresentationFormat>
  <Paragraphs>160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2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Calibri</vt:lpstr>
      <vt:lpstr>Office Theme</vt:lpstr>
      <vt:lpstr>Evidence Synthesis Using LLMs for Climate Change Adaptation Analysis</vt:lpstr>
      <vt:lpstr>Motivation and Background</vt:lpstr>
      <vt:lpstr>Objective and Research Question</vt:lpstr>
      <vt:lpstr>Dataset Overview</vt:lpstr>
      <vt:lpstr>Data Preprocessing - Chunking</vt:lpstr>
      <vt:lpstr>Data Preprocessing - Embedding</vt:lpstr>
      <vt:lpstr>Building FAISS Index</vt:lpstr>
      <vt:lpstr>Retrieval Strategy</vt:lpstr>
      <vt:lpstr>Dummy Dataset - Purpose</vt:lpstr>
      <vt:lpstr>Dummy Dataset Creation</vt:lpstr>
      <vt:lpstr>Dummy Dataset Results</vt:lpstr>
      <vt:lpstr>Real Dataset Fine-Tuning</vt:lpstr>
      <vt:lpstr>Real Dataset Fine-Tuning</vt:lpstr>
      <vt:lpstr>Test Set Design</vt:lpstr>
      <vt:lpstr>Evaluation Metric - Exact Match</vt:lpstr>
      <vt:lpstr>Results Summary Table</vt:lpstr>
      <vt:lpstr>Mean Accuracy vs Temperature (All Contexts)</vt:lpstr>
      <vt:lpstr>Heatmap Analysis</vt:lpstr>
      <vt:lpstr>Key Executive Insights:</vt:lpstr>
      <vt:lpstr>Extended Training - 20 Epochs</vt:lpstr>
      <vt:lpstr>Key Observations and Challenges</vt:lpstr>
      <vt:lpstr>Practical Applications and Future Work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sathwik</cp:lastModifiedBy>
  <cp:revision>8</cp:revision>
  <dcterms:created xsi:type="dcterms:W3CDTF">2013-01-27T09:14:00Z</dcterms:created>
  <dcterms:modified xsi:type="dcterms:W3CDTF">2025-05-06T16:37:20Z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453E0BF5DE504E62AE66EC3529999B28_12</vt:lpwstr>
  </property>
  <property fmtid="{D5CDD505-2E9C-101B-9397-08002B2CF9AE}" pid="3" name="KSOProductBuildVer">
    <vt:lpwstr>1033-12.2.0.20795</vt:lpwstr>
  </property>
</Properties>
</file>