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54" r:id="rId5"/>
    <p:sldId id="353" r:id="rId6"/>
    <p:sldId id="352" r:id="rId7"/>
    <p:sldId id="350" r:id="rId8"/>
    <p:sldId id="349" r:id="rId9"/>
    <p:sldId id="361" r:id="rId10"/>
    <p:sldId id="355" r:id="rId11"/>
    <p:sldId id="363" r:id="rId12"/>
    <p:sldId id="365" r:id="rId13"/>
    <p:sldId id="369" r:id="rId14"/>
    <p:sldId id="368" r:id="rId15"/>
  </p:sldIdLst>
  <p:sldSz cx="9144000" cy="6858000" type="screen4x3"/>
  <p:notesSz cx="6858000" cy="9715500"/>
  <p:defaultTextStyle>
    <a:defPPr>
      <a:defRPr lang="de-DE"/>
    </a:defPPr>
    <a:lvl1pPr mar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1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722"/>
    <p:restoredTop sz="94660"/>
  </p:normalViewPr>
  <p:slideViewPr>
    <p:cSldViewPr showGuides="1">
      <p:cViewPr varScale="1">
        <p:scale>
          <a:sx n="99" d="100"/>
          <a:sy n="99" d="100"/>
        </p:scale>
        <p:origin x="-90" y="-312"/>
      </p:cViewPr>
      <p:guideLst>
        <p:guide orient="horz" pos="21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17A7C8F-0BD3-4828-AE2F-2ECE7B86B37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EditPoints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/>
          <a:p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EditPoints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EditPoints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endParaRPr lang="de-DE"/>
          </a:p>
        </p:txBody>
      </p:sp>
      <p:sp>
        <p:nvSpPr>
          <p:cNvPr id="10" name="Rectangle 6"/>
          <p:cNvSpPr>
            <a:spLocks noGrp="1" noEditPoints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endParaRPr lang="de-DE"/>
          </a:p>
        </p:txBody>
      </p:sp>
      <p:sp>
        <p:nvSpPr>
          <p:cNvPr id="11" name="Rectangle 7"/>
          <p:cNvSpPr>
            <a:spLocks noGrp="1" noEditPoints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None/>
            </a:pPr>
            <a:endParaRPr kumimoji="0" lang="en-US" sz="3200" b="0" i="0" u="none" strike="noStrike" kern="1200" cap="none" spc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 noEditPoints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EditPoints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EditPoints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EditPoints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/>
          <a:lstStyle>
            <a:lvl1pPr algn="ctr">
              <a:defRPr sz="1400"/>
            </a:lvl1pPr>
          </a:lstStyle>
          <a:p>
            <a:endParaRPr lang="de-DE"/>
          </a:p>
        </p:txBody>
      </p:sp>
      <p:sp>
        <p:nvSpPr>
          <p:cNvPr id="1031" name="Rectangle 7"/>
          <p:cNvSpPr>
            <a:spLocks noGrp="1" noEditPoints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/>
          <a:lstStyle>
            <a:lvl1pPr algn="r">
              <a:defRPr sz="1400"/>
            </a:lvl1pPr>
          </a:lstStyle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2049"/>
          <p:cNvSpPr>
            <a:spLocks noGrp="1" noEditPoints="1"/>
          </p:cNvSpPr>
          <p:nvPr>
            <p:ph type="ctrTitle"/>
          </p:nvPr>
        </p:nvSpPr>
        <p:spPr>
          <a:xfrm>
            <a:off x="467544" y="692696"/>
            <a:ext cx="8496746" cy="1470025"/>
          </a:xfrm>
        </p:spPr>
        <p:txBody>
          <a:bodyPr anchor="ctr"/>
          <a:lstStyle/>
          <a:p>
            <a:pPr defTabSz="914400">
              <a:buSzPct val="100000"/>
              <a:buFontTx/>
              <a:buNone/>
            </a:pPr>
            <a:r>
              <a:rPr lang="en-US" altLang="de-CH" sz="3600" kern="12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SMS Spam Detection Using NLP</a:t>
            </a:r>
            <a:endParaRPr lang="en-US" altLang="de-CH" sz="3600" kern="1200" baseline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p>
            <a:r>
              <a:rPr lang="en-US"/>
              <a:t>Model Training and Evaluation</a:t>
            </a:r>
            <a:endParaRPr 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p>
            <a:r>
              <a:rPr lang="en-US" sz="1800"/>
              <a:t>Models used: Naive Bayes and XGBoost.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r>
              <a:rPr lang="en-US" sz="1800"/>
              <a:t>Training Process:The training set (document-term matrix) along with the corresponding labels (spam or ham) is used to train the chosen machine learning model. </a:t>
            </a:r>
            <a:endParaRPr lang="en-US" sz="1800"/>
          </a:p>
          <a:p>
            <a:r>
              <a:rPr lang="en-US" sz="1800"/>
              <a:t>Model Evaluation: After training, the model's performance is evaluated using the testing set. </a:t>
            </a: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graphicFrame>
        <p:nvGraphicFramePr>
          <p:cNvPr id="4" name="Table 3"/>
          <p:cNvGraphicFramePr/>
          <p:nvPr/>
        </p:nvGraphicFramePr>
        <p:xfrm>
          <a:off x="971550" y="3860800"/>
          <a:ext cx="64001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Test accuracy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Navies Bayes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0.97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XG Boost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0.96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p>
            <a:r>
              <a:rPr lang="en-US"/>
              <a:t>LSTM Model Evaluation</a:t>
            </a:r>
            <a:endParaRPr 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p>
            <a:r>
              <a:rPr lang="en-US" sz="1800"/>
              <a:t>LSTM</a:t>
            </a:r>
            <a:endParaRPr lang="en-US" sz="1800"/>
          </a:p>
          <a:p>
            <a:r>
              <a:rPr lang="en-US" sz="1800"/>
              <a:t>F1-score:  0.28571428571428575</a:t>
            </a:r>
            <a:endParaRPr lang="en-US" sz="1800"/>
          </a:p>
          <a:p>
            <a:r>
              <a:rPr lang="en-US" sz="1800"/>
              <a:t>Precision:  0.2</a:t>
            </a:r>
            <a:endParaRPr lang="en-US" sz="1800"/>
          </a:p>
          <a:p>
            <a:r>
              <a:rPr lang="en-US" sz="1800"/>
              <a:t>Recall:  0.5</a:t>
            </a:r>
            <a:endParaRPr 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  </a:t>
            </a:r>
            <a:endParaRPr 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p>
            <a:r>
              <a:rPr lang="en-US" sz="1800"/>
              <a:t>we have achieved highest test accuracy for </a:t>
            </a:r>
            <a:r>
              <a:rPr lang="en-US" sz="1800">
                <a:sym typeface="+mn-ea"/>
              </a:rPr>
              <a:t>Navies Bayes which is 97%</a:t>
            </a:r>
            <a:endParaRPr lang="en-US" sz="1800"/>
          </a:p>
          <a:p>
            <a:r>
              <a:rPr lang="en-US" sz="1800"/>
              <a:t>we focused on achieving a robust spam detection system with a balanced performance suitable</a:t>
            </a:r>
            <a:endParaRPr lang="en-US" sz="1800"/>
          </a:p>
          <a:p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Future Work</a:t>
            </a:r>
            <a:endParaRPr lang="en-US" sz="1800"/>
          </a:p>
          <a:p>
            <a:r>
              <a:rPr lang="en-US" sz="1800"/>
              <a:t>Exploring other NLP techniques, optimizing hyperparameters, and deploying the model as a web application.</a:t>
            </a:r>
            <a:endParaRPr lang="en-US" sz="1800"/>
          </a:p>
        </p:txBody>
      </p:sp>
      <p:sp>
        <p:nvSpPr>
          <p:cNvPr id="4" name="Text Box 3"/>
          <p:cNvSpPr txBox="1"/>
          <p:nvPr/>
        </p:nvSpPr>
        <p:spPr>
          <a:xfrm>
            <a:off x="600075" y="10547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67360" y="620395"/>
            <a:ext cx="8229600" cy="582613"/>
          </a:xfrm>
        </p:spPr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457200" y="1628775"/>
            <a:ext cx="8229600" cy="4953000"/>
          </a:xfrm>
        </p:spPr>
        <p:txBody>
          <a:bodyPr/>
          <a:p>
            <a:r>
              <a:rPr lang="en-US" sz="1800"/>
              <a:t>Introduction to the project.</a:t>
            </a:r>
            <a:endParaRPr lang="en-US" sz="1800"/>
          </a:p>
          <a:p>
            <a:r>
              <a:rPr lang="en-US" sz="1800"/>
              <a:t>Objective: Build a model to classify SMS messages as spam or ham (not spam).</a:t>
            </a:r>
            <a:endParaRPr lang="en-US" sz="1800"/>
          </a:p>
          <a:p>
            <a:r>
              <a:rPr lang="en-US" sz="1800"/>
              <a:t>Tools used: Python, Pandas, Plotly, NLTK, Scikit-learn, TensorFlow.</a:t>
            </a:r>
            <a:endParaRPr 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67360" y="620395"/>
            <a:ext cx="8229600" cy="582613"/>
          </a:xfrm>
        </p:spPr>
        <p:txBody>
          <a:bodyPr/>
          <a:p>
            <a:r>
              <a:rPr lang="en-US"/>
              <a:t>Data Loading and Initial Exploration</a:t>
            </a:r>
            <a:endParaRPr 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395605" y="1628775"/>
            <a:ext cx="8229600" cy="4953000"/>
          </a:xfrm>
        </p:spPr>
        <p:txBody>
          <a:bodyPr/>
          <a:p>
            <a:pPr marL="0" indent="0">
              <a:buNone/>
            </a:pPr>
            <a:r>
              <a:rPr lang="en-US" sz="1800"/>
              <a:t>Steps:</a:t>
            </a:r>
            <a:endParaRPr lang="en-US" sz="1800"/>
          </a:p>
          <a:p>
            <a:r>
              <a:rPr lang="en-US" sz="1800"/>
              <a:t>Load the data using Pandas.</a:t>
            </a:r>
            <a:endParaRPr lang="en-US" sz="1800"/>
          </a:p>
          <a:p>
            <a:r>
              <a:rPr lang="en-US" sz="1800"/>
              <a:t>Drop any columns with missing values.</a:t>
            </a:r>
            <a:endParaRPr lang="en-US" sz="1800"/>
          </a:p>
          <a:p>
            <a:r>
              <a:rPr lang="en-US" sz="1800"/>
              <a:t>Rename columns for better understanding (target and message).</a:t>
            </a:r>
            <a:endParaRPr lang="en-US" sz="1800"/>
          </a:p>
          <a:p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3716655"/>
            <a:ext cx="4415155" cy="2073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67360" y="476250"/>
            <a:ext cx="8229600" cy="582613"/>
          </a:xfrm>
        </p:spPr>
        <p:txBody>
          <a:bodyPr/>
          <a:p>
            <a:r>
              <a:rPr lang="en-US"/>
              <a:t>Data Overview</a:t>
            </a:r>
            <a:endParaRPr 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395605" y="1484630"/>
            <a:ext cx="8229600" cy="4953000"/>
          </a:xfrm>
        </p:spPr>
        <p:txBody>
          <a:bodyPr/>
          <a:p>
            <a:pPr marL="0" indent="0">
              <a:buNone/>
            </a:pPr>
            <a:endParaRPr lang="en-US" sz="1800"/>
          </a:p>
          <a:p>
            <a:r>
              <a:rPr lang="en-US" sz="1800"/>
              <a:t>Display the basic information about the dataset.</a:t>
            </a:r>
            <a:endParaRPr lang="en-US" sz="1800"/>
          </a:p>
          <a:p>
            <a:r>
              <a:rPr lang="en-US" sz="1800"/>
              <a:t>Check for null values.</a:t>
            </a:r>
            <a:endParaRPr lang="en-US" sz="1800"/>
          </a:p>
          <a:p>
            <a:r>
              <a:rPr lang="en-US" sz="1800"/>
              <a:t>Add a new column to calculate the length of each message.</a:t>
            </a: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3140710"/>
            <a:ext cx="5010150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67360" y="188595"/>
            <a:ext cx="8229600" cy="582613"/>
          </a:xfrm>
        </p:spPr>
        <p:txBody>
          <a:bodyPr/>
          <a:p>
            <a:r>
              <a:rPr lang="en-US"/>
              <a:t>Text Cleaning</a:t>
            </a:r>
            <a:endParaRPr 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467360" y="836930"/>
            <a:ext cx="8229600" cy="4953000"/>
          </a:xfrm>
        </p:spPr>
        <p:txBody>
          <a:bodyPr/>
          <a:p>
            <a:pPr marL="0" indent="0">
              <a:buNone/>
            </a:pPr>
            <a:r>
              <a:rPr lang="en-US" sz="1800"/>
              <a:t>Importance of Text Cleaning in NLP</a:t>
            </a:r>
            <a:endParaRPr lang="en-US" sz="1800"/>
          </a:p>
          <a:p>
            <a:pPr marL="457200" indent="-457200">
              <a:buAutoNum type="arabicPeriod"/>
            </a:pPr>
            <a:r>
              <a:rPr lang="en-US" sz="1800"/>
              <a:t>Enhanced Data Quality</a:t>
            </a:r>
            <a:endParaRPr lang="en-US" sz="1800"/>
          </a:p>
          <a:p>
            <a:pPr marL="457200" indent="-457200">
              <a:buAutoNum type="arabicPeriod"/>
            </a:pPr>
            <a:r>
              <a:rPr lang="en-US" sz="1800"/>
              <a:t>Reduced Model Bias and Overfitting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Steps involved: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Convert text to lowercase.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Remove text in square brackets.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Remove links, punctuation, and words containing numbers.</a:t>
            </a:r>
            <a:endParaRPr lang="en-US" sz="1800"/>
          </a:p>
          <a:p>
            <a:pPr marL="457200" indent="-457200">
              <a:buAutoNum type="arabicPeriod"/>
            </a:pPr>
            <a:endParaRPr lang="en-US" sz="1800"/>
          </a:p>
          <a:p>
            <a:pPr marL="457200" indent="-457200">
              <a:buAutoNum type="arabicPeriod"/>
            </a:pPr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3860800"/>
            <a:ext cx="7829550" cy="1971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p>
            <a:r>
              <a:rPr lang="en-US"/>
              <a:t>Stopwords Removal and Stemming</a:t>
            </a:r>
            <a:endParaRPr 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p>
            <a:r>
              <a:rPr lang="en-US" sz="1800"/>
              <a:t>Stopwords and their impact on text analysis.</a:t>
            </a:r>
            <a:endParaRPr lang="en-US" sz="1800"/>
          </a:p>
          <a:p>
            <a:r>
              <a:rPr lang="en-US" sz="1800"/>
              <a:t>Use NLTK to remove stopwords from the messages.</a:t>
            </a:r>
            <a:endParaRPr lang="en-US" sz="1800"/>
          </a:p>
          <a:p>
            <a:r>
              <a:rPr lang="en-US" sz="1800"/>
              <a:t>Explain stemming and its role in reducing words to their root form.</a:t>
            </a:r>
            <a:endParaRPr lang="en-US" sz="1800"/>
          </a:p>
          <a:p>
            <a:r>
              <a:rPr lang="en-US" sz="1800"/>
              <a:t>Applied stemming to the cleaned text.</a:t>
            </a:r>
            <a:endParaRPr lang="en-US" sz="1800"/>
          </a:p>
          <a:p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3644900"/>
            <a:ext cx="818197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p>
            <a:r>
              <a:rPr lang="en-US"/>
              <a:t>Label Encoding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en-US" sz="1800"/>
              <a:t>Encoding categorical labels into numeric format.</a:t>
            </a:r>
            <a:endParaRPr lang="en-US" sz="1800"/>
          </a:p>
          <a:p>
            <a:r>
              <a:rPr lang="en-US" sz="1800"/>
              <a:t>Used Scikit-learn's LabelEncoder to transform the target labels (ham and spam) into numeric values.</a:t>
            </a: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p>
            <a:r>
              <a:rPr lang="en-US"/>
              <a:t>Word Cloud Visualization</a:t>
            </a:r>
            <a:endParaRPr 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p>
            <a:r>
              <a:rPr lang="en-US" sz="1800"/>
              <a:t>word clouds are used to  highlight the most frequent words in ham (non-spam) and spam messages:</a:t>
            </a:r>
            <a:endParaRPr lang="en-US" sz="1800"/>
          </a:p>
          <a:p>
            <a:r>
              <a:rPr lang="en-US" sz="1800"/>
              <a:t>Creating Word Clouds:</a:t>
            </a:r>
            <a:endParaRPr lang="en-US" sz="1800"/>
          </a:p>
          <a:p>
            <a:r>
              <a:rPr lang="en-US" sz="1800"/>
              <a:t>Interpreting the Word Clouds: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4" name="Picture 3" descr="Screenshot (2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2924810"/>
            <a:ext cx="2984500" cy="26974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p>
            <a:r>
              <a:rPr lang="en-US"/>
              <a:t> Train-Test Split and Vectorization</a:t>
            </a:r>
            <a:endParaRPr 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p>
            <a:r>
              <a:rPr lang="en-US" sz="1800"/>
              <a:t>Used train_test_split function to split dataset into train and test .75% training and 25% testing</a:t>
            </a:r>
            <a:endParaRPr lang="en-US" sz="1800"/>
          </a:p>
          <a:p>
            <a:r>
              <a:rPr lang="en-US" sz="1800"/>
              <a:t>Used CountVectorizer to convert text data into numerical format (document-term matrix).</a:t>
            </a:r>
            <a:endParaRPr lang="en-US" sz="1800"/>
          </a:p>
          <a:p>
            <a:r>
              <a:rPr lang="en-US" sz="1800"/>
              <a:t>Fit the vectorizer on the training data and transform both training and testing sets.</a:t>
            </a:r>
            <a:endParaRPr lang="en-US" sz="1800"/>
          </a:p>
        </p:txBody>
      </p:sp>
      <p:graphicFrame>
        <p:nvGraphicFramePr>
          <p:cNvPr id="4" name="Table 3"/>
          <p:cNvGraphicFramePr/>
          <p:nvPr/>
        </p:nvGraphicFramePr>
        <p:xfrm>
          <a:off x="971550" y="3789045"/>
          <a:ext cx="64001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Training samples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4179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Testing samples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1393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0</TotalTime>
  <Words>2381</Words>
  <Application>WPS Presentation</Application>
  <PresentationFormat>Bildschirmpräsentation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Arial Unicode MS</vt:lpstr>
      <vt:lpstr>Calibri</vt:lpstr>
      <vt:lpstr>Orange Waves</vt:lpstr>
      <vt:lpstr>Interconnected Networks: Exploring LAN and WAN Connectivity with CORE </vt:lpstr>
      <vt:lpstr>The Vital Role of Apache2 in Data Protection</vt:lpstr>
      <vt:lpstr>Leveraging 'firewall.sh' for Protocol Control</vt:lpstr>
      <vt:lpstr>The Role of NAT in IP Address Management</vt:lpstr>
      <vt:lpstr>Seamless Integration of IMAP and SMTP</vt:lpstr>
      <vt:lpstr> Apache2, SSH, and NAT Challenges</vt:lpstr>
      <vt:lpstr>Network diagram</vt:lpstr>
      <vt:lpstr>Conclusion</vt:lpstr>
      <vt:lpstr>PowerPoint 演示文稿</vt:lpstr>
      <vt:lpstr> Train-Test Split and Vectorization</vt:lpstr>
      <vt:lpstr>PowerPoint 演示文稿</vt:lpstr>
      <vt:lpstr>Advanced Techniques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User Authentication in a Global File System</dc:title>
  <dc:creator>Massimo Meisterhans</dc:creator>
  <cp:lastModifiedBy>kucha</cp:lastModifiedBy>
  <cp:revision>55</cp:revision>
  <dcterms:created xsi:type="dcterms:W3CDTF">2005-11-06T18:21:00Z</dcterms:created>
  <dcterms:modified xsi:type="dcterms:W3CDTF">2024-05-16T03:00:16Z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8FC43E84860943A78F504468C8037287</vt:lpwstr>
  </property>
  <property fmtid="{D5CDD505-2E9C-101B-9397-08002B2CF9AE}" pid="3" name="KSOProductBuildVer">
    <vt:lpwstr>1033-12.2.0.16909</vt:lpwstr>
  </property>
</Properties>
</file>