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0896-173F-9DA5-94E5-0E710A30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6425C-A671-9906-73A6-D496DD178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A47D-2143-5BDC-1378-53B2B136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91FF-0471-26A6-6DD0-78224207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C8EA-5D98-849D-9DC6-A26C93D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3787-C94C-8C19-14F8-DB185372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20239-CCA9-8C70-E99D-874304DCA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9C6D-9766-587B-3BC7-62D9D4C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E838-F69C-91AA-E040-19FEA7B0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18F6-882D-B4B1-4C3B-BF4BE58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563B5-443A-B5EF-3586-732FABD9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A6E37-31E6-5F73-59DB-E43D788C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AF28-844C-F77C-01D2-11C5A69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4058-A94C-4F5C-71CD-991C55D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8B38-C5A2-D729-F574-231E55AD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0BB5-B5CA-F357-3A71-FC4BD7D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81CB-2669-7082-4063-CEB4DCDB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028B-D117-641D-F2F3-085C1F89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E3C8-E78B-0741-08E4-7CE08D2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EB29-A45B-B741-2916-7EAB111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9A5B-6AB8-1463-2926-8D7C658C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9106-1210-AC48-1E6A-3B968A56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28A0-96F0-2A66-E2BB-DC71CF7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FA2F-606E-C2A0-B233-304A5FA6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6BB7-4033-20D4-94A1-C035A1E7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C5E5-DA02-7AF9-7D27-364EDE67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59FF-C9BF-F5EB-C59D-04E58DB27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926EE-6136-61AB-B97D-27681FBAB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9AEC-0DF5-CE9B-B833-8053FAA3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D9B4-620A-C171-93C6-6AC58FC7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F0B2E-28B2-44D4-440D-B345A080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F01-EC32-BCB7-1F8A-02ED38BE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224A-765D-F9F7-F10A-125FA497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34944-51E0-267C-6B9F-5268D22D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2320E-F7A4-C56D-82CA-66E1E87CF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B5F35-DFEF-FD8A-5F05-CCA79A6A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BD13-A16D-911D-017F-A75FDAB1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4D91B-C4DF-FDF0-8EE9-4482EBDA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1639D-8A41-B2BB-A176-74A306F6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47B7-968F-2537-3DDA-3FA765FA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3A830-1388-74ED-0883-7A8775A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DCC9C-E0BC-01FF-2F05-EA41625C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53A9B-55E4-7847-6906-5402BD0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D5EEF-FB1A-97A2-89A7-7E591C33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9C8E-D9C5-E035-0FA3-284FB803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3C43-2B16-0A73-97BD-158AD01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7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0B6-48D3-35C0-04A4-2604C263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9563-AB3B-D3C0-27E4-7B74635D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B30B-569D-85C2-96BE-9D8B388A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98EC-AAE4-2241-F2EE-DA11BE1B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1A784-0217-5CE0-6AFE-6C0958CB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5CAD-7FCA-1CAC-4A3E-A3E50EB3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74E-7CFA-C281-1C6C-72D198F9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79595-4490-11B6-C06A-CD373266C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0633-94EC-E3A4-3F80-4185C06D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B577-4579-06F7-41BB-C8679560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E0308-3BB2-A352-9434-194F4616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888F-9474-0E77-17B7-CB43EA52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32D9B-F473-9C72-52A1-BDB8ED6A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5418-7805-9481-A2F9-546631491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5DAF-4D04-5495-25C9-795C1D497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7CBC-00D7-46A8-8546-5EAC54BE6F2F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6CB8-2C10-05F0-8275-2987C3377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9971-C780-5F94-017C-84F60142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5B4B-06F8-404F-84A2-1C5FA83A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interactions_train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shuyangli94/food-com-recipes-and-user-interactions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454F-9F3A-AF9E-9815-E3D4659A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106"/>
            <a:ext cx="9144000" cy="1044165"/>
          </a:xfrm>
        </p:spPr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922F-A2D8-26F9-3E58-2F3C9C721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1347"/>
            <a:ext cx="9144000" cy="1655762"/>
          </a:xfrm>
        </p:spPr>
        <p:txBody>
          <a:bodyPr/>
          <a:lstStyle/>
          <a:p>
            <a:r>
              <a:rPr lang="en-US" dirty="0"/>
              <a:t>Blessy Kuriakose</a:t>
            </a:r>
          </a:p>
          <a:p>
            <a:r>
              <a:rPr lang="en-US" dirty="0"/>
              <a:t>CSCE 5200.002 – (Information Retrieval)</a:t>
            </a:r>
          </a:p>
          <a:p>
            <a:r>
              <a:rPr lang="en-US" dirty="0"/>
              <a:t>February 10, 2023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0F97F0-4005-B1D3-A5A5-E0A60ECEF841}"/>
              </a:ext>
            </a:extLst>
          </p:cNvPr>
          <p:cNvGrpSpPr/>
          <p:nvPr/>
        </p:nvGrpSpPr>
        <p:grpSpPr>
          <a:xfrm>
            <a:off x="0" y="-1112"/>
            <a:ext cx="12192000" cy="1417637"/>
            <a:chOff x="0" y="-1112"/>
            <a:chExt cx="12192000" cy="1417637"/>
          </a:xfrm>
        </p:grpSpPr>
        <p:pic>
          <p:nvPicPr>
            <p:cNvPr id="1026" name="Picture 2" descr=" ">
              <a:extLst>
                <a:ext uri="{FF2B5EF4-FFF2-40B4-BE49-F238E27FC236}">
                  <a16:creationId xmlns:a16="http://schemas.microsoft.com/office/drawing/2014/main" id="{A536C020-1A32-C91E-6718-DAB4A8473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83"/>
            <a:stretch/>
          </p:blipFill>
          <p:spPr bwMode="auto">
            <a:xfrm>
              <a:off x="0" y="1"/>
              <a:ext cx="12192000" cy="79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 ">
              <a:extLst>
                <a:ext uri="{FF2B5EF4-FFF2-40B4-BE49-F238E27FC236}">
                  <a16:creationId xmlns:a16="http://schemas.microsoft.com/office/drawing/2014/main" id="{4199C5B4-5C63-0E51-12E2-2B0D690DAB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" r="88937"/>
            <a:stretch/>
          </p:blipFill>
          <p:spPr bwMode="auto">
            <a:xfrm>
              <a:off x="217170" y="-1112"/>
              <a:ext cx="1131570" cy="141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 ">
              <a:extLst>
                <a:ext uri="{FF2B5EF4-FFF2-40B4-BE49-F238E27FC236}">
                  <a16:creationId xmlns:a16="http://schemas.microsoft.com/office/drawing/2014/main" id="{39004115-C7F2-02B5-6D8C-BA3A9F2D2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1348740" y="0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 ">
              <a:extLst>
                <a:ext uri="{FF2B5EF4-FFF2-40B4-BE49-F238E27FC236}">
                  <a16:creationId xmlns:a16="http://schemas.microsoft.com/office/drawing/2014/main" id="{7D67C179-96D2-E4AF-A6C0-329E14C26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4400550" y="14765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 ">
              <a:extLst>
                <a:ext uri="{FF2B5EF4-FFF2-40B4-BE49-F238E27FC236}">
                  <a16:creationId xmlns:a16="http://schemas.microsoft.com/office/drawing/2014/main" id="{33176AED-9C5A-8D08-17F0-CB8E85E990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9140190" y="15877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 ">
            <a:extLst>
              <a:ext uri="{FF2B5EF4-FFF2-40B4-BE49-F238E27FC236}">
                <a16:creationId xmlns:a16="http://schemas.microsoft.com/office/drawing/2014/main" id="{260CCF58-29F5-1CDC-DD31-8D11FE1DB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5" t="1" r="17593" b="50077"/>
          <a:stretch/>
        </p:blipFill>
        <p:spPr bwMode="auto">
          <a:xfrm>
            <a:off x="1" y="6035749"/>
            <a:ext cx="12192000" cy="7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BE8E9-8904-D0D4-639A-09DD6BAFFFA2}"/>
              </a:ext>
            </a:extLst>
          </p:cNvPr>
          <p:cNvGrpSpPr/>
          <p:nvPr/>
        </p:nvGrpSpPr>
        <p:grpSpPr>
          <a:xfrm>
            <a:off x="0" y="-1112"/>
            <a:ext cx="12192000" cy="1417637"/>
            <a:chOff x="0" y="-1112"/>
            <a:chExt cx="12192000" cy="1417637"/>
          </a:xfrm>
        </p:grpSpPr>
        <p:pic>
          <p:nvPicPr>
            <p:cNvPr id="3" name="Picture 2" descr=" ">
              <a:extLst>
                <a:ext uri="{FF2B5EF4-FFF2-40B4-BE49-F238E27FC236}">
                  <a16:creationId xmlns:a16="http://schemas.microsoft.com/office/drawing/2014/main" id="{0FF38805-9550-994A-4133-F3EFB8058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83"/>
            <a:stretch/>
          </p:blipFill>
          <p:spPr bwMode="auto">
            <a:xfrm>
              <a:off x="0" y="1"/>
              <a:ext cx="12192000" cy="79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 ">
              <a:extLst>
                <a:ext uri="{FF2B5EF4-FFF2-40B4-BE49-F238E27FC236}">
                  <a16:creationId xmlns:a16="http://schemas.microsoft.com/office/drawing/2014/main" id="{BCEA2F92-554B-D331-1ACB-5CCA7E47B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" r="88937"/>
            <a:stretch/>
          </p:blipFill>
          <p:spPr bwMode="auto">
            <a:xfrm>
              <a:off x="217170" y="-1112"/>
              <a:ext cx="1131570" cy="141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 ">
              <a:extLst>
                <a:ext uri="{FF2B5EF4-FFF2-40B4-BE49-F238E27FC236}">
                  <a16:creationId xmlns:a16="http://schemas.microsoft.com/office/drawing/2014/main" id="{04412790-9F34-172B-48AB-B7FE45B17A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1348740" y="0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 ">
              <a:extLst>
                <a:ext uri="{FF2B5EF4-FFF2-40B4-BE49-F238E27FC236}">
                  <a16:creationId xmlns:a16="http://schemas.microsoft.com/office/drawing/2014/main" id="{54D4B56C-E6D6-DEB1-D7B6-72A0811B8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4400550" y="14765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 ">
              <a:extLst>
                <a:ext uri="{FF2B5EF4-FFF2-40B4-BE49-F238E27FC236}">
                  <a16:creationId xmlns:a16="http://schemas.microsoft.com/office/drawing/2014/main" id="{ABB134A8-EDC8-A053-5709-18DB23BAA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9140190" y="15877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 ">
            <a:extLst>
              <a:ext uri="{FF2B5EF4-FFF2-40B4-BE49-F238E27FC236}">
                <a16:creationId xmlns:a16="http://schemas.microsoft.com/office/drawing/2014/main" id="{53CD69D0-024F-4E37-7CA8-2E6252E79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5" t="1" r="17593" b="50077"/>
          <a:stretch/>
        </p:blipFill>
        <p:spPr bwMode="auto">
          <a:xfrm>
            <a:off x="1" y="6035749"/>
            <a:ext cx="12192000" cy="7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A2ADB-8411-0AF4-3D97-FA56DCFC6B3E}"/>
              </a:ext>
            </a:extLst>
          </p:cNvPr>
          <p:cNvSpPr txBox="1"/>
          <p:nvPr/>
        </p:nvSpPr>
        <p:spPr>
          <a:xfrm>
            <a:off x="1945241" y="1490267"/>
            <a:ext cx="88974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Brainstorming</a:t>
            </a:r>
          </a:p>
          <a:p>
            <a:endParaRPr lang="en-US" dirty="0"/>
          </a:p>
          <a:p>
            <a:r>
              <a:rPr lang="en-US" dirty="0"/>
              <a:t>Query search engine</a:t>
            </a:r>
          </a:p>
          <a:p>
            <a:pPr lvl="1"/>
            <a:r>
              <a:rPr lang="en-US" dirty="0"/>
              <a:t>(?) UNT Undergrad course flow chart based on prerequisites. Include live recommendations based on scheduling (time and location).</a:t>
            </a:r>
          </a:p>
          <a:p>
            <a:pPr lvl="1"/>
            <a:endParaRPr lang="en-US" dirty="0"/>
          </a:p>
          <a:p>
            <a:r>
              <a:rPr lang="en-US" dirty="0"/>
              <a:t>Recommendation system</a:t>
            </a:r>
          </a:p>
          <a:p>
            <a:pPr lvl="1"/>
            <a:r>
              <a:rPr lang="en-US" dirty="0"/>
              <a:t>Recipe recommendation based on customer clustering on ratings. Involve recipe/ingredient classifications?  (</a:t>
            </a:r>
            <a:r>
              <a:rPr lang="en-US" dirty="0">
                <a:hlinkClick r:id="rId3"/>
              </a:rPr>
              <a:t>https://www.kaggle.com/datasets/shuyangli94/food-com-recipes-and-user-interactions?select=interactions_train.csv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5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BE8E9-8904-D0D4-639A-09DD6BAFFFA2}"/>
              </a:ext>
            </a:extLst>
          </p:cNvPr>
          <p:cNvGrpSpPr/>
          <p:nvPr/>
        </p:nvGrpSpPr>
        <p:grpSpPr>
          <a:xfrm>
            <a:off x="0" y="-1112"/>
            <a:ext cx="12192000" cy="1417637"/>
            <a:chOff x="0" y="-1112"/>
            <a:chExt cx="12192000" cy="1417637"/>
          </a:xfrm>
        </p:grpSpPr>
        <p:pic>
          <p:nvPicPr>
            <p:cNvPr id="3" name="Picture 2" descr=" ">
              <a:extLst>
                <a:ext uri="{FF2B5EF4-FFF2-40B4-BE49-F238E27FC236}">
                  <a16:creationId xmlns:a16="http://schemas.microsoft.com/office/drawing/2014/main" id="{0FF38805-9550-994A-4133-F3EFB8058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83"/>
            <a:stretch/>
          </p:blipFill>
          <p:spPr bwMode="auto">
            <a:xfrm>
              <a:off x="0" y="1"/>
              <a:ext cx="12192000" cy="79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 ">
              <a:extLst>
                <a:ext uri="{FF2B5EF4-FFF2-40B4-BE49-F238E27FC236}">
                  <a16:creationId xmlns:a16="http://schemas.microsoft.com/office/drawing/2014/main" id="{BCEA2F92-554B-D331-1ACB-5CCA7E47B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" r="88937"/>
            <a:stretch/>
          </p:blipFill>
          <p:spPr bwMode="auto">
            <a:xfrm>
              <a:off x="217170" y="-1112"/>
              <a:ext cx="1131570" cy="141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 ">
              <a:extLst>
                <a:ext uri="{FF2B5EF4-FFF2-40B4-BE49-F238E27FC236}">
                  <a16:creationId xmlns:a16="http://schemas.microsoft.com/office/drawing/2014/main" id="{04412790-9F34-172B-48AB-B7FE45B17A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1348740" y="0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 ">
              <a:extLst>
                <a:ext uri="{FF2B5EF4-FFF2-40B4-BE49-F238E27FC236}">
                  <a16:creationId xmlns:a16="http://schemas.microsoft.com/office/drawing/2014/main" id="{54D4B56C-E6D6-DEB1-D7B6-72A0811B8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4400550" y="14765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 ">
              <a:extLst>
                <a:ext uri="{FF2B5EF4-FFF2-40B4-BE49-F238E27FC236}">
                  <a16:creationId xmlns:a16="http://schemas.microsoft.com/office/drawing/2014/main" id="{ABB134A8-EDC8-A053-5709-18DB23BAA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9140190" y="15877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 ">
            <a:extLst>
              <a:ext uri="{FF2B5EF4-FFF2-40B4-BE49-F238E27FC236}">
                <a16:creationId xmlns:a16="http://schemas.microsoft.com/office/drawing/2014/main" id="{53CD69D0-024F-4E37-7CA8-2E6252E79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5" t="1" r="17593" b="50077"/>
          <a:stretch/>
        </p:blipFill>
        <p:spPr bwMode="auto">
          <a:xfrm>
            <a:off x="1" y="6035749"/>
            <a:ext cx="12192000" cy="7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833548-AEE8-4272-3636-0D3236BE22AE}"/>
              </a:ext>
            </a:extLst>
          </p:cNvPr>
          <p:cNvSpPr/>
          <p:nvPr/>
        </p:nvSpPr>
        <p:spPr>
          <a:xfrm>
            <a:off x="1771047" y="914400"/>
            <a:ext cx="9769643" cy="555930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1B57BDD8-E8F7-A779-1F1E-0F7EE0E79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47" y="904655"/>
            <a:ext cx="9769643" cy="5559307"/>
          </a:xfrm>
          <a:custGeom>
            <a:avLst/>
            <a:gdLst>
              <a:gd name="connsiteX0" fmla="*/ 0 w 9769643"/>
              <a:gd name="connsiteY0" fmla="*/ 0 h 5559307"/>
              <a:gd name="connsiteX1" fmla="*/ 770078 w 9769643"/>
              <a:gd name="connsiteY1" fmla="*/ 0 h 5559307"/>
              <a:gd name="connsiteX2" fmla="*/ 1344763 w 9769643"/>
              <a:gd name="connsiteY2" fmla="*/ 0 h 5559307"/>
              <a:gd name="connsiteX3" fmla="*/ 1919448 w 9769643"/>
              <a:gd name="connsiteY3" fmla="*/ 0 h 5559307"/>
              <a:gd name="connsiteX4" fmla="*/ 2591829 w 9769643"/>
              <a:gd name="connsiteY4" fmla="*/ 0 h 5559307"/>
              <a:gd name="connsiteX5" fmla="*/ 3068817 w 9769643"/>
              <a:gd name="connsiteY5" fmla="*/ 0 h 5559307"/>
              <a:gd name="connsiteX6" fmla="*/ 3838895 w 9769643"/>
              <a:gd name="connsiteY6" fmla="*/ 0 h 5559307"/>
              <a:gd name="connsiteX7" fmla="*/ 4218187 w 9769643"/>
              <a:gd name="connsiteY7" fmla="*/ 0 h 5559307"/>
              <a:gd name="connsiteX8" fmla="*/ 4597479 w 9769643"/>
              <a:gd name="connsiteY8" fmla="*/ 0 h 5559307"/>
              <a:gd name="connsiteX9" fmla="*/ 4879075 w 9769643"/>
              <a:gd name="connsiteY9" fmla="*/ 0 h 5559307"/>
              <a:gd name="connsiteX10" fmla="*/ 5649152 w 9769643"/>
              <a:gd name="connsiteY10" fmla="*/ 0 h 5559307"/>
              <a:gd name="connsiteX11" fmla="*/ 5930748 w 9769643"/>
              <a:gd name="connsiteY11" fmla="*/ 0 h 5559307"/>
              <a:gd name="connsiteX12" fmla="*/ 6212344 w 9769643"/>
              <a:gd name="connsiteY12" fmla="*/ 0 h 5559307"/>
              <a:gd name="connsiteX13" fmla="*/ 6591636 w 9769643"/>
              <a:gd name="connsiteY13" fmla="*/ 0 h 5559307"/>
              <a:gd name="connsiteX14" fmla="*/ 6873231 w 9769643"/>
              <a:gd name="connsiteY14" fmla="*/ 0 h 5559307"/>
              <a:gd name="connsiteX15" fmla="*/ 7545613 w 9769643"/>
              <a:gd name="connsiteY15" fmla="*/ 0 h 5559307"/>
              <a:gd name="connsiteX16" fmla="*/ 8120297 w 9769643"/>
              <a:gd name="connsiteY16" fmla="*/ 0 h 5559307"/>
              <a:gd name="connsiteX17" fmla="*/ 8401893 w 9769643"/>
              <a:gd name="connsiteY17" fmla="*/ 0 h 5559307"/>
              <a:gd name="connsiteX18" fmla="*/ 9074274 w 9769643"/>
              <a:gd name="connsiteY18" fmla="*/ 0 h 5559307"/>
              <a:gd name="connsiteX19" fmla="*/ 9769643 w 9769643"/>
              <a:gd name="connsiteY19" fmla="*/ 0 h 5559307"/>
              <a:gd name="connsiteX20" fmla="*/ 9769643 w 9769643"/>
              <a:gd name="connsiteY20" fmla="*/ 667117 h 5559307"/>
              <a:gd name="connsiteX21" fmla="*/ 9769643 w 9769643"/>
              <a:gd name="connsiteY21" fmla="*/ 1167454 h 5559307"/>
              <a:gd name="connsiteX22" fmla="*/ 9769643 w 9769643"/>
              <a:gd name="connsiteY22" fmla="*/ 1723385 h 5559307"/>
              <a:gd name="connsiteX23" fmla="*/ 9769643 w 9769643"/>
              <a:gd name="connsiteY23" fmla="*/ 2168130 h 5559307"/>
              <a:gd name="connsiteX24" fmla="*/ 9769643 w 9769643"/>
              <a:gd name="connsiteY24" fmla="*/ 2612874 h 5559307"/>
              <a:gd name="connsiteX25" fmla="*/ 9769643 w 9769643"/>
              <a:gd name="connsiteY25" fmla="*/ 3279991 h 5559307"/>
              <a:gd name="connsiteX26" fmla="*/ 9769643 w 9769643"/>
              <a:gd name="connsiteY26" fmla="*/ 3891515 h 5559307"/>
              <a:gd name="connsiteX27" fmla="*/ 9769643 w 9769643"/>
              <a:gd name="connsiteY27" fmla="*/ 4336259 h 5559307"/>
              <a:gd name="connsiteX28" fmla="*/ 9769643 w 9769643"/>
              <a:gd name="connsiteY28" fmla="*/ 5003376 h 5559307"/>
              <a:gd name="connsiteX29" fmla="*/ 9769643 w 9769643"/>
              <a:gd name="connsiteY29" fmla="*/ 5559307 h 5559307"/>
              <a:gd name="connsiteX30" fmla="*/ 8999565 w 9769643"/>
              <a:gd name="connsiteY30" fmla="*/ 5559307 h 5559307"/>
              <a:gd name="connsiteX31" fmla="*/ 8327184 w 9769643"/>
              <a:gd name="connsiteY31" fmla="*/ 5559307 h 5559307"/>
              <a:gd name="connsiteX32" fmla="*/ 7752499 w 9769643"/>
              <a:gd name="connsiteY32" fmla="*/ 5559307 h 5559307"/>
              <a:gd name="connsiteX33" fmla="*/ 7373207 w 9769643"/>
              <a:gd name="connsiteY33" fmla="*/ 5559307 h 5559307"/>
              <a:gd name="connsiteX34" fmla="*/ 6603129 w 9769643"/>
              <a:gd name="connsiteY34" fmla="*/ 5559307 h 5559307"/>
              <a:gd name="connsiteX35" fmla="*/ 5833052 w 9769643"/>
              <a:gd name="connsiteY35" fmla="*/ 5559307 h 5559307"/>
              <a:gd name="connsiteX36" fmla="*/ 5356063 w 9769643"/>
              <a:gd name="connsiteY36" fmla="*/ 5559307 h 5559307"/>
              <a:gd name="connsiteX37" fmla="*/ 4585985 w 9769643"/>
              <a:gd name="connsiteY37" fmla="*/ 5559307 h 5559307"/>
              <a:gd name="connsiteX38" fmla="*/ 4206693 w 9769643"/>
              <a:gd name="connsiteY38" fmla="*/ 5559307 h 5559307"/>
              <a:gd name="connsiteX39" fmla="*/ 3827401 w 9769643"/>
              <a:gd name="connsiteY39" fmla="*/ 5559307 h 5559307"/>
              <a:gd name="connsiteX40" fmla="*/ 3545806 w 9769643"/>
              <a:gd name="connsiteY40" fmla="*/ 5559307 h 5559307"/>
              <a:gd name="connsiteX41" fmla="*/ 3264210 w 9769643"/>
              <a:gd name="connsiteY41" fmla="*/ 5559307 h 5559307"/>
              <a:gd name="connsiteX42" fmla="*/ 2787222 w 9769643"/>
              <a:gd name="connsiteY42" fmla="*/ 5559307 h 5559307"/>
              <a:gd name="connsiteX43" fmla="*/ 2017144 w 9769643"/>
              <a:gd name="connsiteY43" fmla="*/ 5559307 h 5559307"/>
              <a:gd name="connsiteX44" fmla="*/ 1442459 w 9769643"/>
              <a:gd name="connsiteY44" fmla="*/ 5559307 h 5559307"/>
              <a:gd name="connsiteX45" fmla="*/ 867774 w 9769643"/>
              <a:gd name="connsiteY45" fmla="*/ 5559307 h 5559307"/>
              <a:gd name="connsiteX46" fmla="*/ 0 w 9769643"/>
              <a:gd name="connsiteY46" fmla="*/ 5559307 h 5559307"/>
              <a:gd name="connsiteX47" fmla="*/ 0 w 9769643"/>
              <a:gd name="connsiteY47" fmla="*/ 5170156 h 5559307"/>
              <a:gd name="connsiteX48" fmla="*/ 0 w 9769643"/>
              <a:gd name="connsiteY48" fmla="*/ 4503039 h 5559307"/>
              <a:gd name="connsiteX49" fmla="*/ 0 w 9769643"/>
              <a:gd name="connsiteY49" fmla="*/ 4002701 h 5559307"/>
              <a:gd name="connsiteX50" fmla="*/ 0 w 9769643"/>
              <a:gd name="connsiteY50" fmla="*/ 3557956 h 5559307"/>
              <a:gd name="connsiteX51" fmla="*/ 0 w 9769643"/>
              <a:gd name="connsiteY51" fmla="*/ 2946433 h 5559307"/>
              <a:gd name="connsiteX52" fmla="*/ 0 w 9769643"/>
              <a:gd name="connsiteY52" fmla="*/ 2334909 h 5559307"/>
              <a:gd name="connsiteX53" fmla="*/ 0 w 9769643"/>
              <a:gd name="connsiteY53" fmla="*/ 1667792 h 5559307"/>
              <a:gd name="connsiteX54" fmla="*/ 0 w 9769643"/>
              <a:gd name="connsiteY54" fmla="*/ 1278641 h 5559307"/>
              <a:gd name="connsiteX55" fmla="*/ 0 w 9769643"/>
              <a:gd name="connsiteY55" fmla="*/ 667117 h 5559307"/>
              <a:gd name="connsiteX56" fmla="*/ 0 w 9769643"/>
              <a:gd name="connsiteY56" fmla="*/ 0 h 55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769643" h="5559307" extrusionOk="0">
                <a:moveTo>
                  <a:pt x="0" y="0"/>
                </a:moveTo>
                <a:cubicBezTo>
                  <a:pt x="230805" y="-57300"/>
                  <a:pt x="469872" y="13195"/>
                  <a:pt x="770078" y="0"/>
                </a:cubicBezTo>
                <a:cubicBezTo>
                  <a:pt x="1070284" y="-13195"/>
                  <a:pt x="1095600" y="68613"/>
                  <a:pt x="1344763" y="0"/>
                </a:cubicBezTo>
                <a:cubicBezTo>
                  <a:pt x="1593926" y="-68613"/>
                  <a:pt x="1745570" y="44027"/>
                  <a:pt x="1919448" y="0"/>
                </a:cubicBezTo>
                <a:cubicBezTo>
                  <a:pt x="2093326" y="-44027"/>
                  <a:pt x="2261591" y="48818"/>
                  <a:pt x="2591829" y="0"/>
                </a:cubicBezTo>
                <a:cubicBezTo>
                  <a:pt x="2922067" y="-48818"/>
                  <a:pt x="2832362" y="25227"/>
                  <a:pt x="3068817" y="0"/>
                </a:cubicBezTo>
                <a:cubicBezTo>
                  <a:pt x="3305272" y="-25227"/>
                  <a:pt x="3490536" y="82364"/>
                  <a:pt x="3838895" y="0"/>
                </a:cubicBezTo>
                <a:cubicBezTo>
                  <a:pt x="4187254" y="-82364"/>
                  <a:pt x="4082564" y="19595"/>
                  <a:pt x="4218187" y="0"/>
                </a:cubicBezTo>
                <a:cubicBezTo>
                  <a:pt x="4353810" y="-19595"/>
                  <a:pt x="4518751" y="28701"/>
                  <a:pt x="4597479" y="0"/>
                </a:cubicBezTo>
                <a:cubicBezTo>
                  <a:pt x="4676207" y="-28701"/>
                  <a:pt x="4748887" y="27310"/>
                  <a:pt x="4879075" y="0"/>
                </a:cubicBezTo>
                <a:cubicBezTo>
                  <a:pt x="5009263" y="-27310"/>
                  <a:pt x="5439750" y="28380"/>
                  <a:pt x="5649152" y="0"/>
                </a:cubicBezTo>
                <a:cubicBezTo>
                  <a:pt x="5858554" y="-28380"/>
                  <a:pt x="5796852" y="13132"/>
                  <a:pt x="5930748" y="0"/>
                </a:cubicBezTo>
                <a:cubicBezTo>
                  <a:pt x="6064644" y="-13132"/>
                  <a:pt x="6144108" y="29418"/>
                  <a:pt x="6212344" y="0"/>
                </a:cubicBezTo>
                <a:cubicBezTo>
                  <a:pt x="6280580" y="-29418"/>
                  <a:pt x="6493329" y="18556"/>
                  <a:pt x="6591636" y="0"/>
                </a:cubicBezTo>
                <a:cubicBezTo>
                  <a:pt x="6689943" y="-18556"/>
                  <a:pt x="6792299" y="14720"/>
                  <a:pt x="6873231" y="0"/>
                </a:cubicBezTo>
                <a:cubicBezTo>
                  <a:pt x="6954163" y="-14720"/>
                  <a:pt x="7230334" y="8486"/>
                  <a:pt x="7545613" y="0"/>
                </a:cubicBezTo>
                <a:cubicBezTo>
                  <a:pt x="7860892" y="-8486"/>
                  <a:pt x="7994443" y="26469"/>
                  <a:pt x="8120297" y="0"/>
                </a:cubicBezTo>
                <a:cubicBezTo>
                  <a:pt x="8246151" y="-26469"/>
                  <a:pt x="8314658" y="31705"/>
                  <a:pt x="8401893" y="0"/>
                </a:cubicBezTo>
                <a:cubicBezTo>
                  <a:pt x="8489128" y="-31705"/>
                  <a:pt x="8894767" y="23987"/>
                  <a:pt x="9074274" y="0"/>
                </a:cubicBezTo>
                <a:cubicBezTo>
                  <a:pt x="9253781" y="-23987"/>
                  <a:pt x="9529908" y="23052"/>
                  <a:pt x="9769643" y="0"/>
                </a:cubicBezTo>
                <a:cubicBezTo>
                  <a:pt x="9803757" y="311761"/>
                  <a:pt x="9731253" y="383559"/>
                  <a:pt x="9769643" y="667117"/>
                </a:cubicBezTo>
                <a:cubicBezTo>
                  <a:pt x="9808033" y="950675"/>
                  <a:pt x="9758986" y="970095"/>
                  <a:pt x="9769643" y="1167454"/>
                </a:cubicBezTo>
                <a:cubicBezTo>
                  <a:pt x="9780300" y="1364813"/>
                  <a:pt x="9709207" y="1549797"/>
                  <a:pt x="9769643" y="1723385"/>
                </a:cubicBezTo>
                <a:cubicBezTo>
                  <a:pt x="9830079" y="1896973"/>
                  <a:pt x="9765191" y="1950223"/>
                  <a:pt x="9769643" y="2168130"/>
                </a:cubicBezTo>
                <a:cubicBezTo>
                  <a:pt x="9774095" y="2386038"/>
                  <a:pt x="9718952" y="2481017"/>
                  <a:pt x="9769643" y="2612874"/>
                </a:cubicBezTo>
                <a:cubicBezTo>
                  <a:pt x="9820334" y="2744731"/>
                  <a:pt x="9769530" y="2984056"/>
                  <a:pt x="9769643" y="3279991"/>
                </a:cubicBezTo>
                <a:cubicBezTo>
                  <a:pt x="9769756" y="3575926"/>
                  <a:pt x="9700870" y="3752972"/>
                  <a:pt x="9769643" y="3891515"/>
                </a:cubicBezTo>
                <a:cubicBezTo>
                  <a:pt x="9838416" y="4030058"/>
                  <a:pt x="9741326" y="4220329"/>
                  <a:pt x="9769643" y="4336259"/>
                </a:cubicBezTo>
                <a:cubicBezTo>
                  <a:pt x="9797960" y="4452189"/>
                  <a:pt x="9763658" y="4672564"/>
                  <a:pt x="9769643" y="5003376"/>
                </a:cubicBezTo>
                <a:cubicBezTo>
                  <a:pt x="9775628" y="5334188"/>
                  <a:pt x="9758727" y="5434350"/>
                  <a:pt x="9769643" y="5559307"/>
                </a:cubicBezTo>
                <a:cubicBezTo>
                  <a:pt x="9464851" y="5646780"/>
                  <a:pt x="9376386" y="5521350"/>
                  <a:pt x="8999565" y="5559307"/>
                </a:cubicBezTo>
                <a:cubicBezTo>
                  <a:pt x="8622744" y="5597264"/>
                  <a:pt x="8643897" y="5554913"/>
                  <a:pt x="8327184" y="5559307"/>
                </a:cubicBezTo>
                <a:cubicBezTo>
                  <a:pt x="8010471" y="5563701"/>
                  <a:pt x="7992696" y="5544036"/>
                  <a:pt x="7752499" y="5559307"/>
                </a:cubicBezTo>
                <a:cubicBezTo>
                  <a:pt x="7512303" y="5574578"/>
                  <a:pt x="7557546" y="5546549"/>
                  <a:pt x="7373207" y="5559307"/>
                </a:cubicBezTo>
                <a:cubicBezTo>
                  <a:pt x="7188868" y="5572065"/>
                  <a:pt x="6870127" y="5514976"/>
                  <a:pt x="6603129" y="5559307"/>
                </a:cubicBezTo>
                <a:cubicBezTo>
                  <a:pt x="6336131" y="5603638"/>
                  <a:pt x="6066068" y="5510802"/>
                  <a:pt x="5833052" y="5559307"/>
                </a:cubicBezTo>
                <a:cubicBezTo>
                  <a:pt x="5600036" y="5607812"/>
                  <a:pt x="5555166" y="5538434"/>
                  <a:pt x="5356063" y="5559307"/>
                </a:cubicBezTo>
                <a:cubicBezTo>
                  <a:pt x="5156960" y="5580180"/>
                  <a:pt x="4928940" y="5475984"/>
                  <a:pt x="4585985" y="5559307"/>
                </a:cubicBezTo>
                <a:cubicBezTo>
                  <a:pt x="4243030" y="5642630"/>
                  <a:pt x="4355771" y="5546452"/>
                  <a:pt x="4206693" y="5559307"/>
                </a:cubicBezTo>
                <a:cubicBezTo>
                  <a:pt x="4057615" y="5572162"/>
                  <a:pt x="3927648" y="5527513"/>
                  <a:pt x="3827401" y="5559307"/>
                </a:cubicBezTo>
                <a:cubicBezTo>
                  <a:pt x="3727154" y="5591101"/>
                  <a:pt x="3646885" y="5532995"/>
                  <a:pt x="3545806" y="5559307"/>
                </a:cubicBezTo>
                <a:cubicBezTo>
                  <a:pt x="3444728" y="5585619"/>
                  <a:pt x="3390648" y="5528589"/>
                  <a:pt x="3264210" y="5559307"/>
                </a:cubicBezTo>
                <a:cubicBezTo>
                  <a:pt x="3137772" y="5590025"/>
                  <a:pt x="2906035" y="5558381"/>
                  <a:pt x="2787222" y="5559307"/>
                </a:cubicBezTo>
                <a:cubicBezTo>
                  <a:pt x="2668409" y="5560233"/>
                  <a:pt x="2235464" y="5501527"/>
                  <a:pt x="2017144" y="5559307"/>
                </a:cubicBezTo>
                <a:cubicBezTo>
                  <a:pt x="1798824" y="5617087"/>
                  <a:pt x="1567928" y="5495324"/>
                  <a:pt x="1442459" y="5559307"/>
                </a:cubicBezTo>
                <a:cubicBezTo>
                  <a:pt x="1316990" y="5623290"/>
                  <a:pt x="998936" y="5557811"/>
                  <a:pt x="867774" y="5559307"/>
                </a:cubicBezTo>
                <a:cubicBezTo>
                  <a:pt x="736612" y="5560803"/>
                  <a:pt x="314403" y="5517941"/>
                  <a:pt x="0" y="5559307"/>
                </a:cubicBezTo>
                <a:cubicBezTo>
                  <a:pt x="-39568" y="5461658"/>
                  <a:pt x="3003" y="5343018"/>
                  <a:pt x="0" y="5170156"/>
                </a:cubicBezTo>
                <a:cubicBezTo>
                  <a:pt x="-3003" y="4997294"/>
                  <a:pt x="71879" y="4636539"/>
                  <a:pt x="0" y="4503039"/>
                </a:cubicBezTo>
                <a:cubicBezTo>
                  <a:pt x="-71879" y="4369539"/>
                  <a:pt x="50531" y="4136806"/>
                  <a:pt x="0" y="4002701"/>
                </a:cubicBezTo>
                <a:cubicBezTo>
                  <a:pt x="-50531" y="3868596"/>
                  <a:pt x="27010" y="3771243"/>
                  <a:pt x="0" y="3557956"/>
                </a:cubicBezTo>
                <a:cubicBezTo>
                  <a:pt x="-27010" y="3344670"/>
                  <a:pt x="1329" y="3175033"/>
                  <a:pt x="0" y="2946433"/>
                </a:cubicBezTo>
                <a:cubicBezTo>
                  <a:pt x="-1329" y="2717833"/>
                  <a:pt x="70622" y="2474077"/>
                  <a:pt x="0" y="2334909"/>
                </a:cubicBezTo>
                <a:cubicBezTo>
                  <a:pt x="-70622" y="2195741"/>
                  <a:pt x="24501" y="1971266"/>
                  <a:pt x="0" y="1667792"/>
                </a:cubicBezTo>
                <a:cubicBezTo>
                  <a:pt x="-24501" y="1364318"/>
                  <a:pt x="5245" y="1370443"/>
                  <a:pt x="0" y="1278641"/>
                </a:cubicBezTo>
                <a:cubicBezTo>
                  <a:pt x="-5245" y="1186839"/>
                  <a:pt x="26876" y="916416"/>
                  <a:pt x="0" y="667117"/>
                </a:cubicBezTo>
                <a:cubicBezTo>
                  <a:pt x="-26876" y="417818"/>
                  <a:pt x="19770" y="2041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13174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CFDC39-43E6-314A-B752-AACD87F5662B}"/>
              </a:ext>
            </a:extLst>
          </p:cNvPr>
          <p:cNvSpPr/>
          <p:nvPr/>
        </p:nvSpPr>
        <p:spPr>
          <a:xfrm>
            <a:off x="2227444" y="1164362"/>
            <a:ext cx="8856848" cy="5039891"/>
          </a:xfrm>
          <a:prstGeom prst="rect">
            <a:avLst/>
          </a:prstGeom>
          <a:blipFill>
            <a:blip r:embed="rId4">
              <a:alphaModFix amt="7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130DD-20D9-D8D6-1161-05396FE387EA}"/>
              </a:ext>
            </a:extLst>
          </p:cNvPr>
          <p:cNvSpPr/>
          <p:nvPr/>
        </p:nvSpPr>
        <p:spPr>
          <a:xfrm>
            <a:off x="2227444" y="1174107"/>
            <a:ext cx="8856848" cy="5039891"/>
          </a:xfrm>
          <a:prstGeom prst="rect">
            <a:avLst/>
          </a:prstGeom>
          <a:blipFill>
            <a:blip r:embed="rId4">
              <a:alphaModFix amt="7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A6BD0-69D0-2C2F-4D26-A414284FB76A}"/>
              </a:ext>
            </a:extLst>
          </p:cNvPr>
          <p:cNvSpPr txBox="1"/>
          <p:nvPr/>
        </p:nvSpPr>
        <p:spPr>
          <a:xfrm>
            <a:off x="4075093" y="1541653"/>
            <a:ext cx="516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RECIPE RECOMMENDATION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18F0F-0C51-A031-4A95-D7719B275A2C}"/>
              </a:ext>
            </a:extLst>
          </p:cNvPr>
          <p:cNvSpPr txBox="1"/>
          <p:nvPr/>
        </p:nvSpPr>
        <p:spPr>
          <a:xfrm>
            <a:off x="2555506" y="2030931"/>
            <a:ext cx="82007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Recipe retrieval by ingredient listing with ranking by customer preference clustering.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Possible dataset: </a:t>
            </a:r>
            <a:r>
              <a:rPr lang="en-US" dirty="0">
                <a:hlinkClick r:id="rId5"/>
              </a:rPr>
              <a:t>https://www.kaggle.com/datasets/shuyangli94/food-com-recipes-and-user-interactions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Possible implementation: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Getting all recipes that can be made with the ingredients specified in a user inputted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Finding most common ingredients (ranked) –for use in cases where the user inputted ingredients list is insufficient for any recipes in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Preference grouping based on keywords from prior reviews and ratings of recipes in database –given user id of person using the system. (single user or user cluster.)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Ranking recipes under consideration using the preferences, with the average recipe rating as a secondary fallback when ordering.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8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2BE8E9-8904-D0D4-639A-09DD6BAFFFA2}"/>
              </a:ext>
            </a:extLst>
          </p:cNvPr>
          <p:cNvGrpSpPr/>
          <p:nvPr/>
        </p:nvGrpSpPr>
        <p:grpSpPr>
          <a:xfrm>
            <a:off x="0" y="-1112"/>
            <a:ext cx="12192000" cy="1417637"/>
            <a:chOff x="0" y="-1112"/>
            <a:chExt cx="12192000" cy="1417637"/>
          </a:xfrm>
        </p:grpSpPr>
        <p:pic>
          <p:nvPicPr>
            <p:cNvPr id="3" name="Picture 2" descr=" ">
              <a:extLst>
                <a:ext uri="{FF2B5EF4-FFF2-40B4-BE49-F238E27FC236}">
                  <a16:creationId xmlns:a16="http://schemas.microsoft.com/office/drawing/2014/main" id="{0FF38805-9550-994A-4133-F3EFB8058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83"/>
            <a:stretch/>
          </p:blipFill>
          <p:spPr bwMode="auto">
            <a:xfrm>
              <a:off x="0" y="1"/>
              <a:ext cx="12192000" cy="799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 ">
              <a:extLst>
                <a:ext uri="{FF2B5EF4-FFF2-40B4-BE49-F238E27FC236}">
                  <a16:creationId xmlns:a16="http://schemas.microsoft.com/office/drawing/2014/main" id="{BCEA2F92-554B-D331-1ACB-5CCA7E47B1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" r="88937"/>
            <a:stretch/>
          </p:blipFill>
          <p:spPr bwMode="auto">
            <a:xfrm>
              <a:off x="217170" y="-1112"/>
              <a:ext cx="1131570" cy="141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 ">
              <a:extLst>
                <a:ext uri="{FF2B5EF4-FFF2-40B4-BE49-F238E27FC236}">
                  <a16:creationId xmlns:a16="http://schemas.microsoft.com/office/drawing/2014/main" id="{04412790-9F34-172B-48AB-B7FE45B17A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1348740" y="0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 ">
              <a:extLst>
                <a:ext uri="{FF2B5EF4-FFF2-40B4-BE49-F238E27FC236}">
                  <a16:creationId xmlns:a16="http://schemas.microsoft.com/office/drawing/2014/main" id="{54D4B56C-E6D6-DEB1-D7B6-72A0811B8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4400550" y="14765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 ">
              <a:extLst>
                <a:ext uri="{FF2B5EF4-FFF2-40B4-BE49-F238E27FC236}">
                  <a16:creationId xmlns:a16="http://schemas.microsoft.com/office/drawing/2014/main" id="{ABB134A8-EDC8-A053-5709-18DB23BAA4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75" t="1" r="17593" b="50077"/>
            <a:stretch/>
          </p:blipFill>
          <p:spPr bwMode="auto">
            <a:xfrm>
              <a:off x="9140190" y="15877"/>
              <a:ext cx="3051810" cy="70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 ">
            <a:extLst>
              <a:ext uri="{FF2B5EF4-FFF2-40B4-BE49-F238E27FC236}">
                <a16:creationId xmlns:a16="http://schemas.microsoft.com/office/drawing/2014/main" id="{53CD69D0-024F-4E37-7CA8-2E6252E79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5" t="1" r="17593" b="50077"/>
          <a:stretch/>
        </p:blipFill>
        <p:spPr bwMode="auto">
          <a:xfrm>
            <a:off x="1" y="6035749"/>
            <a:ext cx="12192000" cy="7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ED6314-ECF1-BD32-188B-F1E3FB9E0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08" y="4288467"/>
            <a:ext cx="8479854" cy="1238996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902AE7-207C-86D8-3966-F09A13C3B1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07" y="2908946"/>
            <a:ext cx="8479857" cy="118430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C2220-29D0-8F05-D350-FF5BD29E104A}"/>
              </a:ext>
            </a:extLst>
          </p:cNvPr>
          <p:cNvSpPr txBox="1"/>
          <p:nvPr/>
        </p:nvSpPr>
        <p:spPr>
          <a:xfrm>
            <a:off x="782954" y="1654904"/>
            <a:ext cx="9044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sng" dirty="0">
                <a:solidFill>
                  <a:srgbClr val="3C4043"/>
                </a:solidFill>
                <a:effectLst/>
                <a:latin typeface="Inter"/>
              </a:rPr>
              <a:t>About the (tentative)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180K+ recipes and 700K+ recipe reviews covering 18 years of user interactions and uploads on Food.com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33D4A0-6E04-FAE6-519E-A10D1A487B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58"/>
          <a:stretch/>
        </p:blipFill>
        <p:spPr>
          <a:xfrm>
            <a:off x="9591566" y="2678752"/>
            <a:ext cx="2600434" cy="28325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BA1B20-B9F2-1F3D-A8C3-88082B0971D9}"/>
              </a:ext>
            </a:extLst>
          </p:cNvPr>
          <p:cNvCxnSpPr>
            <a:cxnSpLocks/>
          </p:cNvCxnSpPr>
          <p:nvPr/>
        </p:nvCxnSpPr>
        <p:spPr>
          <a:xfrm>
            <a:off x="9384632" y="2791326"/>
            <a:ext cx="0" cy="2736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E665C-722C-78F0-C4FF-5C0F30B233E3}"/>
              </a:ext>
            </a:extLst>
          </p:cNvPr>
          <p:cNvSpPr/>
          <p:nvPr/>
        </p:nvSpPr>
        <p:spPr>
          <a:xfrm>
            <a:off x="9591566" y="3917482"/>
            <a:ext cx="1988227" cy="24748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BBAFC6-DA9C-3BB5-9F5C-0487615FCD7E}"/>
              </a:ext>
            </a:extLst>
          </p:cNvPr>
          <p:cNvSpPr/>
          <p:nvPr/>
        </p:nvSpPr>
        <p:spPr>
          <a:xfrm>
            <a:off x="9591566" y="4187434"/>
            <a:ext cx="1641113" cy="2474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234</Words>
  <Application>Microsoft Office PowerPoint</Application>
  <PresentationFormat>Widescreen</PresentationFormat>
  <Paragraphs>33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Inter</vt:lpstr>
      <vt:lpstr>Arial</vt:lpstr>
      <vt:lpstr>Calibri</vt:lpstr>
      <vt:lpstr>Calibri Light</vt:lpstr>
      <vt:lpstr>Wingdings</vt:lpstr>
      <vt:lpstr>Office Theme</vt:lpstr>
      <vt:lpstr>Brainstorming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</dc:title>
  <dc:creator>Kuriakose, Blessy</dc:creator>
  <cp:lastModifiedBy>Kuriakose, Blessy</cp:lastModifiedBy>
  <cp:revision>11</cp:revision>
  <dcterms:created xsi:type="dcterms:W3CDTF">2023-02-03T05:18:07Z</dcterms:created>
  <dcterms:modified xsi:type="dcterms:W3CDTF">2023-02-10T17:48:55Z</dcterms:modified>
</cp:coreProperties>
</file>