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jPVWUe5v6PlV69JkgnK94qKreN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3CC581-1673-4770-BC94-0888FFBE869B}">
  <a:tblStyle styleId="{333CC581-1673-4770-BC94-0888FFBE869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user-to-user-vs-item-to-item-collaborative-filtering-explained-through-simple-examples-part-1-f133bec23a58" TargetMode="External"/><Relationship Id="rId3" Type="http://schemas.openxmlformats.org/officeDocument/2006/relationships/hyperlink" Target="https://stackoverflow.com/questions/16372191/whats-difference-between-item-based-and-content-based-collaborative-filtering"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1818af731c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1818af731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16e764e9d2_6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16e764e9d2_6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16e764e9d2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16e764e9d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818af731c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818af731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6e764e9d2_6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6e764e9d2_6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image from Kaggle.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16e764e9d2_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16e764e9d2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16e764e9d2_6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16e764e9d2_6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1818af731c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1818af731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other websites:</a:t>
            </a:r>
            <a:endParaRPr/>
          </a:p>
          <a:p>
            <a:pPr indent="0" lvl="0" marL="0" rtl="0" algn="l">
              <a:spcBef>
                <a:spcPts val="0"/>
              </a:spcBef>
              <a:spcAft>
                <a:spcPts val="0"/>
              </a:spcAft>
              <a:buNone/>
            </a:pPr>
            <a:r>
              <a:rPr lang="en-US" u="sng">
                <a:solidFill>
                  <a:schemeClr val="hlink"/>
                </a:solidFill>
                <a:hlinkClick r:id="rId2"/>
              </a:rPr>
              <a:t>https://towardsdatascience.com/user-to-user-vs-item-to-item-collaborative-filtering-explained-through-simple-examples-part-1-f133bec23a58</a:t>
            </a:r>
            <a:r>
              <a:rPr lang="en-US"/>
              <a:t> </a:t>
            </a:r>
            <a:endParaRPr/>
          </a:p>
          <a:p>
            <a:pPr indent="0" lvl="0" marL="0" rtl="0" algn="l">
              <a:spcBef>
                <a:spcPts val="0"/>
              </a:spcBef>
              <a:spcAft>
                <a:spcPts val="0"/>
              </a:spcAft>
              <a:buNone/>
            </a:pPr>
            <a:r>
              <a:rPr lang="en-US" u="sng">
                <a:solidFill>
                  <a:schemeClr val="hlink"/>
                </a:solidFill>
                <a:hlinkClick r:id="rId3"/>
              </a:rPr>
              <a:t>https://stackoverflow.com/questions/16372191/whats-difference-between-item-based-and-content-based-collaborative-filtering</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179c38add9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179c38add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79c38add9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79c38add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79c38add9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79c38add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
          <p:cNvSpPr/>
          <p:nvPr>
            <p:ph idx="2" type="pic"/>
          </p:nvPr>
        </p:nvSpPr>
        <p:spPr>
          <a:xfrm>
            <a:off x="5183188" y="987425"/>
            <a:ext cx="6172200" cy="4873625"/>
          </a:xfrm>
          <a:prstGeom prst="rect">
            <a:avLst/>
          </a:prstGeom>
          <a:noFill/>
          <a:ln>
            <a:noFill/>
          </a:ln>
        </p:spPr>
      </p:sp>
      <p:sp>
        <p:nvSpPr>
          <p:cNvPr id="64" name="Google Shape;64;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journalofbigdata.springeropen.com/articles/10.1186/s40537-015-0015-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NikhilReddy0608/Food-Recipe-Recommendation" TargetMode="External"/><Relationship Id="rId4" Type="http://schemas.openxmlformats.org/officeDocument/2006/relationships/hyperlink" Target="https://www.analyticsvidhya.com/blog/2021/07/recommendation-system-understanding-the-basic-concepts/" TargetMode="External"/><Relationship Id="rId5" Type="http://schemas.openxmlformats.org/officeDocument/2006/relationships/hyperlink" Target="https://www.researchgate.net/publication/327281659_Personalized_Recipe_Recommendation_System_using_Hybrid_Approach" TargetMode="External"/><Relationship Id="rId6" Type="http://schemas.openxmlformats.org/officeDocument/2006/relationships/hyperlink" Target="https://dl.acm.org/doi/10.1145/3366423.3380283" TargetMode="External"/><Relationship Id="rId7" Type="http://schemas.openxmlformats.org/officeDocument/2006/relationships/hyperlink" Target="https://www.frontiersin.org/articles/10.3389/fdata.2021.778417/full" TargetMode="External"/><Relationship Id="rId8" Type="http://schemas.openxmlformats.org/officeDocument/2006/relationships/hyperlink" Target="https://journalofbigdata.springeropen.com/articles/10.1186/s40537-015-0015-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hyperlink" Target="https://www.kaggle.com/datasets/shuyangli94/food-com-recipes-and-user-interactions" TargetMode="External"/><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analyticsvidhya.com/blog/2021/07/recommendation-system-understanding-the-basic-concep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researchgate.net/publication/327281659_Personalized_Recipe_Recommendation_System_using_Hybrid_Approach"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l.acm.org/doi/10.1145/3366423.338028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frontiersin.org/articles/10.3389/fdata.2021.778417/ful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2065106"/>
            <a:ext cx="9144000" cy="104416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Recipe Recommendation</a:t>
            </a:r>
            <a:endParaRPr/>
          </a:p>
        </p:txBody>
      </p:sp>
      <p:sp>
        <p:nvSpPr>
          <p:cNvPr id="85" name="Google Shape;85;p1"/>
          <p:cNvSpPr txBox="1"/>
          <p:nvPr>
            <p:ph idx="1" type="subTitle"/>
          </p:nvPr>
        </p:nvSpPr>
        <p:spPr>
          <a:xfrm>
            <a:off x="1524000" y="3201351"/>
            <a:ext cx="9144000" cy="22818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i="1" lang="en-US"/>
              <a:t>Project Proposal</a:t>
            </a:r>
            <a:endParaRPr i="1"/>
          </a:p>
          <a:p>
            <a:pPr indent="0" lvl="0" marL="0" rtl="0" algn="l">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rPr lang="en-US"/>
              <a:t>Blessy Kuriakose, Aniv Chakravarty, Sathwik Reddy Rajidi</a:t>
            </a:r>
            <a:endParaRPr/>
          </a:p>
          <a:p>
            <a:pPr indent="0" lvl="0" marL="0" rtl="0" algn="ctr">
              <a:lnSpc>
                <a:spcPct val="90000"/>
              </a:lnSpc>
              <a:spcBef>
                <a:spcPts val="1000"/>
              </a:spcBef>
              <a:spcAft>
                <a:spcPts val="0"/>
              </a:spcAft>
              <a:buClr>
                <a:schemeClr val="dk1"/>
              </a:buClr>
              <a:buSzPts val="2400"/>
              <a:buNone/>
            </a:pPr>
            <a:r>
              <a:rPr lang="en-US"/>
              <a:t>CSCE 5200.002 – (Information Retrieval)</a:t>
            </a:r>
            <a:endParaRPr/>
          </a:p>
          <a:p>
            <a:pPr indent="0" lvl="0" marL="0" rtl="0" algn="ctr">
              <a:lnSpc>
                <a:spcPct val="90000"/>
              </a:lnSpc>
              <a:spcBef>
                <a:spcPts val="1000"/>
              </a:spcBef>
              <a:spcAft>
                <a:spcPts val="0"/>
              </a:spcAft>
              <a:buClr>
                <a:schemeClr val="dk1"/>
              </a:buClr>
              <a:buSzPts val="2400"/>
              <a:buNone/>
            </a:pPr>
            <a:r>
              <a:rPr lang="en-US"/>
              <a:t>March 10, 2023</a:t>
            </a:r>
            <a:endParaRPr/>
          </a:p>
        </p:txBody>
      </p:sp>
      <p:grpSp>
        <p:nvGrpSpPr>
          <p:cNvPr id="86" name="Google Shape;86;p1"/>
          <p:cNvGrpSpPr/>
          <p:nvPr/>
        </p:nvGrpSpPr>
        <p:grpSpPr>
          <a:xfrm>
            <a:off x="0" y="-1112"/>
            <a:ext cx="12192000" cy="1417637"/>
            <a:chOff x="0" y="-1112"/>
            <a:chExt cx="12192000" cy="1417637"/>
          </a:xfrm>
        </p:grpSpPr>
        <p:pic>
          <p:nvPicPr>
            <p:cNvPr descr=" " id="87" name="Google Shape;87;p1"/>
            <p:cNvPicPr preferRelativeResize="0"/>
            <p:nvPr/>
          </p:nvPicPr>
          <p:blipFill rotWithShape="1">
            <a:blip r:embed="rId3">
              <a:alphaModFix/>
            </a:blip>
            <a:srcRect b="43583" l="0" r="0" t="0"/>
            <a:stretch/>
          </p:blipFill>
          <p:spPr>
            <a:xfrm>
              <a:off x="0" y="1"/>
              <a:ext cx="12192000" cy="799782"/>
            </a:xfrm>
            <a:prstGeom prst="rect">
              <a:avLst/>
            </a:prstGeom>
            <a:noFill/>
            <a:ln>
              <a:noFill/>
            </a:ln>
          </p:spPr>
        </p:pic>
        <p:pic>
          <p:nvPicPr>
            <p:cNvPr descr=" " id="88" name="Google Shape;88;p1"/>
            <p:cNvPicPr preferRelativeResize="0"/>
            <p:nvPr/>
          </p:nvPicPr>
          <p:blipFill rotWithShape="1">
            <a:blip r:embed="rId3">
              <a:alphaModFix/>
            </a:blip>
            <a:srcRect b="0" l="1781" r="88937" t="0"/>
            <a:stretch/>
          </p:blipFill>
          <p:spPr>
            <a:xfrm>
              <a:off x="217170" y="-1112"/>
              <a:ext cx="1131570" cy="1417637"/>
            </a:xfrm>
            <a:prstGeom prst="rect">
              <a:avLst/>
            </a:prstGeom>
            <a:noFill/>
            <a:ln>
              <a:noFill/>
            </a:ln>
          </p:spPr>
        </p:pic>
        <p:pic>
          <p:nvPicPr>
            <p:cNvPr descr=" " id="89" name="Google Shape;89;p1"/>
            <p:cNvPicPr preferRelativeResize="0"/>
            <p:nvPr/>
          </p:nvPicPr>
          <p:blipFill rotWithShape="1">
            <a:blip r:embed="rId3">
              <a:alphaModFix/>
            </a:blip>
            <a:srcRect b="50076" l="57375" r="17593" t="1"/>
            <a:stretch/>
          </p:blipFill>
          <p:spPr>
            <a:xfrm>
              <a:off x="1348740" y="0"/>
              <a:ext cx="3051810" cy="707707"/>
            </a:xfrm>
            <a:prstGeom prst="rect">
              <a:avLst/>
            </a:prstGeom>
            <a:noFill/>
            <a:ln>
              <a:noFill/>
            </a:ln>
          </p:spPr>
        </p:pic>
        <p:pic>
          <p:nvPicPr>
            <p:cNvPr descr=" " id="90" name="Google Shape;90;p1"/>
            <p:cNvPicPr preferRelativeResize="0"/>
            <p:nvPr/>
          </p:nvPicPr>
          <p:blipFill rotWithShape="1">
            <a:blip r:embed="rId3">
              <a:alphaModFix/>
            </a:blip>
            <a:srcRect b="50076" l="57375" r="17593" t="1"/>
            <a:stretch/>
          </p:blipFill>
          <p:spPr>
            <a:xfrm>
              <a:off x="4324350" y="14765"/>
              <a:ext cx="3051812" cy="707707"/>
            </a:xfrm>
            <a:prstGeom prst="rect">
              <a:avLst/>
            </a:prstGeom>
            <a:noFill/>
            <a:ln>
              <a:noFill/>
            </a:ln>
          </p:spPr>
        </p:pic>
        <p:pic>
          <p:nvPicPr>
            <p:cNvPr descr=" " id="91" name="Google Shape;91;p1"/>
            <p:cNvPicPr preferRelativeResize="0"/>
            <p:nvPr/>
          </p:nvPicPr>
          <p:blipFill rotWithShape="1">
            <a:blip r:embed="rId3">
              <a:alphaModFix/>
            </a:blip>
            <a:srcRect b="50076" l="57375" r="17593" t="1"/>
            <a:stretch/>
          </p:blipFill>
          <p:spPr>
            <a:xfrm>
              <a:off x="9140190" y="15877"/>
              <a:ext cx="3051810" cy="707707"/>
            </a:xfrm>
            <a:prstGeom prst="rect">
              <a:avLst/>
            </a:prstGeom>
            <a:noFill/>
            <a:ln>
              <a:noFill/>
            </a:ln>
          </p:spPr>
        </p:pic>
      </p:grpSp>
      <p:pic>
        <p:nvPicPr>
          <p:cNvPr descr=" " id="92" name="Google Shape;92;p1"/>
          <p:cNvPicPr preferRelativeResize="0"/>
          <p:nvPr/>
        </p:nvPicPr>
        <p:blipFill rotWithShape="1">
          <a:blip r:embed="rId3">
            <a:alphaModFix/>
          </a:blip>
          <a:srcRect b="50076" l="57375" r="17593" t="1"/>
          <a:stretch/>
        </p:blipFill>
        <p:spPr>
          <a:xfrm>
            <a:off x="1" y="6035749"/>
            <a:ext cx="12192000" cy="7993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1818af731c_0_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Sentiment Analysis using product </a:t>
            </a:r>
            <a:r>
              <a:rPr lang="en-US"/>
              <a:t>review</a:t>
            </a:r>
            <a:r>
              <a:rPr lang="en-US"/>
              <a:t> data - </a:t>
            </a:r>
            <a:r>
              <a:rPr lang="en-US" sz="1900"/>
              <a:t> </a:t>
            </a:r>
            <a:r>
              <a:rPr lang="en-US" sz="1900" u="sng">
                <a:solidFill>
                  <a:schemeClr val="hlink"/>
                </a:solidFill>
                <a:hlinkClick r:id="rId3"/>
              </a:rPr>
              <a:t>(Fang et. al., 2015)</a:t>
            </a:r>
            <a:endParaRPr sz="4100"/>
          </a:p>
        </p:txBody>
      </p:sp>
      <p:sp>
        <p:nvSpPr>
          <p:cNvPr id="205" name="Google Shape;205;g21818af731c_0_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a:t>Sentiment analysis or opinion mining is one of the major tasks of NLP (Natural Language Processing). Sentiment analysis has gain much attention in recent years. In this paper, we aim to tackle the problem of sentiment polarity categorization, which is one of the fundamental problems of sentiment analysis. A general process for sentiment polarity categorization is proposed with detailed process descriptions. Data used in this study are online product reviews collected from Amazon.com. Experiments for both sentence-level categorization and review-level categorization are performed with promising outcomes. At last, we also give insight into our future work on sentiment analysis.</a:t>
            </a:r>
            <a:endParaRPr/>
          </a:p>
        </p:txBody>
      </p:sp>
      <p:sp>
        <p:nvSpPr>
          <p:cNvPr id="206" name="Google Shape;206;g21818af731c_0_2"/>
          <p:cNvSpPr txBox="1"/>
          <p:nvPr>
            <p:ph type="title"/>
          </p:nvPr>
        </p:nvSpPr>
        <p:spPr>
          <a:xfrm>
            <a:off x="8973125" y="0"/>
            <a:ext cx="3225000" cy="570000"/>
          </a:xfrm>
          <a:prstGeom prst="rect">
            <a:avLst/>
          </a:prstGeom>
        </p:spPr>
        <p:txBody>
          <a:bodyPr anchorCtr="0" anchor="t" bIns="45700" lIns="91425" spcFirstLastPara="1" rIns="91425" wrap="square" tIns="45700">
            <a:normAutofit/>
          </a:bodyPr>
          <a:lstStyle/>
          <a:p>
            <a:pPr indent="0" lvl="0" marL="0" rtl="0" algn="r">
              <a:spcBef>
                <a:spcPts val="0"/>
              </a:spcBef>
              <a:spcAft>
                <a:spcPts val="0"/>
              </a:spcAft>
              <a:buNone/>
            </a:pPr>
            <a:r>
              <a:rPr lang="en-US" sz="2200"/>
              <a:t>Related Works</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16e764e9d2_6_7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Flowchart</a:t>
            </a:r>
            <a:endParaRPr/>
          </a:p>
        </p:txBody>
      </p:sp>
      <p:sp>
        <p:nvSpPr>
          <p:cNvPr id="212" name="Google Shape;212;g216e764e9d2_6_72"/>
          <p:cNvSpPr txBox="1"/>
          <p:nvPr>
            <p:ph type="title"/>
          </p:nvPr>
        </p:nvSpPr>
        <p:spPr>
          <a:xfrm>
            <a:off x="8973125" y="0"/>
            <a:ext cx="3225000" cy="570000"/>
          </a:xfrm>
          <a:prstGeom prst="rect">
            <a:avLst/>
          </a:prstGeom>
        </p:spPr>
        <p:txBody>
          <a:bodyPr anchorCtr="0" anchor="t" bIns="45700" lIns="91425" spcFirstLastPara="1" rIns="91425" wrap="square" tIns="45700">
            <a:normAutofit/>
          </a:bodyPr>
          <a:lstStyle/>
          <a:p>
            <a:pPr indent="0" lvl="0" marL="0" rtl="0" algn="r">
              <a:spcBef>
                <a:spcPts val="0"/>
              </a:spcBef>
              <a:spcAft>
                <a:spcPts val="0"/>
              </a:spcAft>
              <a:buNone/>
            </a:pPr>
            <a:r>
              <a:rPr lang="en-US" sz="2200"/>
              <a:t>Model Description</a:t>
            </a:r>
            <a:endParaRPr sz="2200"/>
          </a:p>
        </p:txBody>
      </p:sp>
      <p:sp>
        <p:nvSpPr>
          <p:cNvPr id="213" name="Google Shape;213;g216e764e9d2_6_72"/>
          <p:cNvSpPr txBox="1"/>
          <p:nvPr/>
        </p:nvSpPr>
        <p:spPr>
          <a:xfrm>
            <a:off x="4010476" y="3051800"/>
            <a:ext cx="2329200" cy="431100"/>
          </a:xfrm>
          <a:prstGeom prst="rect">
            <a:avLst/>
          </a:prstGeom>
          <a:solidFill>
            <a:srgbClr val="C9DAF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latin typeface="Calibri"/>
                <a:ea typeface="Calibri"/>
                <a:cs typeface="Calibri"/>
                <a:sym typeface="Calibri"/>
              </a:rPr>
              <a:t>Ingredients filtering</a:t>
            </a:r>
            <a:endParaRPr sz="1600">
              <a:latin typeface="Calibri"/>
              <a:ea typeface="Calibri"/>
              <a:cs typeface="Calibri"/>
              <a:sym typeface="Calibri"/>
            </a:endParaRPr>
          </a:p>
        </p:txBody>
      </p:sp>
      <p:sp>
        <p:nvSpPr>
          <p:cNvPr id="214" name="Google Shape;214;g216e764e9d2_6_72"/>
          <p:cNvSpPr txBox="1"/>
          <p:nvPr/>
        </p:nvSpPr>
        <p:spPr>
          <a:xfrm>
            <a:off x="7417188" y="2242988"/>
            <a:ext cx="1637100" cy="923400"/>
          </a:xfrm>
          <a:prstGeom prst="rect">
            <a:avLst/>
          </a:prstGeom>
          <a:solidFill>
            <a:srgbClr val="C9DAF8"/>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latin typeface="Calibri"/>
                <a:ea typeface="Calibri"/>
                <a:cs typeface="Calibri"/>
                <a:sym typeface="Calibri"/>
              </a:rPr>
              <a:t>User clustering based on past reviews</a:t>
            </a:r>
            <a:endParaRPr sz="1600">
              <a:latin typeface="Calibri"/>
              <a:ea typeface="Calibri"/>
              <a:cs typeface="Calibri"/>
              <a:sym typeface="Calibri"/>
            </a:endParaRPr>
          </a:p>
        </p:txBody>
      </p:sp>
      <p:sp>
        <p:nvSpPr>
          <p:cNvPr id="215" name="Google Shape;215;g216e764e9d2_6_72"/>
          <p:cNvSpPr txBox="1"/>
          <p:nvPr/>
        </p:nvSpPr>
        <p:spPr>
          <a:xfrm>
            <a:off x="7225500" y="1126575"/>
            <a:ext cx="2020500" cy="677100"/>
          </a:xfrm>
          <a:prstGeom prst="rect">
            <a:avLst/>
          </a:prstGeom>
          <a:solidFill>
            <a:srgbClr val="C9DAF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latin typeface="Calibri"/>
                <a:ea typeface="Calibri"/>
                <a:cs typeface="Calibri"/>
                <a:sym typeface="Calibri"/>
              </a:rPr>
              <a:t>Sentiment Analysis</a:t>
            </a:r>
            <a:endParaRPr sz="1600">
              <a:latin typeface="Calibri"/>
              <a:ea typeface="Calibri"/>
              <a:cs typeface="Calibri"/>
              <a:sym typeface="Calibri"/>
            </a:endParaRPr>
          </a:p>
          <a:p>
            <a:pPr indent="0" lvl="0" marL="0" rtl="0" algn="ctr">
              <a:spcBef>
                <a:spcPts val="0"/>
              </a:spcBef>
              <a:spcAft>
                <a:spcPts val="0"/>
              </a:spcAft>
              <a:buNone/>
            </a:pPr>
            <a:r>
              <a:rPr lang="en-US" sz="1600">
                <a:latin typeface="Calibri"/>
                <a:ea typeface="Calibri"/>
                <a:cs typeface="Calibri"/>
                <a:sym typeface="Calibri"/>
              </a:rPr>
              <a:t>on reviews.</a:t>
            </a:r>
            <a:endParaRPr b="1" sz="1600">
              <a:latin typeface="Calibri"/>
              <a:ea typeface="Calibri"/>
              <a:cs typeface="Calibri"/>
              <a:sym typeface="Calibri"/>
            </a:endParaRPr>
          </a:p>
        </p:txBody>
      </p:sp>
      <p:sp>
        <p:nvSpPr>
          <p:cNvPr id="216" name="Google Shape;216;g216e764e9d2_6_72"/>
          <p:cNvSpPr txBox="1"/>
          <p:nvPr/>
        </p:nvSpPr>
        <p:spPr>
          <a:xfrm>
            <a:off x="4458225" y="1929750"/>
            <a:ext cx="1433700" cy="677100"/>
          </a:xfrm>
          <a:prstGeom prst="rect">
            <a:avLst/>
          </a:prstGeom>
          <a:solidFill>
            <a:srgbClr val="E6913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latin typeface="Calibri"/>
                <a:ea typeface="Calibri"/>
                <a:cs typeface="Calibri"/>
                <a:sym typeface="Calibri"/>
              </a:rPr>
              <a:t>User inputs ingredients</a:t>
            </a:r>
            <a:endParaRPr sz="1600">
              <a:latin typeface="Calibri"/>
              <a:ea typeface="Calibri"/>
              <a:cs typeface="Calibri"/>
              <a:sym typeface="Calibri"/>
            </a:endParaRPr>
          </a:p>
        </p:txBody>
      </p:sp>
      <p:sp>
        <p:nvSpPr>
          <p:cNvPr id="217" name="Google Shape;217;g216e764e9d2_6_72"/>
          <p:cNvSpPr txBox="1"/>
          <p:nvPr/>
        </p:nvSpPr>
        <p:spPr>
          <a:xfrm>
            <a:off x="4010476" y="3921900"/>
            <a:ext cx="2329200" cy="431100"/>
          </a:xfrm>
          <a:prstGeom prst="rect">
            <a:avLst/>
          </a:prstGeom>
          <a:solidFill>
            <a:srgbClr val="C9DAF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latin typeface="Calibri"/>
                <a:ea typeface="Calibri"/>
                <a:cs typeface="Calibri"/>
                <a:sym typeface="Calibri"/>
              </a:rPr>
              <a:t>Plausible recipes</a:t>
            </a:r>
            <a:endParaRPr sz="1600">
              <a:latin typeface="Calibri"/>
              <a:ea typeface="Calibri"/>
              <a:cs typeface="Calibri"/>
              <a:sym typeface="Calibri"/>
            </a:endParaRPr>
          </a:p>
        </p:txBody>
      </p:sp>
      <p:sp>
        <p:nvSpPr>
          <p:cNvPr id="218" name="Google Shape;218;g216e764e9d2_6_72"/>
          <p:cNvSpPr txBox="1"/>
          <p:nvPr/>
        </p:nvSpPr>
        <p:spPr>
          <a:xfrm>
            <a:off x="2487525" y="5084900"/>
            <a:ext cx="1537500" cy="1108200"/>
          </a:xfrm>
          <a:prstGeom prst="rect">
            <a:avLst/>
          </a:prstGeom>
          <a:solidFill>
            <a:srgbClr val="C9DAF8"/>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latin typeface="Calibri"/>
                <a:ea typeface="Calibri"/>
                <a:cs typeface="Calibri"/>
                <a:sym typeface="Calibri"/>
              </a:rPr>
              <a:t>Add common ingredients </a:t>
            </a:r>
            <a:r>
              <a:rPr lang="en-US">
                <a:latin typeface="Calibri"/>
                <a:ea typeface="Calibri"/>
                <a:cs typeface="Calibri"/>
                <a:sym typeface="Calibri"/>
              </a:rPr>
              <a:t>(can be deselected by user.)</a:t>
            </a:r>
            <a:endParaRPr>
              <a:latin typeface="Calibri"/>
              <a:ea typeface="Calibri"/>
              <a:cs typeface="Calibri"/>
              <a:sym typeface="Calibri"/>
            </a:endParaRPr>
          </a:p>
        </p:txBody>
      </p:sp>
      <p:sp>
        <p:nvSpPr>
          <p:cNvPr id="219" name="Google Shape;219;g216e764e9d2_6_72"/>
          <p:cNvSpPr txBox="1"/>
          <p:nvPr/>
        </p:nvSpPr>
        <p:spPr>
          <a:xfrm>
            <a:off x="7877226" y="4912050"/>
            <a:ext cx="2329200" cy="431100"/>
          </a:xfrm>
          <a:prstGeom prst="rect">
            <a:avLst/>
          </a:prstGeom>
          <a:solidFill>
            <a:srgbClr val="B4A7D6"/>
          </a:solid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latin typeface="Calibri"/>
                <a:ea typeface="Calibri"/>
                <a:cs typeface="Calibri"/>
                <a:sym typeface="Calibri"/>
              </a:rPr>
              <a:t>Ranked Results</a:t>
            </a:r>
            <a:endParaRPr sz="1600">
              <a:latin typeface="Calibri"/>
              <a:ea typeface="Calibri"/>
              <a:cs typeface="Calibri"/>
              <a:sym typeface="Calibri"/>
            </a:endParaRPr>
          </a:p>
        </p:txBody>
      </p:sp>
      <p:sp>
        <p:nvSpPr>
          <p:cNvPr id="220" name="Google Shape;220;g216e764e9d2_6_72"/>
          <p:cNvSpPr txBox="1"/>
          <p:nvPr/>
        </p:nvSpPr>
        <p:spPr>
          <a:xfrm>
            <a:off x="7877226" y="3788550"/>
            <a:ext cx="2329200" cy="677100"/>
          </a:xfrm>
          <a:prstGeom prst="rect">
            <a:avLst/>
          </a:prstGeom>
          <a:solidFill>
            <a:srgbClr val="B4A7D6"/>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latin typeface="Calibri"/>
                <a:ea typeface="Calibri"/>
                <a:cs typeface="Calibri"/>
                <a:sym typeface="Calibri"/>
              </a:rPr>
              <a:t>Recipe reviews by common cluster</a:t>
            </a:r>
            <a:endParaRPr sz="1600">
              <a:latin typeface="Calibri"/>
              <a:ea typeface="Calibri"/>
              <a:cs typeface="Calibri"/>
              <a:sym typeface="Calibri"/>
            </a:endParaRPr>
          </a:p>
        </p:txBody>
      </p:sp>
      <p:cxnSp>
        <p:nvCxnSpPr>
          <p:cNvPr id="221" name="Google Shape;221;g216e764e9d2_6_72"/>
          <p:cNvCxnSpPr>
            <a:stCxn id="216" idx="2"/>
            <a:endCxn id="213" idx="0"/>
          </p:cNvCxnSpPr>
          <p:nvPr/>
        </p:nvCxnSpPr>
        <p:spPr>
          <a:xfrm>
            <a:off x="5175075" y="2606850"/>
            <a:ext cx="0" cy="444900"/>
          </a:xfrm>
          <a:prstGeom prst="straightConnector1">
            <a:avLst/>
          </a:prstGeom>
          <a:noFill/>
          <a:ln cap="flat" cmpd="sng" w="9525">
            <a:solidFill>
              <a:schemeClr val="dk2"/>
            </a:solidFill>
            <a:prstDash val="solid"/>
            <a:round/>
            <a:headEnd len="med" w="med" type="none"/>
            <a:tailEnd len="med" w="med" type="triangle"/>
          </a:ln>
        </p:spPr>
      </p:cxnSp>
      <p:cxnSp>
        <p:nvCxnSpPr>
          <p:cNvPr id="222" name="Google Shape;222;g216e764e9d2_6_72"/>
          <p:cNvCxnSpPr>
            <a:stCxn id="214" idx="2"/>
            <a:endCxn id="220" idx="0"/>
          </p:cNvCxnSpPr>
          <p:nvPr/>
        </p:nvCxnSpPr>
        <p:spPr>
          <a:xfrm>
            <a:off x="8235738" y="3166388"/>
            <a:ext cx="806100" cy="622200"/>
          </a:xfrm>
          <a:prstGeom prst="straightConnector1">
            <a:avLst/>
          </a:prstGeom>
          <a:noFill/>
          <a:ln cap="flat" cmpd="sng" w="9525">
            <a:solidFill>
              <a:schemeClr val="dk2"/>
            </a:solidFill>
            <a:prstDash val="solid"/>
            <a:round/>
            <a:headEnd len="med" w="med" type="none"/>
            <a:tailEnd len="med" w="med" type="triangle"/>
          </a:ln>
        </p:spPr>
      </p:cxnSp>
      <p:cxnSp>
        <p:nvCxnSpPr>
          <p:cNvPr id="223" name="Google Shape;223;g216e764e9d2_6_72"/>
          <p:cNvCxnSpPr>
            <a:stCxn id="220" idx="2"/>
            <a:endCxn id="219" idx="0"/>
          </p:cNvCxnSpPr>
          <p:nvPr/>
        </p:nvCxnSpPr>
        <p:spPr>
          <a:xfrm>
            <a:off x="9041826" y="4465650"/>
            <a:ext cx="0" cy="44640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g216e764e9d2_6_72"/>
          <p:cNvCxnSpPr>
            <a:stCxn id="217" idx="3"/>
            <a:endCxn id="220" idx="1"/>
          </p:cNvCxnSpPr>
          <p:nvPr/>
        </p:nvCxnSpPr>
        <p:spPr>
          <a:xfrm flipH="1" rot="10800000">
            <a:off x="6339676" y="4126950"/>
            <a:ext cx="1537500" cy="10500"/>
          </a:xfrm>
          <a:prstGeom prst="straightConnector1">
            <a:avLst/>
          </a:prstGeom>
          <a:noFill/>
          <a:ln cap="flat" cmpd="sng" w="9525">
            <a:solidFill>
              <a:schemeClr val="dk2"/>
            </a:solidFill>
            <a:prstDash val="solid"/>
            <a:round/>
            <a:headEnd len="med" w="med" type="none"/>
            <a:tailEnd len="med" w="med" type="triangle"/>
          </a:ln>
        </p:spPr>
      </p:cxnSp>
      <p:sp>
        <p:nvSpPr>
          <p:cNvPr id="225" name="Google Shape;225;g216e764e9d2_6_72"/>
          <p:cNvSpPr txBox="1"/>
          <p:nvPr/>
        </p:nvSpPr>
        <p:spPr>
          <a:xfrm>
            <a:off x="2285550" y="4024350"/>
            <a:ext cx="1335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latin typeface="Calibri"/>
                <a:ea typeface="Calibri"/>
                <a:cs typeface="Calibri"/>
                <a:sym typeface="Calibri"/>
              </a:rPr>
              <a:t>If not enough plausible recipes are returned.</a:t>
            </a:r>
            <a:endParaRPr sz="1300">
              <a:latin typeface="Calibri"/>
              <a:ea typeface="Calibri"/>
              <a:cs typeface="Calibri"/>
              <a:sym typeface="Calibri"/>
            </a:endParaRPr>
          </a:p>
        </p:txBody>
      </p:sp>
      <p:cxnSp>
        <p:nvCxnSpPr>
          <p:cNvPr id="226" name="Google Shape;226;g216e764e9d2_6_72"/>
          <p:cNvCxnSpPr>
            <a:stCxn id="217" idx="1"/>
            <a:endCxn id="218" idx="0"/>
          </p:cNvCxnSpPr>
          <p:nvPr/>
        </p:nvCxnSpPr>
        <p:spPr>
          <a:xfrm flipH="1">
            <a:off x="3256276" y="4137450"/>
            <a:ext cx="754200" cy="947400"/>
          </a:xfrm>
          <a:prstGeom prst="straightConnector1">
            <a:avLst/>
          </a:prstGeom>
          <a:noFill/>
          <a:ln cap="flat" cmpd="sng" w="9525">
            <a:solidFill>
              <a:schemeClr val="dk2"/>
            </a:solidFill>
            <a:prstDash val="dash"/>
            <a:round/>
            <a:headEnd len="med" w="med" type="none"/>
            <a:tailEnd len="med" w="med" type="triangle"/>
          </a:ln>
        </p:spPr>
      </p:cxnSp>
      <p:cxnSp>
        <p:nvCxnSpPr>
          <p:cNvPr id="227" name="Google Shape;227;g216e764e9d2_6_72"/>
          <p:cNvCxnSpPr>
            <a:stCxn id="218" idx="3"/>
            <a:endCxn id="217" idx="2"/>
          </p:cNvCxnSpPr>
          <p:nvPr/>
        </p:nvCxnSpPr>
        <p:spPr>
          <a:xfrm flipH="1" rot="10800000">
            <a:off x="4025025" y="4352900"/>
            <a:ext cx="1150200" cy="1286100"/>
          </a:xfrm>
          <a:prstGeom prst="straightConnector1">
            <a:avLst/>
          </a:prstGeom>
          <a:noFill/>
          <a:ln cap="flat" cmpd="sng" w="9525">
            <a:solidFill>
              <a:schemeClr val="dk2"/>
            </a:solidFill>
            <a:prstDash val="dash"/>
            <a:round/>
            <a:headEnd len="med" w="med" type="none"/>
            <a:tailEnd len="med" w="med" type="triangle"/>
          </a:ln>
        </p:spPr>
      </p:cxnSp>
      <p:cxnSp>
        <p:nvCxnSpPr>
          <p:cNvPr id="228" name="Google Shape;228;g216e764e9d2_6_72"/>
          <p:cNvCxnSpPr>
            <a:stCxn id="213" idx="2"/>
            <a:endCxn id="217" idx="0"/>
          </p:cNvCxnSpPr>
          <p:nvPr/>
        </p:nvCxnSpPr>
        <p:spPr>
          <a:xfrm>
            <a:off x="5175076" y="3482900"/>
            <a:ext cx="0" cy="438900"/>
          </a:xfrm>
          <a:prstGeom prst="straightConnector1">
            <a:avLst/>
          </a:prstGeom>
          <a:noFill/>
          <a:ln cap="flat" cmpd="sng" w="9525">
            <a:solidFill>
              <a:schemeClr val="dk2"/>
            </a:solidFill>
            <a:prstDash val="solid"/>
            <a:round/>
            <a:headEnd len="med" w="med" type="none"/>
            <a:tailEnd len="med" w="med" type="triangle"/>
          </a:ln>
        </p:spPr>
      </p:cxnSp>
      <p:cxnSp>
        <p:nvCxnSpPr>
          <p:cNvPr id="229" name="Google Shape;229;g216e764e9d2_6_72"/>
          <p:cNvCxnSpPr>
            <a:stCxn id="215" idx="2"/>
            <a:endCxn id="214" idx="0"/>
          </p:cNvCxnSpPr>
          <p:nvPr/>
        </p:nvCxnSpPr>
        <p:spPr>
          <a:xfrm>
            <a:off x="8235750" y="1803675"/>
            <a:ext cx="0" cy="439200"/>
          </a:xfrm>
          <a:prstGeom prst="straightConnector1">
            <a:avLst/>
          </a:prstGeom>
          <a:noFill/>
          <a:ln cap="flat" cmpd="sng" w="9525">
            <a:solidFill>
              <a:schemeClr val="dk2"/>
            </a:solidFill>
            <a:prstDash val="solid"/>
            <a:round/>
            <a:headEnd len="med" w="med" type="none"/>
            <a:tailEnd len="med" w="med" type="triangle"/>
          </a:ln>
        </p:spPr>
      </p:cxnSp>
      <p:sp>
        <p:nvSpPr>
          <p:cNvPr id="230" name="Google Shape;230;g216e764e9d2_6_72"/>
          <p:cNvSpPr txBox="1"/>
          <p:nvPr/>
        </p:nvSpPr>
        <p:spPr>
          <a:xfrm>
            <a:off x="4025025" y="5789550"/>
            <a:ext cx="4019700" cy="831300"/>
          </a:xfrm>
          <a:prstGeom prst="rect">
            <a:avLst/>
          </a:prstGeom>
          <a:noFill/>
          <a:ln>
            <a:noFill/>
          </a:ln>
        </p:spPr>
        <p:txBody>
          <a:bodyPr anchorCtr="0" anchor="t" bIns="91425" lIns="91425" spcFirstLastPara="1" rIns="91425" wrap="square" tIns="91425">
            <a:spAutoFit/>
          </a:bodyPr>
          <a:lstStyle/>
          <a:p>
            <a:pPr indent="-192024" lvl="0" marL="192024" rtl="0" algn="l">
              <a:spcBef>
                <a:spcPts val="0"/>
              </a:spcBef>
              <a:spcAft>
                <a:spcPts val="0"/>
              </a:spcAft>
              <a:buNone/>
            </a:pPr>
            <a:r>
              <a:rPr lang="en-US">
                <a:latin typeface="Calibri"/>
                <a:ea typeface="Calibri"/>
                <a:cs typeface="Calibri"/>
                <a:sym typeface="Calibri"/>
              </a:rPr>
              <a:t>← Maybe as an intersection between ingredients in high ranked recipes and in recipes the user has previously reviewed. (By top </a:t>
            </a:r>
            <a:r>
              <a:rPr lang="en-US">
                <a:latin typeface="Calibri"/>
                <a:ea typeface="Calibri"/>
                <a:cs typeface="Calibri"/>
                <a:sym typeface="Calibri"/>
              </a:rPr>
              <a:t>occurrence</a:t>
            </a:r>
            <a:r>
              <a:rPr lang="en-US">
                <a:latin typeface="Calibri"/>
                <a:ea typeface="Calibri"/>
                <a:cs typeface="Calibri"/>
                <a:sym typeface="Calibri"/>
              </a:rPr>
              <a:t> counts.)</a:t>
            </a:r>
            <a:endParaRPr>
              <a:latin typeface="Calibri"/>
              <a:ea typeface="Calibri"/>
              <a:cs typeface="Calibri"/>
              <a:sym typeface="Calibri"/>
            </a:endParaRPr>
          </a:p>
        </p:txBody>
      </p:sp>
      <p:sp>
        <p:nvSpPr>
          <p:cNvPr id="231" name="Google Shape;231;g216e764e9d2_6_72"/>
          <p:cNvSpPr txBox="1"/>
          <p:nvPr/>
        </p:nvSpPr>
        <p:spPr>
          <a:xfrm>
            <a:off x="9041825" y="2239888"/>
            <a:ext cx="1637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&lt;&lt; KNN is our model of choice for this process.</a:t>
            </a:r>
            <a:endParaRPr sz="16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16e764e9d2_0_1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References</a:t>
            </a:r>
            <a:endParaRPr/>
          </a:p>
        </p:txBody>
      </p:sp>
      <p:sp>
        <p:nvSpPr>
          <p:cNvPr id="237" name="Google Shape;237;g216e764e9d2_0_11"/>
          <p:cNvSpPr txBox="1"/>
          <p:nvPr>
            <p:ph idx="1" type="body"/>
          </p:nvPr>
        </p:nvSpPr>
        <p:spPr>
          <a:xfrm>
            <a:off x="838200" y="1825625"/>
            <a:ext cx="10813500" cy="4323900"/>
          </a:xfrm>
          <a:prstGeom prst="rect">
            <a:avLst/>
          </a:prstGeom>
        </p:spPr>
        <p:txBody>
          <a:bodyPr anchorCtr="0" anchor="t" bIns="45700" lIns="91425" spcFirstLastPara="1" rIns="91425" wrap="square" tIns="45700">
            <a:normAutofit lnSpcReduction="10000"/>
          </a:bodyPr>
          <a:lstStyle/>
          <a:p>
            <a:pPr indent="-342900" lvl="0" marL="457200" rtl="0" algn="l">
              <a:spcBef>
                <a:spcPts val="1000"/>
              </a:spcBef>
              <a:spcAft>
                <a:spcPts val="0"/>
              </a:spcAft>
              <a:buSzPts val="1800"/>
              <a:buChar char="•"/>
            </a:pPr>
            <a:r>
              <a:rPr lang="en-US" u="sng">
                <a:solidFill>
                  <a:schemeClr val="hlink"/>
                </a:solidFill>
                <a:hlinkClick r:id="rId3"/>
              </a:rPr>
              <a:t>https://github.com/NikhilReddy0608/Food-Recipe-Recommendation</a:t>
            </a:r>
            <a:endParaRPr/>
          </a:p>
          <a:p>
            <a:pPr indent="-342900" lvl="0" marL="457200" rtl="0" algn="l">
              <a:spcBef>
                <a:spcPts val="0"/>
              </a:spcBef>
              <a:spcAft>
                <a:spcPts val="0"/>
              </a:spcAft>
              <a:buSzPts val="1800"/>
              <a:buChar char="•"/>
            </a:pPr>
            <a:r>
              <a:rPr lang="en-US" u="sng">
                <a:solidFill>
                  <a:schemeClr val="hlink"/>
                </a:solidFill>
                <a:hlinkClick r:id="rId4"/>
              </a:rPr>
              <a:t>https://www.analyticsvidhya.com/blog/2021/07/recommendation-system-understanding-the-basic-concepts/</a:t>
            </a:r>
            <a:endParaRPr/>
          </a:p>
          <a:p>
            <a:pPr indent="-342900" lvl="0" marL="457200" rtl="0" algn="l">
              <a:spcBef>
                <a:spcPts val="0"/>
              </a:spcBef>
              <a:spcAft>
                <a:spcPts val="0"/>
              </a:spcAft>
              <a:buSzPts val="1800"/>
              <a:buChar char="•"/>
            </a:pPr>
            <a:r>
              <a:rPr lang="en-US" u="sng">
                <a:solidFill>
                  <a:schemeClr val="hlink"/>
                </a:solidFill>
                <a:hlinkClick r:id="rId5"/>
              </a:rPr>
              <a:t>https://www.researchgate.net/publication/327281659_Personalized_Recipe_Recommendation_System_using_Hybrid_Approach</a:t>
            </a:r>
            <a:endParaRPr/>
          </a:p>
          <a:p>
            <a:pPr indent="-342900" lvl="0" marL="457200" rtl="0" algn="l">
              <a:spcBef>
                <a:spcPts val="0"/>
              </a:spcBef>
              <a:spcAft>
                <a:spcPts val="0"/>
              </a:spcAft>
              <a:buSzPts val="1800"/>
              <a:buChar char="•"/>
            </a:pPr>
            <a:r>
              <a:rPr lang="en-US" u="sng">
                <a:solidFill>
                  <a:schemeClr val="hlink"/>
                </a:solidFill>
                <a:hlinkClick r:id="rId6"/>
              </a:rPr>
              <a:t>https://dl.acm.org/doi/10.1145/3366423.3380283</a:t>
            </a:r>
            <a:endParaRPr/>
          </a:p>
          <a:p>
            <a:pPr indent="-342900" lvl="0" marL="457200" rtl="0" algn="l">
              <a:spcBef>
                <a:spcPts val="0"/>
              </a:spcBef>
              <a:spcAft>
                <a:spcPts val="0"/>
              </a:spcAft>
              <a:buSzPts val="1800"/>
              <a:buChar char="•"/>
            </a:pPr>
            <a:r>
              <a:rPr lang="en-US" u="sng">
                <a:solidFill>
                  <a:schemeClr val="hlink"/>
                </a:solidFill>
                <a:hlinkClick r:id="rId7"/>
              </a:rPr>
              <a:t>https://www.frontiersin.org/articles/10.3389/fdata.2021.778417/full</a:t>
            </a:r>
            <a:endParaRPr/>
          </a:p>
          <a:p>
            <a:pPr indent="-342900" lvl="0" marL="457200" rtl="0" algn="l">
              <a:spcBef>
                <a:spcPts val="0"/>
              </a:spcBef>
              <a:spcAft>
                <a:spcPts val="0"/>
              </a:spcAft>
              <a:buSzPts val="1800"/>
              <a:buChar char="•"/>
            </a:pPr>
            <a:r>
              <a:rPr lang="en-US" u="sng">
                <a:solidFill>
                  <a:schemeClr val="hlink"/>
                </a:solidFill>
                <a:hlinkClick r:id="rId8"/>
              </a:rPr>
              <a:t>https://journalofbigdata.springeropen.com/articles/10.1186/s40537-015-0015-2</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1818af731c_1_0"/>
          <p:cNvSpPr txBox="1"/>
          <p:nvPr>
            <p:ph type="title"/>
          </p:nvPr>
        </p:nvSpPr>
        <p:spPr>
          <a:xfrm>
            <a:off x="839800" y="724175"/>
            <a:ext cx="3932100" cy="799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Abstract</a:t>
            </a:r>
            <a:endParaRPr/>
          </a:p>
        </p:txBody>
      </p:sp>
      <p:sp>
        <p:nvSpPr>
          <p:cNvPr id="98" name="Google Shape;98;g21818af731c_1_0"/>
          <p:cNvSpPr txBox="1"/>
          <p:nvPr>
            <p:ph idx="1" type="body"/>
          </p:nvPr>
        </p:nvSpPr>
        <p:spPr>
          <a:xfrm>
            <a:off x="839800" y="1524000"/>
            <a:ext cx="9786300" cy="19167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Clr>
                <a:schemeClr val="dk1"/>
              </a:buClr>
              <a:buSzPts val="1100"/>
              <a:buFont typeface="Arial"/>
              <a:buNone/>
            </a:pPr>
            <a:r>
              <a:rPr lang="en-US" sz="2200"/>
              <a:t>This project aims to develop a recipe recommendation system that suggests new recipes to users based on their preferences and the preferences of other users with similar tastes. The goal is to provide users with a personalized list of recipe recommendations that they haven't tried before and that are highly relevant to their preferences. The system is designed to save users time and effort when looking for new recipes and  help them discover new and exciting meals that they'll love.</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16e764e9d2_6_43"/>
          <p:cNvSpPr txBox="1"/>
          <p:nvPr>
            <p:ph type="title"/>
          </p:nvPr>
        </p:nvSpPr>
        <p:spPr>
          <a:xfrm>
            <a:off x="839800" y="724175"/>
            <a:ext cx="3932100" cy="799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Motivation</a:t>
            </a:r>
            <a:endParaRPr/>
          </a:p>
        </p:txBody>
      </p:sp>
      <p:pic>
        <p:nvPicPr>
          <p:cNvPr id="104" name="Google Shape;104;g216e764e9d2_6_43"/>
          <p:cNvPicPr preferRelativeResize="0"/>
          <p:nvPr>
            <p:ph idx="2" type="pic"/>
          </p:nvPr>
        </p:nvPicPr>
        <p:blipFill rotWithShape="1">
          <a:blip r:embed="rId3">
            <a:alphaModFix/>
          </a:blip>
          <a:srcRect b="0" l="11768" r="61565" t="0"/>
          <a:stretch/>
        </p:blipFill>
        <p:spPr>
          <a:xfrm>
            <a:off x="5183188" y="987425"/>
            <a:ext cx="6172200" cy="4873500"/>
          </a:xfrm>
          <a:prstGeom prst="rect">
            <a:avLst/>
          </a:prstGeom>
          <a:effectLst>
            <a:outerShdw blurRad="57150" rotWithShape="0" algn="bl" dir="21540000" dist="19050">
              <a:srgbClr val="000000">
                <a:alpha val="50000"/>
              </a:srgbClr>
            </a:outerShdw>
          </a:effectLst>
        </p:spPr>
      </p:pic>
      <p:sp>
        <p:nvSpPr>
          <p:cNvPr id="105" name="Google Shape;105;g216e764e9d2_6_43"/>
          <p:cNvSpPr txBox="1"/>
          <p:nvPr>
            <p:ph idx="1" type="body"/>
          </p:nvPr>
        </p:nvSpPr>
        <p:spPr>
          <a:xfrm>
            <a:off x="839800" y="1524000"/>
            <a:ext cx="3932100" cy="19167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a:t>People can spend hours looking up a workable </a:t>
            </a:r>
            <a:r>
              <a:rPr lang="en-US"/>
              <a:t>recipe</a:t>
            </a:r>
            <a:r>
              <a:rPr lang="en-US"/>
              <a:t> on the web only for them to find that they are missing </a:t>
            </a:r>
            <a:r>
              <a:rPr lang="en-US"/>
              <a:t>crucial</a:t>
            </a:r>
            <a:r>
              <a:rPr lang="en-US"/>
              <a:t> ingredients or for it to end up not suiting their palette.</a:t>
            </a:r>
            <a:endParaRPr/>
          </a:p>
          <a:p>
            <a:pPr indent="0" lvl="0" marL="0" rtl="0" algn="just">
              <a:spcBef>
                <a:spcPts val="1000"/>
              </a:spcBef>
              <a:spcAft>
                <a:spcPts val="0"/>
              </a:spcAft>
              <a:buNone/>
            </a:pPr>
            <a:r>
              <a:rPr lang="en-US"/>
              <a:t>The job of this recommendation system is to alleviate these concerns and make </a:t>
            </a:r>
            <a:r>
              <a:rPr lang="en-US"/>
              <a:t>cooking</a:t>
            </a:r>
            <a:r>
              <a:rPr lang="en-US"/>
              <a:t> an easy process </a:t>
            </a:r>
            <a:r>
              <a:rPr lang="en-US"/>
              <a:t>with</a:t>
            </a:r>
            <a:r>
              <a:rPr lang="en-US"/>
              <a:t> </a:t>
            </a:r>
            <a:r>
              <a:rPr lang="en-US"/>
              <a:t>fruitful</a:t>
            </a:r>
            <a:r>
              <a:rPr lang="en-US"/>
              <a:t> results. </a:t>
            </a:r>
            <a:endParaRPr/>
          </a:p>
        </p:txBody>
      </p:sp>
      <p:sp>
        <p:nvSpPr>
          <p:cNvPr id="106" name="Google Shape;106;g216e764e9d2_6_43"/>
          <p:cNvSpPr txBox="1"/>
          <p:nvPr>
            <p:ph type="title"/>
          </p:nvPr>
        </p:nvSpPr>
        <p:spPr>
          <a:xfrm>
            <a:off x="839800" y="3341425"/>
            <a:ext cx="3932100" cy="799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Goals</a:t>
            </a:r>
            <a:endParaRPr/>
          </a:p>
        </p:txBody>
      </p:sp>
      <p:sp>
        <p:nvSpPr>
          <p:cNvPr id="107" name="Google Shape;107;g216e764e9d2_6_43"/>
          <p:cNvSpPr txBox="1"/>
          <p:nvPr>
            <p:ph idx="1" type="body"/>
          </p:nvPr>
        </p:nvSpPr>
        <p:spPr>
          <a:xfrm>
            <a:off x="839800" y="4141250"/>
            <a:ext cx="3932100" cy="19167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This system should be able to…</a:t>
            </a:r>
            <a:endParaRPr/>
          </a:p>
          <a:p>
            <a:pPr indent="-330200" lvl="0" marL="457200" rtl="0" algn="l">
              <a:spcBef>
                <a:spcPts val="1000"/>
              </a:spcBef>
              <a:spcAft>
                <a:spcPts val="0"/>
              </a:spcAft>
              <a:buSzPts val="1600"/>
              <a:buChar char="-"/>
            </a:pPr>
            <a:r>
              <a:rPr lang="en-US"/>
              <a:t>Filter recipes by ingredients.</a:t>
            </a:r>
            <a:endParaRPr/>
          </a:p>
          <a:p>
            <a:pPr indent="-330200" lvl="0" marL="457200" rtl="0" algn="l">
              <a:spcBef>
                <a:spcPts val="0"/>
              </a:spcBef>
              <a:spcAft>
                <a:spcPts val="0"/>
              </a:spcAft>
              <a:buSzPts val="1600"/>
              <a:buChar char="-"/>
            </a:pPr>
            <a:r>
              <a:rPr lang="en-US"/>
              <a:t>Analyze user preferences using sentiment </a:t>
            </a:r>
            <a:r>
              <a:rPr lang="en-US"/>
              <a:t>analysis</a:t>
            </a:r>
            <a:r>
              <a:rPr lang="en-US"/>
              <a:t> on past reviews.</a:t>
            </a:r>
            <a:endParaRPr/>
          </a:p>
          <a:p>
            <a:pPr indent="-330200" lvl="0" marL="457200" rtl="0" algn="l">
              <a:spcBef>
                <a:spcPts val="0"/>
              </a:spcBef>
              <a:spcAft>
                <a:spcPts val="0"/>
              </a:spcAft>
              <a:buSzPts val="1600"/>
              <a:buChar char="-"/>
            </a:pPr>
            <a:r>
              <a:rPr lang="en-US"/>
              <a:t>Cluster reviewers to predict new recipes the user might enjoy.</a:t>
            </a:r>
            <a:endParaRPr/>
          </a:p>
          <a:p>
            <a:pPr indent="-330200" lvl="0" marL="457200" rtl="0" algn="l">
              <a:spcBef>
                <a:spcPts val="0"/>
              </a:spcBef>
              <a:spcAft>
                <a:spcPts val="0"/>
              </a:spcAft>
              <a:buSzPts val="1600"/>
              <a:buChar char="-"/>
            </a:pPr>
            <a:r>
              <a:rPr lang="en-US"/>
              <a:t>Rank recipes using the above </a:t>
            </a:r>
            <a:r>
              <a:rPr lang="en-US"/>
              <a:t>factors and display them as options</a:t>
            </a:r>
            <a:r>
              <a:rPr lang="en-US"/>
              <a:t>.</a:t>
            </a:r>
            <a:endParaRPr/>
          </a:p>
        </p:txBody>
      </p:sp>
      <p:sp>
        <p:nvSpPr>
          <p:cNvPr id="108" name="Google Shape;108;g216e764e9d2_6_43"/>
          <p:cNvSpPr txBox="1"/>
          <p:nvPr>
            <p:ph type="title"/>
          </p:nvPr>
        </p:nvSpPr>
        <p:spPr>
          <a:xfrm>
            <a:off x="8973125" y="0"/>
            <a:ext cx="3225000" cy="570000"/>
          </a:xfrm>
          <a:prstGeom prst="rect">
            <a:avLst/>
          </a:prstGeom>
        </p:spPr>
        <p:txBody>
          <a:bodyPr anchorCtr="0" anchor="t" bIns="45700" lIns="91425" spcFirstLastPara="1" rIns="91425" wrap="square" tIns="45700">
            <a:normAutofit/>
          </a:bodyPr>
          <a:lstStyle/>
          <a:p>
            <a:pPr indent="0" lvl="0" marL="0" rtl="0" algn="r">
              <a:spcBef>
                <a:spcPts val="0"/>
              </a:spcBef>
              <a:spcAft>
                <a:spcPts val="0"/>
              </a:spcAft>
              <a:buNone/>
            </a:pPr>
            <a:r>
              <a:rPr lang="en-US" sz="2200"/>
              <a:t>Introduction</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16e764e9d2_6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Workflow</a:t>
            </a:r>
            <a:endParaRPr/>
          </a:p>
        </p:txBody>
      </p:sp>
      <p:grpSp>
        <p:nvGrpSpPr>
          <p:cNvPr id="114" name="Google Shape;114;g216e764e9d2_6_0"/>
          <p:cNvGrpSpPr/>
          <p:nvPr/>
        </p:nvGrpSpPr>
        <p:grpSpPr>
          <a:xfrm>
            <a:off x="5147663" y="1922540"/>
            <a:ext cx="3791639" cy="4063390"/>
            <a:chOff x="2528100" y="1431525"/>
            <a:chExt cx="2043900" cy="2927725"/>
          </a:xfrm>
        </p:grpSpPr>
        <p:sp>
          <p:nvSpPr>
            <p:cNvPr id="115" name="Google Shape;115;g216e764e9d2_6_0"/>
            <p:cNvSpPr/>
            <p:nvPr/>
          </p:nvSpPr>
          <p:spPr>
            <a:xfrm>
              <a:off x="2528100" y="1431550"/>
              <a:ext cx="2043900" cy="2927700"/>
            </a:xfrm>
            <a:prstGeom prst="rect">
              <a:avLst/>
            </a:prstGeom>
            <a:noFill/>
            <a:ln cap="flat" cmpd="sng" w="9525">
              <a:solidFill>
                <a:srgbClr val="0C58D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216e764e9d2_6_0"/>
            <p:cNvSpPr/>
            <p:nvPr/>
          </p:nvSpPr>
          <p:spPr>
            <a:xfrm flipH="1" rot="10800000">
              <a:off x="2528100" y="1431525"/>
              <a:ext cx="2043900" cy="1269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216e764e9d2_6_0"/>
            <p:cNvSpPr txBox="1"/>
            <p:nvPr/>
          </p:nvSpPr>
          <p:spPr>
            <a:xfrm>
              <a:off x="2528100" y="1558425"/>
              <a:ext cx="804600" cy="7929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5600">
                  <a:solidFill>
                    <a:srgbClr val="0C58D3"/>
                  </a:solidFill>
                  <a:latin typeface="Roboto"/>
                  <a:ea typeface="Roboto"/>
                  <a:cs typeface="Roboto"/>
                  <a:sym typeface="Roboto"/>
                </a:rPr>
                <a:t>04</a:t>
              </a:r>
              <a:endParaRPr b="1" sz="5600">
                <a:solidFill>
                  <a:srgbClr val="0C58D3"/>
                </a:solidFill>
                <a:latin typeface="Roboto"/>
                <a:ea typeface="Roboto"/>
                <a:cs typeface="Roboto"/>
                <a:sym typeface="Roboto"/>
              </a:endParaRPr>
            </a:p>
          </p:txBody>
        </p:sp>
        <p:sp>
          <p:nvSpPr>
            <p:cNvPr id="118" name="Google Shape;118;g216e764e9d2_6_0"/>
            <p:cNvSpPr txBox="1"/>
            <p:nvPr/>
          </p:nvSpPr>
          <p:spPr>
            <a:xfrm>
              <a:off x="2593643"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0C58D3"/>
                  </a:solidFill>
                  <a:latin typeface="Roboto"/>
                  <a:ea typeface="Roboto"/>
                  <a:cs typeface="Roboto"/>
                  <a:sym typeface="Roboto"/>
                </a:rPr>
                <a:t>W1</a:t>
              </a:r>
              <a:endParaRPr sz="900">
                <a:solidFill>
                  <a:srgbClr val="0C58D3"/>
                </a:solidFill>
                <a:latin typeface="Roboto"/>
                <a:ea typeface="Roboto"/>
                <a:cs typeface="Roboto"/>
                <a:sym typeface="Roboto"/>
              </a:endParaRPr>
            </a:p>
          </p:txBody>
        </p:sp>
        <p:sp>
          <p:nvSpPr>
            <p:cNvPr id="119" name="Google Shape;119;g216e764e9d2_6_0"/>
            <p:cNvSpPr txBox="1"/>
            <p:nvPr/>
          </p:nvSpPr>
          <p:spPr>
            <a:xfrm>
              <a:off x="3121750"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0C58D3"/>
                  </a:solidFill>
                  <a:latin typeface="Roboto"/>
                  <a:ea typeface="Roboto"/>
                  <a:cs typeface="Roboto"/>
                  <a:sym typeface="Roboto"/>
                </a:rPr>
                <a:t>W2</a:t>
              </a:r>
              <a:endParaRPr sz="900">
                <a:solidFill>
                  <a:srgbClr val="0C58D3"/>
                </a:solidFill>
                <a:latin typeface="Roboto"/>
                <a:ea typeface="Roboto"/>
                <a:cs typeface="Roboto"/>
                <a:sym typeface="Roboto"/>
              </a:endParaRPr>
            </a:p>
          </p:txBody>
        </p:sp>
        <p:sp>
          <p:nvSpPr>
            <p:cNvPr id="120" name="Google Shape;120;g216e764e9d2_6_0"/>
            <p:cNvSpPr txBox="1"/>
            <p:nvPr/>
          </p:nvSpPr>
          <p:spPr>
            <a:xfrm>
              <a:off x="3617255"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0C58D3"/>
                  </a:solidFill>
                  <a:latin typeface="Roboto"/>
                  <a:ea typeface="Roboto"/>
                  <a:cs typeface="Roboto"/>
                  <a:sym typeface="Roboto"/>
                </a:rPr>
                <a:t>W3</a:t>
              </a:r>
              <a:endParaRPr sz="900">
                <a:solidFill>
                  <a:srgbClr val="0C58D3"/>
                </a:solidFill>
                <a:latin typeface="Roboto"/>
                <a:ea typeface="Roboto"/>
                <a:cs typeface="Roboto"/>
                <a:sym typeface="Roboto"/>
              </a:endParaRPr>
            </a:p>
          </p:txBody>
        </p:sp>
        <p:sp>
          <p:nvSpPr>
            <p:cNvPr id="121" name="Google Shape;121;g216e764e9d2_6_0"/>
            <p:cNvSpPr txBox="1"/>
            <p:nvPr/>
          </p:nvSpPr>
          <p:spPr>
            <a:xfrm>
              <a:off x="4154254" y="2506856"/>
              <a:ext cx="352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0C58D3"/>
                  </a:solidFill>
                  <a:latin typeface="Roboto"/>
                  <a:ea typeface="Roboto"/>
                  <a:cs typeface="Roboto"/>
                  <a:sym typeface="Roboto"/>
                </a:rPr>
                <a:t>W4</a:t>
              </a:r>
              <a:endParaRPr sz="900">
                <a:solidFill>
                  <a:srgbClr val="0C58D3"/>
                </a:solidFill>
                <a:latin typeface="Roboto"/>
                <a:ea typeface="Roboto"/>
                <a:cs typeface="Roboto"/>
                <a:sym typeface="Roboto"/>
              </a:endParaRPr>
            </a:p>
          </p:txBody>
        </p:sp>
        <p:cxnSp>
          <p:nvCxnSpPr>
            <p:cNvPr id="122" name="Google Shape;122;g216e764e9d2_6_0"/>
            <p:cNvCxnSpPr/>
            <p:nvPr/>
          </p:nvCxnSpPr>
          <p:spPr>
            <a:xfrm rot="10800000">
              <a:off x="3041575" y="2507000"/>
              <a:ext cx="0" cy="1848300"/>
            </a:xfrm>
            <a:prstGeom prst="straightConnector1">
              <a:avLst/>
            </a:prstGeom>
            <a:noFill/>
            <a:ln cap="flat" cmpd="sng" w="9525">
              <a:solidFill>
                <a:srgbClr val="0C58D3"/>
              </a:solidFill>
              <a:prstDash val="dot"/>
              <a:round/>
              <a:headEnd len="sm" w="sm" type="none"/>
              <a:tailEnd len="sm" w="sm" type="none"/>
            </a:ln>
          </p:spPr>
        </p:cxnSp>
        <p:cxnSp>
          <p:nvCxnSpPr>
            <p:cNvPr id="123" name="Google Shape;123;g216e764e9d2_6_0"/>
            <p:cNvCxnSpPr/>
            <p:nvPr/>
          </p:nvCxnSpPr>
          <p:spPr>
            <a:xfrm rot="10800000">
              <a:off x="3552287" y="2507000"/>
              <a:ext cx="0" cy="1848300"/>
            </a:xfrm>
            <a:prstGeom prst="straightConnector1">
              <a:avLst/>
            </a:prstGeom>
            <a:noFill/>
            <a:ln cap="flat" cmpd="sng" w="9525">
              <a:solidFill>
                <a:srgbClr val="0C58D3"/>
              </a:solidFill>
              <a:prstDash val="dot"/>
              <a:round/>
              <a:headEnd len="sm" w="sm" type="none"/>
              <a:tailEnd len="sm" w="sm" type="none"/>
            </a:ln>
          </p:spPr>
        </p:cxnSp>
        <p:cxnSp>
          <p:nvCxnSpPr>
            <p:cNvPr id="124" name="Google Shape;124;g216e764e9d2_6_0"/>
            <p:cNvCxnSpPr/>
            <p:nvPr/>
          </p:nvCxnSpPr>
          <p:spPr>
            <a:xfrm rot="10800000">
              <a:off x="4063000" y="2507000"/>
              <a:ext cx="0" cy="1848300"/>
            </a:xfrm>
            <a:prstGeom prst="straightConnector1">
              <a:avLst/>
            </a:prstGeom>
            <a:noFill/>
            <a:ln cap="flat" cmpd="sng" w="9525">
              <a:solidFill>
                <a:srgbClr val="0C58D3"/>
              </a:solidFill>
              <a:prstDash val="dot"/>
              <a:round/>
              <a:headEnd len="sm" w="sm" type="none"/>
              <a:tailEnd len="sm" w="sm" type="none"/>
            </a:ln>
          </p:spPr>
        </p:cxnSp>
      </p:grpSp>
      <p:grpSp>
        <p:nvGrpSpPr>
          <p:cNvPr id="125" name="Google Shape;125;g216e764e9d2_6_0"/>
          <p:cNvGrpSpPr/>
          <p:nvPr/>
        </p:nvGrpSpPr>
        <p:grpSpPr>
          <a:xfrm>
            <a:off x="1355701" y="1922540"/>
            <a:ext cx="3791639" cy="4063390"/>
            <a:chOff x="3975900" y="1431525"/>
            <a:chExt cx="2043900" cy="2927725"/>
          </a:xfrm>
        </p:grpSpPr>
        <p:sp>
          <p:nvSpPr>
            <p:cNvPr id="126" name="Google Shape;126;g216e764e9d2_6_0"/>
            <p:cNvSpPr/>
            <p:nvPr/>
          </p:nvSpPr>
          <p:spPr>
            <a:xfrm>
              <a:off x="3975900" y="1431550"/>
              <a:ext cx="2043900" cy="2927700"/>
            </a:xfrm>
            <a:prstGeom prst="rect">
              <a:avLst/>
            </a:prstGeom>
            <a:noFill/>
            <a:ln cap="flat" cmpd="sng" w="9525">
              <a:solidFill>
                <a:srgbClr val="0944A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 name="Google Shape;127;g216e764e9d2_6_0"/>
            <p:cNvSpPr/>
            <p:nvPr/>
          </p:nvSpPr>
          <p:spPr>
            <a:xfrm flipH="1" rot="10800000">
              <a:off x="3975900" y="1431525"/>
              <a:ext cx="2043900" cy="126900"/>
            </a:xfrm>
            <a:prstGeom prst="rect">
              <a:avLst/>
            </a:prstGeom>
            <a:solidFill>
              <a:srgbClr val="0944A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 name="Google Shape;128;g216e764e9d2_6_0"/>
            <p:cNvSpPr txBox="1"/>
            <p:nvPr/>
          </p:nvSpPr>
          <p:spPr>
            <a:xfrm>
              <a:off x="3975900" y="1558425"/>
              <a:ext cx="804600" cy="7929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5600">
                  <a:solidFill>
                    <a:srgbClr val="0944A1"/>
                  </a:solidFill>
                  <a:latin typeface="Roboto"/>
                  <a:ea typeface="Roboto"/>
                  <a:cs typeface="Roboto"/>
                  <a:sym typeface="Roboto"/>
                </a:rPr>
                <a:t>03</a:t>
              </a:r>
              <a:endParaRPr b="1" sz="5600">
                <a:solidFill>
                  <a:srgbClr val="0944A1"/>
                </a:solidFill>
                <a:latin typeface="Roboto"/>
                <a:ea typeface="Roboto"/>
                <a:cs typeface="Roboto"/>
                <a:sym typeface="Roboto"/>
              </a:endParaRPr>
            </a:p>
          </p:txBody>
        </p:sp>
        <p:sp>
          <p:nvSpPr>
            <p:cNvPr id="129" name="Google Shape;129;g216e764e9d2_6_0"/>
            <p:cNvSpPr txBox="1"/>
            <p:nvPr/>
          </p:nvSpPr>
          <p:spPr>
            <a:xfrm>
              <a:off x="4098775" y="2506850"/>
              <a:ext cx="331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0944A1"/>
                  </a:solidFill>
                  <a:latin typeface="Roboto"/>
                  <a:ea typeface="Roboto"/>
                  <a:cs typeface="Roboto"/>
                  <a:sym typeface="Roboto"/>
                </a:rPr>
                <a:t>W1</a:t>
              </a:r>
              <a:endParaRPr sz="900">
                <a:solidFill>
                  <a:srgbClr val="0944A1"/>
                </a:solidFill>
                <a:latin typeface="Roboto"/>
                <a:ea typeface="Roboto"/>
                <a:cs typeface="Roboto"/>
                <a:sym typeface="Roboto"/>
              </a:endParaRPr>
            </a:p>
          </p:txBody>
        </p:sp>
        <p:sp>
          <p:nvSpPr>
            <p:cNvPr id="130" name="Google Shape;130;g216e764e9d2_6_0"/>
            <p:cNvSpPr txBox="1"/>
            <p:nvPr/>
          </p:nvSpPr>
          <p:spPr>
            <a:xfrm>
              <a:off x="4595225" y="2506850"/>
              <a:ext cx="331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0944A1"/>
                  </a:solidFill>
                  <a:latin typeface="Roboto"/>
                  <a:ea typeface="Roboto"/>
                  <a:cs typeface="Roboto"/>
                  <a:sym typeface="Roboto"/>
                </a:rPr>
                <a:t>W2</a:t>
              </a:r>
              <a:endParaRPr sz="900">
                <a:solidFill>
                  <a:srgbClr val="0944A1"/>
                </a:solidFill>
                <a:latin typeface="Roboto"/>
                <a:ea typeface="Roboto"/>
                <a:cs typeface="Roboto"/>
                <a:sym typeface="Roboto"/>
              </a:endParaRPr>
            </a:p>
          </p:txBody>
        </p:sp>
        <p:sp>
          <p:nvSpPr>
            <p:cNvPr id="131" name="Google Shape;131;g216e764e9d2_6_0"/>
            <p:cNvSpPr txBox="1"/>
            <p:nvPr/>
          </p:nvSpPr>
          <p:spPr>
            <a:xfrm>
              <a:off x="5061028" y="2506850"/>
              <a:ext cx="331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0944A1"/>
                  </a:solidFill>
                  <a:latin typeface="Roboto"/>
                  <a:ea typeface="Roboto"/>
                  <a:cs typeface="Roboto"/>
                  <a:sym typeface="Roboto"/>
                </a:rPr>
                <a:t>W3</a:t>
              </a:r>
              <a:endParaRPr sz="900">
                <a:solidFill>
                  <a:srgbClr val="0944A1"/>
                </a:solidFill>
                <a:latin typeface="Roboto"/>
                <a:ea typeface="Roboto"/>
                <a:cs typeface="Roboto"/>
                <a:sym typeface="Roboto"/>
              </a:endParaRPr>
            </a:p>
          </p:txBody>
        </p:sp>
        <p:sp>
          <p:nvSpPr>
            <p:cNvPr id="132" name="Google Shape;132;g216e764e9d2_6_0"/>
            <p:cNvSpPr txBox="1"/>
            <p:nvPr/>
          </p:nvSpPr>
          <p:spPr>
            <a:xfrm>
              <a:off x="5565837" y="2506850"/>
              <a:ext cx="3312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0944A1"/>
                  </a:solidFill>
                  <a:latin typeface="Roboto"/>
                  <a:ea typeface="Roboto"/>
                  <a:cs typeface="Roboto"/>
                  <a:sym typeface="Roboto"/>
                </a:rPr>
                <a:t>W4</a:t>
              </a:r>
              <a:endParaRPr sz="900">
                <a:solidFill>
                  <a:srgbClr val="0944A1"/>
                </a:solidFill>
                <a:latin typeface="Roboto"/>
                <a:ea typeface="Roboto"/>
                <a:cs typeface="Roboto"/>
                <a:sym typeface="Roboto"/>
              </a:endParaRPr>
            </a:p>
          </p:txBody>
        </p:sp>
        <p:cxnSp>
          <p:nvCxnSpPr>
            <p:cNvPr id="133" name="Google Shape;133;g216e764e9d2_6_0"/>
            <p:cNvCxnSpPr/>
            <p:nvPr/>
          </p:nvCxnSpPr>
          <p:spPr>
            <a:xfrm rot="10800000">
              <a:off x="4489375"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134" name="Google Shape;134;g216e764e9d2_6_0"/>
            <p:cNvCxnSpPr/>
            <p:nvPr/>
          </p:nvCxnSpPr>
          <p:spPr>
            <a:xfrm rot="10800000">
              <a:off x="5000087"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135" name="Google Shape;135;g216e764e9d2_6_0"/>
            <p:cNvCxnSpPr/>
            <p:nvPr/>
          </p:nvCxnSpPr>
          <p:spPr>
            <a:xfrm rot="10800000">
              <a:off x="5510800" y="2507000"/>
              <a:ext cx="0" cy="1848300"/>
            </a:xfrm>
            <a:prstGeom prst="straightConnector1">
              <a:avLst/>
            </a:prstGeom>
            <a:noFill/>
            <a:ln cap="flat" cmpd="sng" w="9525">
              <a:solidFill>
                <a:srgbClr val="0944A1"/>
              </a:solidFill>
              <a:prstDash val="dot"/>
              <a:round/>
              <a:headEnd len="sm" w="sm" type="none"/>
              <a:tailEnd len="sm" w="sm" type="none"/>
            </a:ln>
          </p:spPr>
        </p:cxnSp>
      </p:grpSp>
      <p:sp>
        <p:nvSpPr>
          <p:cNvPr id="136" name="Google Shape;136;g216e764e9d2_6_0"/>
          <p:cNvSpPr/>
          <p:nvPr/>
        </p:nvSpPr>
        <p:spPr>
          <a:xfrm>
            <a:off x="1347775" y="3671463"/>
            <a:ext cx="1055700" cy="276300"/>
          </a:xfrm>
          <a:prstGeom prst="rect">
            <a:avLst/>
          </a:prstGeom>
          <a:solidFill>
            <a:srgbClr val="0944A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900">
                <a:solidFill>
                  <a:srgbClr val="FFFFFF"/>
                </a:solidFill>
                <a:latin typeface="Roboto"/>
                <a:ea typeface="Roboto"/>
                <a:cs typeface="Roboto"/>
                <a:sym typeface="Roboto"/>
              </a:rPr>
              <a:t>Proposal</a:t>
            </a:r>
            <a:endParaRPr sz="900">
              <a:solidFill>
                <a:srgbClr val="FFFFFF"/>
              </a:solidFill>
              <a:latin typeface="Roboto"/>
              <a:ea typeface="Roboto"/>
              <a:cs typeface="Roboto"/>
              <a:sym typeface="Roboto"/>
            </a:endParaRPr>
          </a:p>
        </p:txBody>
      </p:sp>
      <p:sp>
        <p:nvSpPr>
          <p:cNvPr id="137" name="Google Shape;137;g216e764e9d2_6_0"/>
          <p:cNvSpPr/>
          <p:nvPr/>
        </p:nvSpPr>
        <p:spPr>
          <a:xfrm>
            <a:off x="2370500" y="4018575"/>
            <a:ext cx="1055700" cy="276300"/>
          </a:xfrm>
          <a:prstGeom prst="rect">
            <a:avLst/>
          </a:prstGeom>
          <a:solidFill>
            <a:srgbClr val="0944A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900">
                <a:solidFill>
                  <a:srgbClr val="FFFFFF"/>
                </a:solidFill>
                <a:latin typeface="Roboto"/>
                <a:ea typeface="Roboto"/>
                <a:cs typeface="Roboto"/>
                <a:sym typeface="Roboto"/>
              </a:rPr>
              <a:t>Data Exploration</a:t>
            </a:r>
            <a:endParaRPr sz="900">
              <a:solidFill>
                <a:srgbClr val="FFFFFF"/>
              </a:solidFill>
              <a:latin typeface="Roboto"/>
              <a:ea typeface="Roboto"/>
              <a:cs typeface="Roboto"/>
              <a:sym typeface="Roboto"/>
            </a:endParaRPr>
          </a:p>
        </p:txBody>
      </p:sp>
      <p:sp>
        <p:nvSpPr>
          <p:cNvPr id="138" name="Google Shape;138;g216e764e9d2_6_0"/>
          <p:cNvSpPr/>
          <p:nvPr/>
        </p:nvSpPr>
        <p:spPr>
          <a:xfrm>
            <a:off x="6091343" y="4731063"/>
            <a:ext cx="1904400" cy="276300"/>
          </a:xfrm>
          <a:prstGeom prst="rect">
            <a:avLst/>
          </a:prstGeom>
          <a:solidFill>
            <a:srgbClr val="0D5DD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900">
                <a:solidFill>
                  <a:srgbClr val="FFFFFF"/>
                </a:solidFill>
                <a:latin typeface="Roboto"/>
                <a:ea typeface="Roboto"/>
                <a:cs typeface="Roboto"/>
                <a:sym typeface="Roboto"/>
              </a:rPr>
              <a:t>Testing</a:t>
            </a:r>
            <a:endParaRPr sz="900">
              <a:solidFill>
                <a:srgbClr val="FFFFFF"/>
              </a:solidFill>
              <a:latin typeface="Roboto"/>
              <a:ea typeface="Roboto"/>
              <a:cs typeface="Roboto"/>
              <a:sym typeface="Roboto"/>
            </a:endParaRPr>
          </a:p>
        </p:txBody>
      </p:sp>
      <p:sp>
        <p:nvSpPr>
          <p:cNvPr id="139" name="Google Shape;139;g216e764e9d2_6_0"/>
          <p:cNvSpPr/>
          <p:nvPr/>
        </p:nvSpPr>
        <p:spPr>
          <a:xfrm>
            <a:off x="6532455" y="5140832"/>
            <a:ext cx="3010500" cy="276300"/>
          </a:xfrm>
          <a:prstGeom prst="rect">
            <a:avLst/>
          </a:prstGeom>
          <a:solidFill>
            <a:srgbClr val="0E65F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900">
                <a:solidFill>
                  <a:srgbClr val="FFFFFF"/>
                </a:solidFill>
                <a:latin typeface="Roboto"/>
                <a:ea typeface="Roboto"/>
                <a:cs typeface="Roboto"/>
                <a:sym typeface="Roboto"/>
              </a:rPr>
              <a:t>Final Report &amp; Presentation</a:t>
            </a:r>
            <a:endParaRPr sz="900">
              <a:solidFill>
                <a:srgbClr val="FFFFFF"/>
              </a:solidFill>
              <a:latin typeface="Roboto"/>
              <a:ea typeface="Roboto"/>
              <a:cs typeface="Roboto"/>
              <a:sym typeface="Roboto"/>
            </a:endParaRPr>
          </a:p>
        </p:txBody>
      </p:sp>
      <p:sp>
        <p:nvSpPr>
          <p:cNvPr id="140" name="Google Shape;140;g216e764e9d2_6_0"/>
          <p:cNvSpPr/>
          <p:nvPr/>
        </p:nvSpPr>
        <p:spPr>
          <a:xfrm>
            <a:off x="2918525" y="4384900"/>
            <a:ext cx="4133400" cy="2763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900">
                <a:solidFill>
                  <a:srgbClr val="FFFFFF"/>
                </a:solidFill>
                <a:latin typeface="Roboto"/>
                <a:ea typeface="Roboto"/>
                <a:cs typeface="Roboto"/>
                <a:sym typeface="Roboto"/>
              </a:rPr>
              <a:t>Coding</a:t>
            </a:r>
            <a:endParaRPr sz="900">
              <a:solidFill>
                <a:srgbClr val="FFFFFF"/>
              </a:solidFill>
              <a:latin typeface="Roboto"/>
              <a:ea typeface="Roboto"/>
              <a:cs typeface="Roboto"/>
              <a:sym typeface="Roboto"/>
            </a:endParaRPr>
          </a:p>
        </p:txBody>
      </p:sp>
      <p:sp>
        <p:nvSpPr>
          <p:cNvPr id="141" name="Google Shape;141;g216e764e9d2_6_0"/>
          <p:cNvSpPr txBox="1"/>
          <p:nvPr/>
        </p:nvSpPr>
        <p:spPr>
          <a:xfrm>
            <a:off x="6104160" y="4168279"/>
            <a:ext cx="702300" cy="1293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800">
                <a:solidFill>
                  <a:srgbClr val="307BF3"/>
                </a:solidFill>
                <a:latin typeface="Roboto"/>
                <a:ea typeface="Roboto"/>
                <a:cs typeface="Roboto"/>
                <a:sym typeface="Roboto"/>
              </a:rPr>
              <a:t>MAIN</a:t>
            </a:r>
            <a:endParaRPr sz="1900">
              <a:solidFill>
                <a:srgbClr val="307BF3"/>
              </a:solidFill>
            </a:endParaRPr>
          </a:p>
        </p:txBody>
      </p:sp>
      <p:sp>
        <p:nvSpPr>
          <p:cNvPr id="142" name="Google Shape;142;g216e764e9d2_6_0"/>
          <p:cNvSpPr/>
          <p:nvPr/>
        </p:nvSpPr>
        <p:spPr>
          <a:xfrm rot="10800000">
            <a:off x="6104155" y="4184323"/>
            <a:ext cx="88500" cy="76800"/>
          </a:xfrm>
          <a:prstGeom prst="triangle">
            <a:avLst>
              <a:gd fmla="val 50000" name="adj"/>
            </a:avLst>
          </a:prstGeom>
          <a:solidFill>
            <a:srgbClr val="307BF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3" name="Google Shape;143;g216e764e9d2_6_0"/>
          <p:cNvSpPr/>
          <p:nvPr/>
        </p:nvSpPr>
        <p:spPr>
          <a:xfrm>
            <a:off x="2170999" y="3771221"/>
            <a:ext cx="123300" cy="76800"/>
          </a:xfrm>
          <a:prstGeom prst="triangle">
            <a:avLst>
              <a:gd fmla="val 50000" name="adj"/>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4" name="Google Shape;144;g216e764e9d2_6_0"/>
          <p:cNvSpPr/>
          <p:nvPr/>
        </p:nvSpPr>
        <p:spPr>
          <a:xfrm>
            <a:off x="9279993" y="5245296"/>
            <a:ext cx="123300" cy="76800"/>
          </a:xfrm>
          <a:prstGeom prst="triangle">
            <a:avLst>
              <a:gd fmla="val 50000" name="adj"/>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45" name="Google Shape;145;g216e764e9d2_6_0"/>
          <p:cNvGrpSpPr/>
          <p:nvPr/>
        </p:nvGrpSpPr>
        <p:grpSpPr>
          <a:xfrm>
            <a:off x="8939738" y="1922527"/>
            <a:ext cx="1904512" cy="4063390"/>
            <a:chOff x="4572350" y="1431525"/>
            <a:chExt cx="2043907" cy="2927725"/>
          </a:xfrm>
        </p:grpSpPr>
        <p:sp>
          <p:nvSpPr>
            <p:cNvPr id="146" name="Google Shape;146;g216e764e9d2_6_0"/>
            <p:cNvSpPr/>
            <p:nvPr/>
          </p:nvSpPr>
          <p:spPr>
            <a:xfrm>
              <a:off x="4572350" y="1431550"/>
              <a:ext cx="2043900" cy="2927700"/>
            </a:xfrm>
            <a:prstGeom prst="rect">
              <a:avLst/>
            </a:prstGeom>
            <a:noFill/>
            <a:ln cap="flat" cmpd="sng" w="9525">
              <a:solidFill>
                <a:srgbClr val="0D5DD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 name="Google Shape;147;g216e764e9d2_6_0"/>
            <p:cNvSpPr/>
            <p:nvPr/>
          </p:nvSpPr>
          <p:spPr>
            <a:xfrm flipH="1" rot="10800000">
              <a:off x="4572350" y="1431525"/>
              <a:ext cx="2043900" cy="126900"/>
            </a:xfrm>
            <a:prstGeom prst="rect">
              <a:avLst/>
            </a:prstGeom>
            <a:solidFill>
              <a:srgbClr val="0D5DD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8" name="Google Shape;148;g216e764e9d2_6_0"/>
            <p:cNvSpPr txBox="1"/>
            <p:nvPr/>
          </p:nvSpPr>
          <p:spPr>
            <a:xfrm>
              <a:off x="4572356" y="1558433"/>
              <a:ext cx="1486500" cy="7929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5600">
                  <a:solidFill>
                    <a:srgbClr val="0D5DDF"/>
                  </a:solidFill>
                  <a:latin typeface="Roboto"/>
                  <a:ea typeface="Roboto"/>
                  <a:cs typeface="Roboto"/>
                  <a:sym typeface="Roboto"/>
                </a:rPr>
                <a:t>05</a:t>
              </a:r>
              <a:endParaRPr b="1" sz="5600">
                <a:solidFill>
                  <a:srgbClr val="0D5DDF"/>
                </a:solidFill>
                <a:latin typeface="Roboto"/>
                <a:ea typeface="Roboto"/>
                <a:cs typeface="Roboto"/>
                <a:sym typeface="Roboto"/>
              </a:endParaRPr>
            </a:p>
          </p:txBody>
        </p:sp>
        <p:sp>
          <p:nvSpPr>
            <p:cNvPr id="149" name="Google Shape;149;g216e764e9d2_6_0"/>
            <p:cNvSpPr txBox="1"/>
            <p:nvPr/>
          </p:nvSpPr>
          <p:spPr>
            <a:xfrm>
              <a:off x="4637908" y="2506857"/>
              <a:ext cx="7269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0D5DDF"/>
                  </a:solidFill>
                  <a:latin typeface="Roboto"/>
                  <a:ea typeface="Roboto"/>
                  <a:cs typeface="Roboto"/>
                  <a:sym typeface="Roboto"/>
                </a:rPr>
                <a:t>W1</a:t>
              </a:r>
              <a:endParaRPr sz="900">
                <a:solidFill>
                  <a:srgbClr val="0D5DDF"/>
                </a:solidFill>
                <a:latin typeface="Roboto"/>
                <a:ea typeface="Roboto"/>
                <a:cs typeface="Roboto"/>
                <a:sym typeface="Roboto"/>
              </a:endParaRPr>
            </a:p>
          </p:txBody>
        </p:sp>
        <p:sp>
          <p:nvSpPr>
            <p:cNvPr id="150" name="Google Shape;150;g216e764e9d2_6_0"/>
            <p:cNvSpPr txBox="1"/>
            <p:nvPr/>
          </p:nvSpPr>
          <p:spPr>
            <a:xfrm>
              <a:off x="5727759" y="2506857"/>
              <a:ext cx="726900" cy="178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900">
                  <a:solidFill>
                    <a:srgbClr val="0D5DDF"/>
                  </a:solidFill>
                  <a:latin typeface="Roboto"/>
                  <a:ea typeface="Roboto"/>
                  <a:cs typeface="Roboto"/>
                  <a:sym typeface="Roboto"/>
                </a:rPr>
                <a:t>W2</a:t>
              </a:r>
              <a:endParaRPr sz="900">
                <a:solidFill>
                  <a:srgbClr val="0D5DDF"/>
                </a:solidFill>
                <a:latin typeface="Roboto"/>
                <a:ea typeface="Roboto"/>
                <a:cs typeface="Roboto"/>
                <a:sym typeface="Roboto"/>
              </a:endParaRPr>
            </a:p>
          </p:txBody>
        </p:sp>
        <p:cxnSp>
          <p:nvCxnSpPr>
            <p:cNvPr id="151" name="Google Shape;151;g216e764e9d2_6_0"/>
            <p:cNvCxnSpPr/>
            <p:nvPr/>
          </p:nvCxnSpPr>
          <p:spPr>
            <a:xfrm rot="10800000">
              <a:off x="5562303" y="2506691"/>
              <a:ext cx="0" cy="1848600"/>
            </a:xfrm>
            <a:prstGeom prst="straightConnector1">
              <a:avLst/>
            </a:prstGeom>
            <a:noFill/>
            <a:ln cap="flat" cmpd="sng" w="9525">
              <a:solidFill>
                <a:srgbClr val="0D5DDF"/>
              </a:solidFill>
              <a:prstDash val="dot"/>
              <a:round/>
              <a:headEnd len="sm" w="sm" type="none"/>
              <a:tailEnd len="sm" w="sm" type="none"/>
            </a:ln>
          </p:spPr>
        </p:cxnSp>
        <p:cxnSp>
          <p:nvCxnSpPr>
            <p:cNvPr id="152" name="Google Shape;152;g216e764e9d2_6_0"/>
            <p:cNvCxnSpPr/>
            <p:nvPr/>
          </p:nvCxnSpPr>
          <p:spPr>
            <a:xfrm rot="10800000">
              <a:off x="6616257" y="2506691"/>
              <a:ext cx="0" cy="1848600"/>
            </a:xfrm>
            <a:prstGeom prst="straightConnector1">
              <a:avLst/>
            </a:prstGeom>
            <a:noFill/>
            <a:ln cap="flat" cmpd="sng" w="9525">
              <a:solidFill>
                <a:srgbClr val="0D5DDF"/>
              </a:solidFill>
              <a:prstDash val="dot"/>
              <a:round/>
              <a:headEnd len="sm" w="sm" type="none"/>
              <a:tailEnd len="sm" w="sm" type="none"/>
            </a:ln>
          </p:spPr>
        </p:cxnSp>
      </p:grpSp>
      <p:sp>
        <p:nvSpPr>
          <p:cNvPr id="153" name="Google Shape;153;g216e764e9d2_6_0"/>
          <p:cNvSpPr txBox="1"/>
          <p:nvPr/>
        </p:nvSpPr>
        <p:spPr>
          <a:xfrm rot="-5400000">
            <a:off x="1939700" y="4032825"/>
            <a:ext cx="5859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a:latin typeface="Calibri"/>
                <a:ea typeface="Calibri"/>
                <a:cs typeface="Calibri"/>
                <a:sym typeface="Calibri"/>
              </a:rPr>
              <a:t>3/10</a:t>
            </a:r>
            <a:endParaRPr>
              <a:latin typeface="Calibri"/>
              <a:ea typeface="Calibri"/>
              <a:cs typeface="Calibri"/>
              <a:sym typeface="Calibri"/>
            </a:endParaRPr>
          </a:p>
        </p:txBody>
      </p:sp>
      <p:sp>
        <p:nvSpPr>
          <p:cNvPr id="154" name="Google Shape;154;g216e764e9d2_6_0"/>
          <p:cNvSpPr txBox="1"/>
          <p:nvPr/>
        </p:nvSpPr>
        <p:spPr>
          <a:xfrm rot="-5400000">
            <a:off x="9048700" y="5509975"/>
            <a:ext cx="5859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a:latin typeface="Calibri"/>
                <a:ea typeface="Calibri"/>
                <a:cs typeface="Calibri"/>
                <a:sym typeface="Calibri"/>
              </a:rPr>
              <a:t>5</a:t>
            </a:r>
            <a:r>
              <a:rPr lang="en-US">
                <a:latin typeface="Calibri"/>
                <a:ea typeface="Calibri"/>
                <a:cs typeface="Calibri"/>
                <a:sym typeface="Calibri"/>
              </a:rPr>
              <a:t>/?</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16e764e9d2_6_51"/>
          <p:cNvSpPr txBox="1"/>
          <p:nvPr>
            <p:ph type="title"/>
          </p:nvPr>
        </p:nvSpPr>
        <p:spPr>
          <a:xfrm>
            <a:off x="839800" y="724175"/>
            <a:ext cx="3932100" cy="799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Dataset</a:t>
            </a:r>
            <a:endParaRPr/>
          </a:p>
        </p:txBody>
      </p:sp>
      <p:sp>
        <p:nvSpPr>
          <p:cNvPr id="160" name="Google Shape;160;g216e764e9d2_6_51"/>
          <p:cNvSpPr txBox="1"/>
          <p:nvPr>
            <p:ph idx="1" type="body"/>
          </p:nvPr>
        </p:nvSpPr>
        <p:spPr>
          <a:xfrm>
            <a:off x="839800" y="1524000"/>
            <a:ext cx="9786300" cy="19167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n-US" sz="2200"/>
              <a:t>We will be using a dataset from </a:t>
            </a:r>
            <a:r>
              <a:rPr lang="en-US" sz="2200" u="sng">
                <a:solidFill>
                  <a:schemeClr val="hlink"/>
                </a:solidFill>
                <a:hlinkClick r:id="rId3"/>
              </a:rPr>
              <a:t>Kaggle</a:t>
            </a:r>
            <a:r>
              <a:rPr lang="en-US" sz="2200"/>
              <a:t> which contains over 180K recipes and 700K reviews collected from 18 years of data from Food.com</a:t>
            </a:r>
            <a:endParaRPr sz="2200"/>
          </a:p>
          <a:p>
            <a:pPr indent="0" lvl="0" marL="0" rtl="0" algn="just">
              <a:spcBef>
                <a:spcPts val="1000"/>
              </a:spcBef>
              <a:spcAft>
                <a:spcPts val="0"/>
              </a:spcAft>
              <a:buClr>
                <a:schemeClr val="dk1"/>
              </a:buClr>
              <a:buSzPts val="1100"/>
              <a:buFont typeface="Arial"/>
              <a:buNone/>
            </a:pPr>
            <a:r>
              <a:rPr lang="en-US" sz="2200"/>
              <a:t>Below is an </a:t>
            </a:r>
            <a:r>
              <a:rPr lang="en-US" sz="2200"/>
              <a:t>outline</a:t>
            </a:r>
            <a:r>
              <a:rPr lang="en-US" sz="2200"/>
              <a:t> of how the raw data is provided from kaggle’s site. </a:t>
            </a:r>
            <a:r>
              <a:rPr i="1" lang="en-US" sz="2200"/>
              <a:t>There is also a </a:t>
            </a:r>
            <a:r>
              <a:rPr i="1" lang="en-US" sz="2200">
                <a:solidFill>
                  <a:srgbClr val="9900FF"/>
                </a:solidFill>
              </a:rPr>
              <a:t>preprocessed version </a:t>
            </a:r>
            <a:r>
              <a:rPr i="1" lang="en-US" sz="2200"/>
              <a:t>with encoded text (text-&gt;numerical) available in Kaggle.</a:t>
            </a:r>
            <a:endParaRPr/>
          </a:p>
        </p:txBody>
      </p:sp>
      <p:pic>
        <p:nvPicPr>
          <p:cNvPr id="161" name="Google Shape;161;g216e764e9d2_6_51"/>
          <p:cNvPicPr preferRelativeResize="0"/>
          <p:nvPr/>
        </p:nvPicPr>
        <p:blipFill rotWithShape="1">
          <a:blip r:embed="rId4">
            <a:alphaModFix/>
          </a:blip>
          <a:srcRect b="0" l="0" r="0" t="0"/>
          <a:stretch/>
        </p:blipFill>
        <p:spPr>
          <a:xfrm>
            <a:off x="612208" y="4821867"/>
            <a:ext cx="8479854" cy="1238996"/>
          </a:xfrm>
          <a:prstGeom prst="rect">
            <a:avLst/>
          </a:prstGeom>
          <a:noFill/>
          <a:ln cap="flat" cmpd="sng" w="9525">
            <a:solidFill>
              <a:srgbClr val="FFC000"/>
            </a:solidFill>
            <a:prstDash val="solid"/>
            <a:round/>
            <a:headEnd len="sm" w="sm" type="none"/>
            <a:tailEnd len="sm" w="sm" type="none"/>
          </a:ln>
        </p:spPr>
      </p:pic>
      <p:pic>
        <p:nvPicPr>
          <p:cNvPr id="162" name="Google Shape;162;g216e764e9d2_6_51"/>
          <p:cNvPicPr preferRelativeResize="0"/>
          <p:nvPr/>
        </p:nvPicPr>
        <p:blipFill rotWithShape="1">
          <a:blip r:embed="rId5">
            <a:alphaModFix/>
          </a:blip>
          <a:srcRect b="0" l="0" r="0" t="0"/>
          <a:stretch/>
        </p:blipFill>
        <p:spPr>
          <a:xfrm>
            <a:off x="612207" y="3442346"/>
            <a:ext cx="8479858" cy="1184301"/>
          </a:xfrm>
          <a:prstGeom prst="rect">
            <a:avLst/>
          </a:prstGeom>
          <a:noFill/>
          <a:ln cap="flat" cmpd="sng" w="9525">
            <a:solidFill>
              <a:srgbClr val="00B0F0"/>
            </a:solidFill>
            <a:prstDash val="solid"/>
            <a:round/>
            <a:headEnd len="sm" w="sm" type="none"/>
            <a:tailEnd len="sm" w="sm" type="none"/>
          </a:ln>
        </p:spPr>
      </p:pic>
      <p:pic>
        <p:nvPicPr>
          <p:cNvPr id="163" name="Google Shape;163;g216e764e9d2_6_51"/>
          <p:cNvPicPr preferRelativeResize="0"/>
          <p:nvPr/>
        </p:nvPicPr>
        <p:blipFill rotWithShape="1">
          <a:blip r:embed="rId6">
            <a:alphaModFix/>
          </a:blip>
          <a:srcRect b="13659" l="0" r="0" t="0"/>
          <a:stretch/>
        </p:blipFill>
        <p:spPr>
          <a:xfrm>
            <a:off x="9591566" y="3212152"/>
            <a:ext cx="2600434" cy="2832502"/>
          </a:xfrm>
          <a:prstGeom prst="rect">
            <a:avLst/>
          </a:prstGeom>
          <a:noFill/>
          <a:ln>
            <a:noFill/>
          </a:ln>
        </p:spPr>
      </p:pic>
      <p:cxnSp>
        <p:nvCxnSpPr>
          <p:cNvPr id="164" name="Google Shape;164;g216e764e9d2_6_51"/>
          <p:cNvCxnSpPr/>
          <p:nvPr/>
        </p:nvCxnSpPr>
        <p:spPr>
          <a:xfrm>
            <a:off x="9384632" y="3324726"/>
            <a:ext cx="0" cy="2736000"/>
          </a:xfrm>
          <a:prstGeom prst="straightConnector1">
            <a:avLst/>
          </a:prstGeom>
          <a:noFill/>
          <a:ln cap="flat" cmpd="sng" w="9525">
            <a:solidFill>
              <a:schemeClr val="accent3"/>
            </a:solidFill>
            <a:prstDash val="solid"/>
            <a:miter lim="800000"/>
            <a:headEnd len="sm" w="sm" type="none"/>
            <a:tailEnd len="sm" w="sm" type="none"/>
          </a:ln>
        </p:spPr>
      </p:cxnSp>
      <p:sp>
        <p:nvSpPr>
          <p:cNvPr id="165" name="Google Shape;165;g216e764e9d2_6_51"/>
          <p:cNvSpPr/>
          <p:nvPr/>
        </p:nvSpPr>
        <p:spPr>
          <a:xfrm>
            <a:off x="9591566" y="4450882"/>
            <a:ext cx="1988100" cy="247500"/>
          </a:xfrm>
          <a:prstGeom prst="roundRect">
            <a:avLst>
              <a:gd fmla="val 16667" name="adj"/>
            </a:avLst>
          </a:prstGeom>
          <a:no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6" name="Google Shape;166;g216e764e9d2_6_51"/>
          <p:cNvSpPr/>
          <p:nvPr/>
        </p:nvSpPr>
        <p:spPr>
          <a:xfrm>
            <a:off x="9591566" y="4720834"/>
            <a:ext cx="1641000" cy="247500"/>
          </a:xfrm>
          <a:prstGeom prst="roundRect">
            <a:avLst>
              <a:gd fmla="val 16667" name="adj"/>
            </a:avLst>
          </a:prstGeom>
          <a:no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g216e764e9d2_6_51"/>
          <p:cNvSpPr txBox="1"/>
          <p:nvPr>
            <p:ph type="title"/>
          </p:nvPr>
        </p:nvSpPr>
        <p:spPr>
          <a:xfrm>
            <a:off x="8973125" y="0"/>
            <a:ext cx="3225000" cy="570000"/>
          </a:xfrm>
          <a:prstGeom prst="rect">
            <a:avLst/>
          </a:prstGeom>
        </p:spPr>
        <p:txBody>
          <a:bodyPr anchorCtr="0" anchor="t" bIns="45700" lIns="91425" spcFirstLastPara="1" rIns="91425" wrap="square" tIns="45700">
            <a:normAutofit/>
          </a:bodyPr>
          <a:lstStyle/>
          <a:p>
            <a:pPr indent="0" lvl="0" marL="0" rtl="0" algn="r">
              <a:spcBef>
                <a:spcPts val="0"/>
              </a:spcBef>
              <a:spcAft>
                <a:spcPts val="0"/>
              </a:spcAft>
              <a:buNone/>
            </a:pPr>
            <a:r>
              <a:rPr lang="en-US" sz="2200"/>
              <a:t>Introduction</a:t>
            </a:r>
            <a:endParaRPr sz="2200"/>
          </a:p>
        </p:txBody>
      </p:sp>
      <p:sp>
        <p:nvSpPr>
          <p:cNvPr id="168" name="Google Shape;168;g216e764e9d2_6_51"/>
          <p:cNvSpPr/>
          <p:nvPr/>
        </p:nvSpPr>
        <p:spPr>
          <a:xfrm>
            <a:off x="9591575" y="4013525"/>
            <a:ext cx="1496400" cy="414900"/>
          </a:xfrm>
          <a:prstGeom prst="roundRect">
            <a:avLst>
              <a:gd fmla="val 16667" name="adj"/>
            </a:avLst>
          </a:prstGeom>
          <a:noFill/>
          <a:ln cap="flat" cmpd="sng" w="12700">
            <a:solidFill>
              <a:srgbClr val="99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1818af731c_1_13"/>
          <p:cNvSpPr/>
          <p:nvPr/>
        </p:nvSpPr>
        <p:spPr>
          <a:xfrm>
            <a:off x="3061201" y="5171263"/>
            <a:ext cx="6069600" cy="14679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1818af731c_1_13"/>
          <p:cNvSpPr/>
          <p:nvPr/>
        </p:nvSpPr>
        <p:spPr>
          <a:xfrm>
            <a:off x="3306425" y="5303775"/>
            <a:ext cx="5620800" cy="11886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1818af731c_1_13"/>
          <p:cNvSpPr txBox="1"/>
          <p:nvPr>
            <p:ph type="title"/>
          </p:nvPr>
        </p:nvSpPr>
        <p:spPr>
          <a:xfrm>
            <a:off x="838200" y="365125"/>
            <a:ext cx="111732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Recommendation System Basics </a:t>
            </a:r>
            <a:r>
              <a:rPr lang="en-US" sz="1900"/>
              <a:t>–with insights from </a:t>
            </a:r>
            <a:r>
              <a:rPr lang="en-US" sz="1900" u="sng">
                <a:solidFill>
                  <a:schemeClr val="hlink"/>
                </a:solidFill>
                <a:hlinkClick r:id="rId3"/>
              </a:rPr>
              <a:t>Analytics Vidhya</a:t>
            </a:r>
            <a:endParaRPr sz="1900"/>
          </a:p>
        </p:txBody>
      </p:sp>
      <p:sp>
        <p:nvSpPr>
          <p:cNvPr id="176" name="Google Shape;176;g21818af731c_1_13"/>
          <p:cNvSpPr txBox="1"/>
          <p:nvPr>
            <p:ph idx="1" type="body"/>
          </p:nvPr>
        </p:nvSpPr>
        <p:spPr>
          <a:xfrm>
            <a:off x="838200" y="1825625"/>
            <a:ext cx="10515600" cy="32379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a:t>Prediction models have been in use for recommendations for a while in industry and they have only gotten better over time. Whether it’s targeted ad on Youtube, suggestions of “others who purchased this have also purchased” items on Amazon, or new show recommendations on Netflix, the traces of your past with combination of big data can be used in predicting what you like and will choose in the future. These systems save time and effort in many fields, encouraging use by lowering typical resistance factors.</a:t>
            </a:r>
            <a:endParaRPr/>
          </a:p>
        </p:txBody>
      </p:sp>
      <p:sp>
        <p:nvSpPr>
          <p:cNvPr id="177" name="Google Shape;177;g21818af731c_1_13"/>
          <p:cNvSpPr txBox="1"/>
          <p:nvPr>
            <p:ph type="title"/>
          </p:nvPr>
        </p:nvSpPr>
        <p:spPr>
          <a:xfrm>
            <a:off x="8973125" y="0"/>
            <a:ext cx="3225000" cy="570000"/>
          </a:xfrm>
          <a:prstGeom prst="rect">
            <a:avLst/>
          </a:prstGeom>
        </p:spPr>
        <p:txBody>
          <a:bodyPr anchorCtr="0" anchor="t" bIns="45700" lIns="91425" spcFirstLastPara="1" rIns="91425" wrap="square" tIns="45700">
            <a:normAutofit/>
          </a:bodyPr>
          <a:lstStyle/>
          <a:p>
            <a:pPr indent="0" lvl="0" marL="0" rtl="0" algn="r">
              <a:spcBef>
                <a:spcPts val="0"/>
              </a:spcBef>
              <a:spcAft>
                <a:spcPts val="0"/>
              </a:spcAft>
              <a:buNone/>
            </a:pPr>
            <a:r>
              <a:rPr lang="en-US" sz="2200"/>
              <a:t>Related Works</a:t>
            </a:r>
            <a:endParaRPr sz="2200"/>
          </a:p>
        </p:txBody>
      </p:sp>
      <p:graphicFrame>
        <p:nvGraphicFramePr>
          <p:cNvPr id="178" name="Google Shape;178;g21818af731c_1_13"/>
          <p:cNvGraphicFramePr/>
          <p:nvPr/>
        </p:nvGraphicFramePr>
        <p:xfrm>
          <a:off x="3306388" y="5310913"/>
          <a:ext cx="3000000" cy="3000000"/>
        </p:xfrm>
        <a:graphic>
          <a:graphicData uri="http://schemas.openxmlformats.org/drawingml/2006/table">
            <a:tbl>
              <a:tblPr>
                <a:noFill/>
                <a:tableStyleId>{333CC581-1673-4770-BC94-0888FFBE869B}</a:tableStyleId>
              </a:tblPr>
              <a:tblGrid>
                <a:gridCol w="1873625"/>
                <a:gridCol w="1873625"/>
                <a:gridCol w="1873625"/>
              </a:tblGrid>
              <a:tr h="396200">
                <a:tc gridSpan="3">
                  <a:txBody>
                    <a:bodyPr/>
                    <a:lstStyle/>
                    <a:p>
                      <a:pPr indent="0" lvl="0" marL="0" rtl="0" algn="ctr">
                        <a:spcBef>
                          <a:spcPts val="0"/>
                        </a:spcBef>
                        <a:spcAft>
                          <a:spcPts val="0"/>
                        </a:spcAft>
                        <a:buNone/>
                      </a:pPr>
                      <a:r>
                        <a:rPr b="1" lang="en-US"/>
                        <a:t>Basic Types of Recommendation Systems</a:t>
                      </a:r>
                      <a:endParaRPr b="1"/>
                    </a:p>
                  </a:txBody>
                  <a:tcPr marT="91425" marB="91425" marR="91425" marL="91425"/>
                </a:tc>
                <a:tc hMerge="1"/>
                <a:tc hMerge="1"/>
              </a:tr>
              <a:tr h="396200">
                <a:tc>
                  <a:txBody>
                    <a:bodyPr/>
                    <a:lstStyle/>
                    <a:p>
                      <a:pPr indent="0" lvl="0" marL="0" rtl="0" algn="ctr">
                        <a:spcBef>
                          <a:spcPts val="0"/>
                        </a:spcBef>
                        <a:spcAft>
                          <a:spcPts val="0"/>
                        </a:spcAft>
                        <a:buNone/>
                      </a:pPr>
                      <a:r>
                        <a:rPr lang="en-US"/>
                        <a:t>Content-based</a:t>
                      </a:r>
                      <a:endParaRPr/>
                    </a:p>
                  </a:txBody>
                  <a:tcPr marT="91425" marB="91425" marR="91425" marL="91425"/>
                </a:tc>
                <a:tc gridSpan="2">
                  <a:txBody>
                    <a:bodyPr/>
                    <a:lstStyle/>
                    <a:p>
                      <a:pPr indent="0" lvl="0" marL="0" rtl="0" algn="ctr">
                        <a:spcBef>
                          <a:spcPts val="0"/>
                        </a:spcBef>
                        <a:spcAft>
                          <a:spcPts val="0"/>
                        </a:spcAft>
                        <a:buNone/>
                      </a:pPr>
                      <a:r>
                        <a:rPr lang="en-US"/>
                        <a:t>Collaborative</a:t>
                      </a:r>
                      <a:endParaRPr/>
                    </a:p>
                  </a:txBody>
                  <a:tcPr marT="91425" marB="91425" marR="91425" marL="91425"/>
                </a:tc>
                <a:tc hMerge="1"/>
              </a:tr>
              <a:tr h="396200">
                <a:tc>
                  <a:txBody>
                    <a:bodyPr/>
                    <a:lstStyle/>
                    <a:p>
                      <a:pPr indent="0" lvl="0" marL="0" rtl="0" algn="ctr">
                        <a:spcBef>
                          <a:spcPts val="0"/>
                        </a:spcBef>
                        <a:spcAft>
                          <a:spcPts val="0"/>
                        </a:spcAft>
                        <a:buNone/>
                      </a:pPr>
                      <a:r>
                        <a:rPr lang="en-US"/>
                        <a:t>-</a:t>
                      </a:r>
                      <a:endParaRPr/>
                    </a:p>
                  </a:txBody>
                  <a:tcPr marT="91425" marB="91425" marR="91425" marL="91425"/>
                </a:tc>
                <a:tc>
                  <a:txBody>
                    <a:bodyPr/>
                    <a:lstStyle/>
                    <a:p>
                      <a:pPr indent="0" lvl="0" marL="0" rtl="0" algn="ctr">
                        <a:spcBef>
                          <a:spcPts val="0"/>
                        </a:spcBef>
                        <a:spcAft>
                          <a:spcPts val="0"/>
                        </a:spcAft>
                        <a:buNone/>
                      </a:pPr>
                      <a:r>
                        <a:rPr lang="en-US"/>
                        <a:t>Item-based</a:t>
                      </a:r>
                      <a:endParaRPr/>
                    </a:p>
                  </a:txBody>
                  <a:tcPr marT="91425" marB="91425" marR="91425" marL="91425"/>
                </a:tc>
                <a:tc>
                  <a:txBody>
                    <a:bodyPr/>
                    <a:lstStyle/>
                    <a:p>
                      <a:pPr indent="0" lvl="0" marL="0" rtl="0" algn="ctr">
                        <a:spcBef>
                          <a:spcPts val="0"/>
                        </a:spcBef>
                        <a:spcAft>
                          <a:spcPts val="0"/>
                        </a:spcAft>
                        <a:buNone/>
                      </a:pPr>
                      <a:r>
                        <a:rPr lang="en-US"/>
                        <a:t>User-based</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179c38add9_0_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Personalized </a:t>
            </a:r>
            <a:r>
              <a:rPr lang="en-US"/>
              <a:t>Recipe Recomm… </a:t>
            </a:r>
            <a:r>
              <a:rPr lang="en-US" sz="1900"/>
              <a:t>– </a:t>
            </a:r>
            <a:r>
              <a:rPr lang="en-US" sz="1900" u="sng">
                <a:solidFill>
                  <a:schemeClr val="hlink"/>
                </a:solidFill>
                <a:hlinkClick r:id="rId3"/>
              </a:rPr>
              <a:t>ResearchGate</a:t>
            </a:r>
            <a:endParaRPr sz="1900"/>
          </a:p>
        </p:txBody>
      </p:sp>
      <p:sp>
        <p:nvSpPr>
          <p:cNvPr id="184" name="Google Shape;184;g2179c38add9_0_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a:t>“</a:t>
            </a:r>
            <a:r>
              <a:rPr i="1" lang="en-US"/>
              <a:t>Personalized Recipe </a:t>
            </a:r>
            <a:r>
              <a:rPr i="1" lang="en-US"/>
              <a:t>Recommendation</a:t>
            </a:r>
            <a:r>
              <a:rPr i="1" lang="en-US"/>
              <a:t> System using </a:t>
            </a:r>
            <a:r>
              <a:rPr i="1" lang="en-US"/>
              <a:t>Hybrid</a:t>
            </a:r>
            <a:r>
              <a:rPr i="1" lang="en-US"/>
              <a:t> Approach</a:t>
            </a:r>
            <a:r>
              <a:rPr lang="en-US"/>
              <a:t>” claims to take a step further from the conventional recommendation approach by adding in various categories of filter. </a:t>
            </a:r>
            <a:r>
              <a:rPr lang="en-US"/>
              <a:t>This paper uses a web crawler to retrieve 10,971 recipes and their reviews from food.com. (Same source as the dataset from Kaggle.) Their task takes the approach of predicting user ranking given recipe content and historical user ranking, through which they cluster users via a KNN model. They also implement a second approach using stochastic gradient descent. Our approach is similar in the clustering ideology, however we aim to cluster groups based on reviews instead of recipe content.</a:t>
            </a:r>
            <a:endParaRPr/>
          </a:p>
        </p:txBody>
      </p:sp>
      <p:sp>
        <p:nvSpPr>
          <p:cNvPr id="185" name="Google Shape;185;g2179c38add9_0_1"/>
          <p:cNvSpPr txBox="1"/>
          <p:nvPr>
            <p:ph type="title"/>
          </p:nvPr>
        </p:nvSpPr>
        <p:spPr>
          <a:xfrm>
            <a:off x="8973125" y="0"/>
            <a:ext cx="3225000" cy="570000"/>
          </a:xfrm>
          <a:prstGeom prst="rect">
            <a:avLst/>
          </a:prstGeom>
        </p:spPr>
        <p:txBody>
          <a:bodyPr anchorCtr="0" anchor="t" bIns="45700" lIns="91425" spcFirstLastPara="1" rIns="91425" wrap="square" tIns="45700">
            <a:normAutofit/>
          </a:bodyPr>
          <a:lstStyle/>
          <a:p>
            <a:pPr indent="0" lvl="0" marL="0" rtl="0" algn="r">
              <a:spcBef>
                <a:spcPts val="0"/>
              </a:spcBef>
              <a:spcAft>
                <a:spcPts val="0"/>
              </a:spcAft>
              <a:buNone/>
            </a:pPr>
            <a:r>
              <a:rPr lang="en-US" sz="2200"/>
              <a:t>Related Works</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179c38add9_0_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Scalability</a:t>
            </a:r>
            <a:r>
              <a:rPr lang="en-US"/>
              <a:t> </a:t>
            </a:r>
            <a:r>
              <a:rPr lang="en-US" sz="1900"/>
              <a:t>–</a:t>
            </a:r>
            <a:r>
              <a:rPr lang="en-US" sz="1900"/>
              <a:t> </a:t>
            </a:r>
            <a:r>
              <a:rPr lang="en-US" sz="1900" u="sng">
                <a:solidFill>
                  <a:schemeClr val="hlink"/>
                </a:solidFill>
                <a:hlinkClick r:id="rId3"/>
              </a:rPr>
              <a:t>CANTOR (Jiang et. al., 2020)</a:t>
            </a:r>
            <a:endParaRPr sz="1900"/>
          </a:p>
        </p:txBody>
      </p:sp>
      <p:sp>
        <p:nvSpPr>
          <p:cNvPr id="191" name="Google Shape;191;g2179c38add9_0_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0" lvl="0" marL="0" rtl="0" algn="just">
              <a:spcBef>
                <a:spcPts val="1000"/>
              </a:spcBef>
              <a:spcAft>
                <a:spcPts val="0"/>
              </a:spcAft>
              <a:buNone/>
            </a:pPr>
            <a:r>
              <a:rPr lang="en-US"/>
              <a:t>Creating clusters and calculating distance on Large scale is time consuming </a:t>
            </a:r>
            <a:r>
              <a:rPr lang="en-US"/>
              <a:t>especially</a:t>
            </a:r>
            <a:r>
              <a:rPr lang="en-US"/>
              <a:t> when incorporating </a:t>
            </a:r>
            <a:r>
              <a:rPr lang="en-US"/>
              <a:t>collaborative</a:t>
            </a:r>
            <a:r>
              <a:rPr lang="en-US"/>
              <a:t> recommendation and preferences. So instead we obtain a subset of the preferences and their centroid representing the users latent vectors which are represented on the item latent vector. Essentially finding key overlapping points that can be used to save on the overall computation time. They evaluated their model on recommendations and predictions on some well known datasets like Wikipedia and Amazon to see the computation speed up rate which resulted in almost double to triple speed up compared to other methods likes GMIPS, SVDS, FGD and L2S</a:t>
            </a:r>
            <a:endParaRPr/>
          </a:p>
          <a:p>
            <a:pPr indent="0" lvl="0" marL="0" rtl="0" algn="just">
              <a:spcBef>
                <a:spcPts val="1000"/>
              </a:spcBef>
              <a:spcAft>
                <a:spcPts val="0"/>
              </a:spcAft>
              <a:buNone/>
            </a:pPr>
            <a:r>
              <a:t/>
            </a:r>
            <a:endParaRPr/>
          </a:p>
        </p:txBody>
      </p:sp>
      <p:sp>
        <p:nvSpPr>
          <p:cNvPr id="192" name="Google Shape;192;g2179c38add9_0_8"/>
          <p:cNvSpPr txBox="1"/>
          <p:nvPr>
            <p:ph type="title"/>
          </p:nvPr>
        </p:nvSpPr>
        <p:spPr>
          <a:xfrm>
            <a:off x="8973125" y="0"/>
            <a:ext cx="3225000" cy="570000"/>
          </a:xfrm>
          <a:prstGeom prst="rect">
            <a:avLst/>
          </a:prstGeom>
        </p:spPr>
        <p:txBody>
          <a:bodyPr anchorCtr="0" anchor="t" bIns="45700" lIns="91425" spcFirstLastPara="1" rIns="91425" wrap="square" tIns="45700">
            <a:normAutofit/>
          </a:bodyPr>
          <a:lstStyle/>
          <a:p>
            <a:pPr indent="0" lvl="0" marL="0" rtl="0" algn="r">
              <a:spcBef>
                <a:spcPts val="0"/>
              </a:spcBef>
              <a:spcAft>
                <a:spcPts val="0"/>
              </a:spcAft>
              <a:buNone/>
            </a:pPr>
            <a:r>
              <a:rPr lang="en-US" sz="2200"/>
              <a:t>Related Works</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179c38add9_0_1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Relational Data</a:t>
            </a:r>
            <a:r>
              <a:rPr lang="en-US"/>
              <a:t>… </a:t>
            </a:r>
            <a:r>
              <a:rPr lang="en-US" sz="1900"/>
              <a:t>– </a:t>
            </a:r>
            <a:r>
              <a:rPr lang="en-US" sz="1900"/>
              <a:t>HGAT </a:t>
            </a:r>
            <a:r>
              <a:rPr lang="en-US" sz="1900" u="sng">
                <a:solidFill>
                  <a:schemeClr val="hlink"/>
                </a:solidFill>
                <a:hlinkClick r:id="rId3"/>
              </a:rPr>
              <a:t>(Tian et. al., 2021)</a:t>
            </a:r>
            <a:endParaRPr sz="1900"/>
          </a:p>
        </p:txBody>
      </p:sp>
      <p:sp>
        <p:nvSpPr>
          <p:cNvPr id="198" name="Google Shape;198;g2179c38add9_0_1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a:t>Hierarchical</a:t>
            </a:r>
            <a:r>
              <a:rPr lang="en-US"/>
              <a:t> Graph attention network model (HGAT) uses relation level attention module on embeddings on a heterogeneous recipe graph where each is of three types which are recipe, ingredients and users while edges are relations between the nodes. Attention modules are used on a node and relation level. They claim that the use of a neural network approach by considering the relations helped them </a:t>
            </a:r>
            <a:r>
              <a:rPr lang="en-US"/>
              <a:t>achieve</a:t>
            </a:r>
            <a:r>
              <a:rPr lang="en-US"/>
              <a:t> better performance to their baseline approaches like BPR, IngreNet, GAT etc., since they were able to capture more feature details along with their score and ranking based optimization </a:t>
            </a:r>
            <a:r>
              <a:rPr lang="en-US"/>
              <a:t>functions</a:t>
            </a:r>
            <a:r>
              <a:rPr lang="en-US"/>
              <a:t>.</a:t>
            </a:r>
            <a:endParaRPr/>
          </a:p>
        </p:txBody>
      </p:sp>
      <p:sp>
        <p:nvSpPr>
          <p:cNvPr id="199" name="Google Shape;199;g2179c38add9_0_14"/>
          <p:cNvSpPr txBox="1"/>
          <p:nvPr>
            <p:ph type="title"/>
          </p:nvPr>
        </p:nvSpPr>
        <p:spPr>
          <a:xfrm>
            <a:off x="8973125" y="0"/>
            <a:ext cx="3225000" cy="570000"/>
          </a:xfrm>
          <a:prstGeom prst="rect">
            <a:avLst/>
          </a:prstGeom>
        </p:spPr>
        <p:txBody>
          <a:bodyPr anchorCtr="0" anchor="t" bIns="45700" lIns="91425" spcFirstLastPara="1" rIns="91425" wrap="square" tIns="45700">
            <a:normAutofit/>
          </a:bodyPr>
          <a:lstStyle/>
          <a:p>
            <a:pPr indent="0" lvl="0" marL="0" rtl="0" algn="r">
              <a:spcBef>
                <a:spcPts val="0"/>
              </a:spcBef>
              <a:spcAft>
                <a:spcPts val="0"/>
              </a:spcAft>
              <a:buNone/>
            </a:pPr>
            <a:r>
              <a:rPr lang="en-US" sz="2200"/>
              <a:t>Related Works</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2023-02-03T05:18:07Z</dcterms:created>
  <dc:creator>Kuriakose, Blessy</dc:creator>
</cp:coreProperties>
</file>