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1" r:id="rId5"/>
    <p:sldId id="267" r:id="rId6"/>
    <p:sldId id="259" r:id="rId7"/>
    <p:sldId id="270" r:id="rId8"/>
    <p:sldId id="260" r:id="rId9"/>
    <p:sldId id="261" r:id="rId10"/>
    <p:sldId id="262" r:id="rId11"/>
    <p:sldId id="263" r:id="rId12"/>
    <p:sldId id="264" r:id="rId13"/>
    <p:sldId id="265"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08/01/2024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ijatir.org/uploads/613452IJATIR5059-297.pdf" TargetMode="External"/><Relationship Id="rId3" Type="http://schemas.openxmlformats.org/officeDocument/2006/relationships/hyperlink" Target="https://www.ijarsct.co.in/Paper7601.pdf" TargetMode="External"/><Relationship Id="rId7" Type="http://schemas.openxmlformats.org/officeDocument/2006/relationships/hyperlink" Target="https://www.seu.ac.lk/jisit/publication/v1n1/paper1.pdf" TargetMode="External"/><Relationship Id="rId2" Type="http://schemas.openxmlformats.org/officeDocument/2006/relationships/hyperlink" Target="https://www.ijera.com/papers/vol12no4/Ser-3/I1204034852.pdf" TargetMode="External"/><Relationship Id="rId1" Type="http://schemas.openxmlformats.org/officeDocument/2006/relationships/slideLayout" Target="../slideLayouts/slideLayout2.xml"/><Relationship Id="rId6" Type="http://schemas.openxmlformats.org/officeDocument/2006/relationships/hyperlink" Target="https://www.irjet.net/archives/V4/i4/IRJET-V4I4369.pdf" TargetMode="External"/><Relationship Id="rId5" Type="http://schemas.openxmlformats.org/officeDocument/2006/relationships/hyperlink" Target="https://ijrpr.com/uploads/V4ISSUE4/IJRPR11857.pdf" TargetMode="External"/><Relationship Id="rId4" Type="http://schemas.openxmlformats.org/officeDocument/2006/relationships/hyperlink" Target="https://www.academia.edu/36350507/ANDROID_BASED_HOSPITAL_FINDER_APPLICATION_USING_GLOBAL_POSITIONING_SYSTEM_GPS" TargetMode="External"/><Relationship Id="rId9" Type="http://schemas.openxmlformats.org/officeDocument/2006/relationships/hyperlink" Target="https://eudl.eu/doi/10.4108/eai.7-12-2021.2314542"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3200" b="1" dirty="0">
                <a:latin typeface="Verdana" panose="020B0604030504040204" pitchFamily="34" charset="0"/>
                <a:ea typeface="Verdana" panose="020B0604030504040204" pitchFamily="34" charset="0"/>
              </a:rPr>
              <a:t>HOSPITAL FINDER</a:t>
            </a:r>
          </a:p>
        </p:txBody>
      </p:sp>
      <p:sp>
        <p:nvSpPr>
          <p:cNvPr id="3" name="Subtitle 2"/>
          <p:cNvSpPr>
            <a:spLocks noGrp="1"/>
          </p:cNvSpPr>
          <p:nvPr>
            <p:ph type="subTitle" idx="1"/>
          </p:nvPr>
        </p:nvSpPr>
        <p:spPr>
          <a:xfrm>
            <a:off x="790469" y="2593620"/>
            <a:ext cx="3970594" cy="552184"/>
          </a:xfrm>
        </p:spPr>
        <p:txBody>
          <a:bodyPr/>
          <a:lstStyle/>
          <a:p>
            <a:pPr algn="l"/>
            <a:r>
              <a:rPr lang="en-GB" b="1" dirty="0"/>
              <a:t>Batch Number:UP-151</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958701545"/>
              </p:ext>
            </p:extLst>
          </p:nvPr>
        </p:nvGraphicFramePr>
        <p:xfrm>
          <a:off x="630904" y="3274141"/>
          <a:ext cx="5418666" cy="25806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20201CSE0058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MODEPALLI VENKATA </a:t>
                      </a:r>
                    </a:p>
                    <a:p>
                      <a:pPr algn="ctr"/>
                      <a:r>
                        <a:rPr lang="en-GB" dirty="0"/>
                        <a:t>SATHWIK REDDY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20201CSE0068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HARSHITHA GOWDA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20201CSE0018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SAI VIKAS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20201CSE0028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VINISHA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solidFill>
                  <a:schemeClr val="tx1"/>
                </a:solidFill>
              </a:rPr>
              <a:t>Under the Supervision of,</a:t>
            </a:r>
          </a:p>
          <a:p>
            <a:pPr algn="l"/>
            <a:endParaRPr lang="en-GB" dirty="0">
              <a:solidFill>
                <a:schemeClr val="tx1"/>
              </a:solidFill>
            </a:endParaRPr>
          </a:p>
          <a:p>
            <a:pPr algn="l"/>
            <a:r>
              <a:rPr lang="en-GB" sz="1700" dirty="0">
                <a:solidFill>
                  <a:schemeClr val="tx1"/>
                </a:solidFill>
              </a:rPr>
              <a:t>Dr. Saritha K</a:t>
            </a:r>
          </a:p>
          <a:p>
            <a:pPr algn="l"/>
            <a:r>
              <a:rPr lang="en-GB" sz="1700" dirty="0">
                <a:solidFill>
                  <a:schemeClr val="tx1"/>
                </a:solidFill>
              </a:rPr>
              <a:t>Associate Professor – Selection Grade</a:t>
            </a:r>
          </a:p>
          <a:p>
            <a:pPr algn="l"/>
            <a:r>
              <a:rPr lang="en-GB" sz="1700" dirty="0">
                <a:solidFill>
                  <a:schemeClr val="tx1"/>
                </a:solidFill>
              </a:rPr>
              <a:t>School of Computer Science Engineering</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6" y="-145865"/>
            <a:ext cx="10515600" cy="1325563"/>
          </a:xfrm>
        </p:spPr>
        <p:txBody>
          <a:bodyPr/>
          <a:lstStyle/>
          <a:p>
            <a:r>
              <a:rPr lang="en-GB" b="1" dirty="0"/>
              <a:t>Timeline of Project</a:t>
            </a:r>
          </a:p>
        </p:txBody>
      </p:sp>
      <p:pic>
        <p:nvPicPr>
          <p:cNvPr id="4" name="Content Placeholder 3">
            <a:extLst>
              <a:ext uri="{FF2B5EF4-FFF2-40B4-BE49-F238E27FC236}">
                <a16:creationId xmlns:a16="http://schemas.microsoft.com/office/drawing/2014/main" id="{2958AC9E-9570-0790-F742-EFC4910C0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584" y="1179698"/>
            <a:ext cx="9119570" cy="4351338"/>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0515600" cy="1325563"/>
          </a:xfrm>
        </p:spPr>
        <p:txBody>
          <a:bodyPr/>
          <a:lstStyle/>
          <a:p>
            <a:r>
              <a:rPr lang="en-GB" b="1" dirty="0"/>
              <a:t>Outcomes / Results Obtained</a:t>
            </a:r>
          </a:p>
        </p:txBody>
      </p:sp>
      <p:sp>
        <p:nvSpPr>
          <p:cNvPr id="3" name="Content Placeholder 2"/>
          <p:cNvSpPr>
            <a:spLocks noGrp="1"/>
          </p:cNvSpPr>
          <p:nvPr>
            <p:ph idx="1"/>
          </p:nvPr>
        </p:nvSpPr>
        <p:spPr>
          <a:xfrm>
            <a:off x="336176" y="1110409"/>
            <a:ext cx="11344836" cy="4351338"/>
          </a:xfrm>
        </p:spPr>
        <p:txBody>
          <a:bodyPr>
            <a:noAutofit/>
          </a:bodyPr>
          <a:lstStyle/>
          <a:p>
            <a:pPr algn="just">
              <a:lnSpc>
                <a:spcPct val="100000"/>
              </a:lnSpc>
            </a:pPr>
            <a:r>
              <a:rPr lang="en-US" sz="1500" dirty="0">
                <a:effectLst/>
                <a:latin typeface="Verdana" panose="020B0604030504040204" pitchFamily="34" charset="0"/>
                <a:ea typeface="Verdana" panose="020B0604030504040204" pitchFamily="34" charset="0"/>
              </a:rPr>
              <a:t>Patients can easily search for hospitals or doctors and book appointments online, saving time and reducing wait times.</a:t>
            </a:r>
            <a:endParaRPr lang="en-IN" sz="1500" dirty="0">
              <a:latin typeface="Verdana" panose="020B0604030504040204" pitchFamily="34" charset="0"/>
              <a:ea typeface="Verdana" panose="020B0604030504040204" pitchFamily="34" charset="0"/>
            </a:endParaRPr>
          </a:p>
          <a:p>
            <a:pPr algn="just">
              <a:lnSpc>
                <a:spcPct val="100000"/>
              </a:lnSpc>
            </a:pPr>
            <a:r>
              <a:rPr lang="en-US" sz="1500" dirty="0">
                <a:solidFill>
                  <a:srgbClr val="161719"/>
                </a:solidFill>
                <a:effectLst/>
                <a:latin typeface="Verdana" panose="020B0604030504040204" pitchFamily="34" charset="0"/>
                <a:ea typeface="Verdana" panose="020B0604030504040204" pitchFamily="34" charset="0"/>
              </a:rPr>
              <a:t>This tool is designed to assist patients in identifying and selecting healthcare providers whose expertise and medical specialties align with their individual health needs. By using this tool, patients can easily schedule appointments with the most suitable doctor and receive the best possible medical care.</a:t>
            </a:r>
            <a:r>
              <a:rPr lang="en-US" sz="1500" b="1" dirty="0">
                <a:effectLst/>
                <a:latin typeface="Verdana" panose="020B0604030504040204" pitchFamily="34" charset="0"/>
                <a:ea typeface="Verdana" panose="020B0604030504040204" pitchFamily="34" charset="0"/>
              </a:rPr>
              <a:t> </a:t>
            </a:r>
            <a:r>
              <a:rPr lang="en-US" sz="1500" dirty="0">
                <a:solidFill>
                  <a:srgbClr val="161719"/>
                </a:solidFill>
                <a:effectLst/>
                <a:latin typeface="Verdana" panose="020B0604030504040204" pitchFamily="34" charset="0"/>
                <a:ea typeface="Verdana" panose="020B0604030504040204" pitchFamily="34" charset="0"/>
              </a:rPr>
              <a:t> </a:t>
            </a:r>
          </a:p>
          <a:p>
            <a:pPr algn="just">
              <a:lnSpc>
                <a:spcPct val="100000"/>
              </a:lnSpc>
            </a:pPr>
            <a:r>
              <a:rPr lang="en-US" sz="1500" dirty="0">
                <a:solidFill>
                  <a:srgbClr val="161719"/>
                </a:solidFill>
                <a:effectLst/>
                <a:latin typeface="Verdana" panose="020B0604030504040204" pitchFamily="34" charset="0"/>
                <a:ea typeface="Verdana" panose="020B0604030504040204" pitchFamily="34" charset="0"/>
              </a:rPr>
              <a:t>Once a patient books an appointment with a doctor, the appointment details - including the date and time will be automatically added to both the patient and doctor's dashboard. This feature serves as a helpful reminder for both parties to ensure that they don't forget about the scheduled appointment. By having the appointment information readily available in their respective dashboards, they can easily check the date and time without having to search through their emails or notes.</a:t>
            </a:r>
            <a:r>
              <a:rPr lang="en-US" sz="1500" b="1" dirty="0">
                <a:effectLst/>
                <a:latin typeface="Verdana" panose="020B0604030504040204" pitchFamily="34" charset="0"/>
                <a:ea typeface="Verdana" panose="020B0604030504040204" pitchFamily="34" charset="0"/>
              </a:rPr>
              <a:t> </a:t>
            </a:r>
          </a:p>
          <a:p>
            <a:pPr algn="just">
              <a:lnSpc>
                <a:spcPct val="100000"/>
              </a:lnSpc>
            </a:pPr>
            <a:r>
              <a:rPr lang="en-US" sz="1500" dirty="0">
                <a:solidFill>
                  <a:srgbClr val="161719"/>
                </a:solidFill>
                <a:effectLst/>
                <a:latin typeface="Verdana" panose="020B0604030504040204" pitchFamily="34" charset="0"/>
                <a:ea typeface="Verdana" panose="020B0604030504040204" pitchFamily="34" charset="0"/>
              </a:rPr>
              <a:t>There are several positive outcomes. Firstly, it provides patients with an easy-to-use platform to search for hospitals and book appointments online, which saves them time and reduces waiting times. Additionally, the application allows patients to choose the right specialist based on their medical condition, which ensures that they receive the appropriate care and treatment they need. This application also provides patients with valuable information about the medical specialties offered, the qualifications of the physicians, and the availability of slots for appointments, which helps patients to become more informed about their healthcare needs. </a:t>
            </a:r>
            <a:endParaRPr lang="en-IN" sz="1500" dirty="0">
              <a:effectLst/>
              <a:latin typeface="Verdana" panose="020B0604030504040204" pitchFamily="34" charset="0"/>
              <a:ea typeface="Verdana" panose="020B0604030504040204" pitchFamily="34" charset="0"/>
            </a:endParaRPr>
          </a:p>
          <a:p>
            <a:pPr algn="just">
              <a:lnSpc>
                <a:spcPct val="100000"/>
              </a:lnSpc>
            </a:pPr>
            <a:endParaRPr lang="en-IN" sz="1500" dirty="0">
              <a:effectLst/>
              <a:latin typeface="Verdana" panose="020B0604030504040204" pitchFamily="34" charset="0"/>
              <a:ea typeface="Verdana" panose="020B0604030504040204" pitchFamily="34" charset="0"/>
            </a:endParaRPr>
          </a:p>
          <a:p>
            <a:pPr marL="0" indent="0" algn="just">
              <a:lnSpc>
                <a:spcPct val="100000"/>
              </a:lnSpc>
              <a:buNone/>
            </a:pPr>
            <a:br>
              <a:rPr lang="en-US" sz="1500" dirty="0">
                <a:solidFill>
                  <a:srgbClr val="161719"/>
                </a:solidFill>
                <a:latin typeface="Verdana" panose="020B0604030504040204" pitchFamily="34" charset="0"/>
                <a:ea typeface="Verdana" panose="020B0604030504040204" pitchFamily="34" charset="0"/>
              </a:rPr>
            </a:br>
            <a:endParaRPr lang="en-GB" sz="1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4475"/>
            <a:ext cx="10515600" cy="1325563"/>
          </a:xfrm>
        </p:spPr>
        <p:txBody>
          <a:bodyPr/>
          <a:lstStyle/>
          <a:p>
            <a:r>
              <a:rPr lang="en-GB" b="1" dirty="0"/>
              <a:t>Conclusion</a:t>
            </a:r>
          </a:p>
        </p:txBody>
      </p:sp>
      <p:sp>
        <p:nvSpPr>
          <p:cNvPr id="3" name="Content Placeholder 2"/>
          <p:cNvSpPr>
            <a:spLocks noGrp="1"/>
          </p:cNvSpPr>
          <p:nvPr>
            <p:ph idx="1"/>
          </p:nvPr>
        </p:nvSpPr>
        <p:spPr>
          <a:xfrm>
            <a:off x="838200" y="1081088"/>
            <a:ext cx="10515600" cy="4351338"/>
          </a:xfrm>
        </p:spPr>
        <p:txBody>
          <a:bodyPr>
            <a:normAutofit/>
          </a:bodyPr>
          <a:lstStyle/>
          <a:p>
            <a:pPr algn="just">
              <a:lnSpc>
                <a:spcPct val="100000"/>
              </a:lnSpc>
            </a:pPr>
            <a:r>
              <a:rPr lang="en-IN" sz="1500" dirty="0">
                <a:effectLst/>
                <a:latin typeface="Verdana" panose="020B0604030504040204" pitchFamily="34" charset="0"/>
                <a:ea typeface="Verdana" panose="020B0604030504040204" pitchFamily="34" charset="0"/>
              </a:rPr>
              <a:t>Our web application has been meticulously crafted to provide users with a comprehensive and detailed overview of hospitals in their city. Our goal is to empower patients seeking healthcare services, especially those in areas with limited resources, by equipping them with relevant and up-to-date information about nearby healthcare facilities. </a:t>
            </a:r>
          </a:p>
          <a:p>
            <a:pPr algn="just">
              <a:lnSpc>
                <a:spcPct val="100000"/>
              </a:lnSpc>
            </a:pPr>
            <a:r>
              <a:rPr lang="en-IN" sz="1500" dirty="0">
                <a:effectLst/>
                <a:latin typeface="Verdana" panose="020B0604030504040204" pitchFamily="34" charset="0"/>
                <a:ea typeface="Verdana" panose="020B0604030504040204" pitchFamily="34" charset="0"/>
              </a:rPr>
              <a:t>Our application simplifies the process of finding out about the specialities, locations, and other critical details of hospitals, thereby enabling users to make informed decisions about their healthcare needs.</a:t>
            </a:r>
          </a:p>
          <a:p>
            <a:pPr algn="just">
              <a:lnSpc>
                <a:spcPct val="100000"/>
              </a:lnSpc>
            </a:pPr>
            <a:r>
              <a:rPr lang="en-IN" sz="1500" dirty="0">
                <a:effectLst/>
                <a:latin typeface="Verdana" panose="020B0604030504040204" pitchFamily="34" charset="0"/>
                <a:ea typeface="Verdana" panose="020B0604030504040204" pitchFamily="34" charset="0"/>
              </a:rPr>
              <a:t>We firmly believe that by reducing wait times and enhancing the overall utilization of healthcare services, our application can make a significant difference in the lives of patients and their families.</a:t>
            </a:r>
          </a:p>
          <a:p>
            <a:pPr algn="just">
              <a:lnSpc>
                <a:spcPct val="100000"/>
              </a:lnSpc>
            </a:pPr>
            <a:r>
              <a:rPr lang="en-IN" sz="1500" dirty="0">
                <a:effectLst/>
                <a:latin typeface="Verdana" panose="020B0604030504040204" pitchFamily="34" charset="0"/>
                <a:ea typeface="Verdana" panose="020B0604030504040204" pitchFamily="34" charset="0"/>
              </a:rPr>
              <a:t>During the development of this application, we encountered a significant challenge in obtaining precise and real-time data from the hospital's database regarding the medical services they provide. </a:t>
            </a:r>
          </a:p>
          <a:p>
            <a:pPr algn="just">
              <a:lnSpc>
                <a:spcPct val="100000"/>
              </a:lnSpc>
            </a:pPr>
            <a:r>
              <a:rPr lang="en-IN" sz="1500" dirty="0">
                <a:effectLst/>
                <a:latin typeface="Verdana" panose="020B0604030504040204" pitchFamily="34" charset="0"/>
                <a:ea typeface="Verdana" panose="020B0604030504040204" pitchFamily="34" charset="0"/>
              </a:rPr>
              <a:t> During our research, we found that crucial information regarding directions to hospitals is often missing when searching for hospital-related information. This can lead to confusion and delays in emergency situations. Our web application serves as a valuable solution to this problem by providing comprehensive information about hospitals, including directions, making it a valuable tool to have in times of need, especially in this digital age.</a:t>
            </a:r>
            <a:endParaRPr lang="en-GB" sz="1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1" y="-235512"/>
            <a:ext cx="10515600" cy="1325563"/>
          </a:xfrm>
        </p:spPr>
        <p:txBody>
          <a:bodyPr/>
          <a:lstStyle/>
          <a:p>
            <a:r>
              <a:rPr lang="en-GB" b="1" dirty="0"/>
              <a:t>References</a:t>
            </a:r>
          </a:p>
        </p:txBody>
      </p:sp>
      <p:sp>
        <p:nvSpPr>
          <p:cNvPr id="3" name="Content Placeholder 2"/>
          <p:cNvSpPr>
            <a:spLocks noGrp="1"/>
          </p:cNvSpPr>
          <p:nvPr>
            <p:ph idx="1"/>
          </p:nvPr>
        </p:nvSpPr>
        <p:spPr>
          <a:xfrm>
            <a:off x="891988" y="623887"/>
            <a:ext cx="10690412" cy="4351338"/>
          </a:xfrm>
        </p:spPr>
        <p:txBody>
          <a:bodyPr>
            <a:noAutofit/>
          </a:bodyPr>
          <a:lstStyle/>
          <a:p>
            <a:pPr marL="342900" lvl="0" indent="-342900" algn="just">
              <a:lnSpc>
                <a:spcPct val="100000"/>
              </a:lnSpc>
              <a:buFont typeface="+mj-lt"/>
              <a:buAutoNum type="arabicPeriod"/>
            </a:pPr>
            <a:r>
              <a:rPr lang="en-IN" sz="1500" dirty="0">
                <a:effectLst/>
                <a:latin typeface="Verdana" panose="020B0604030504040204" pitchFamily="34" charset="0"/>
                <a:ea typeface="Verdana" panose="020B0604030504040204" pitchFamily="34" charset="0"/>
              </a:rPr>
              <a:t>International Journal of Scientific and Research Publications, Volume X, Issue X, Month 2018 Online Appointment </a:t>
            </a:r>
            <a:r>
              <a:rPr lang="en-IN" sz="1500" dirty="0" err="1">
                <a:effectLst/>
                <a:latin typeface="Verdana" panose="020B0604030504040204" pitchFamily="34" charset="0"/>
                <a:ea typeface="Verdana" panose="020B0604030504040204" pitchFamily="34" charset="0"/>
              </a:rPr>
              <a:t>System,Venkatesh</a:t>
            </a:r>
            <a:r>
              <a:rPr lang="en-IN" sz="1500" dirty="0">
                <a:effectLst/>
                <a:latin typeface="Verdana" panose="020B0604030504040204" pitchFamily="34" charset="0"/>
                <a:ea typeface="Verdana" panose="020B0604030504040204" pitchFamily="34" charset="0"/>
              </a:rPr>
              <a:t> </a:t>
            </a:r>
            <a:r>
              <a:rPr lang="en-IN" sz="1500" dirty="0" err="1">
                <a:effectLst/>
                <a:latin typeface="Verdana" panose="020B0604030504040204" pitchFamily="34" charset="0"/>
                <a:ea typeface="Verdana" panose="020B0604030504040204" pitchFamily="34" charset="0"/>
              </a:rPr>
              <a:t>Rallapalli</a:t>
            </a:r>
            <a:r>
              <a:rPr lang="en-IN" sz="1500" dirty="0">
                <a:effectLst/>
                <a:latin typeface="Verdana" panose="020B0604030504040204" pitchFamily="34" charset="0"/>
                <a:ea typeface="Verdana" panose="020B0604030504040204" pitchFamily="34" charset="0"/>
              </a:rPr>
              <a:t>, Dipti </a:t>
            </a:r>
            <a:r>
              <a:rPr lang="en-IN" sz="1500" dirty="0" err="1">
                <a:effectLst/>
                <a:latin typeface="Verdana" panose="020B0604030504040204" pitchFamily="34" charset="0"/>
                <a:ea typeface="Verdana" panose="020B0604030504040204" pitchFamily="34" charset="0"/>
              </a:rPr>
              <a:t>Menghani</a:t>
            </a:r>
            <a:r>
              <a:rPr lang="en-IN" sz="1500" dirty="0">
                <a:effectLst/>
                <a:latin typeface="Verdana" panose="020B0604030504040204" pitchFamily="34" charset="0"/>
                <a:ea typeface="Verdana" panose="020B0604030504040204" pitchFamily="34" charset="0"/>
              </a:rPr>
              <a:t>, Hema </a:t>
            </a:r>
            <a:r>
              <a:rPr lang="en-IN" sz="1500" dirty="0" err="1">
                <a:effectLst/>
                <a:latin typeface="Verdana" panose="020B0604030504040204" pitchFamily="34" charset="0"/>
                <a:ea typeface="Verdana" panose="020B0604030504040204" pitchFamily="34" charset="0"/>
              </a:rPr>
              <a:t>Gallani</a:t>
            </a:r>
            <a:r>
              <a:rPr lang="en-IN" sz="1500" dirty="0">
                <a:effectLst/>
                <a:latin typeface="Verdana" panose="020B0604030504040204" pitchFamily="34" charset="0"/>
                <a:ea typeface="Verdana" panose="020B0604030504040204" pitchFamily="34" charset="0"/>
              </a:rPr>
              <a:t>, Gaytri </a:t>
            </a:r>
            <a:r>
              <a:rPr lang="en-IN" sz="1500" dirty="0" err="1">
                <a:effectLst/>
                <a:latin typeface="Verdana" panose="020B0604030504040204" pitchFamily="34" charset="0"/>
                <a:ea typeface="Verdana" panose="020B0604030504040204" pitchFamily="34" charset="0"/>
              </a:rPr>
              <a:t>Aasija</a:t>
            </a:r>
            <a:r>
              <a:rPr lang="en-IN" sz="1500" dirty="0">
                <a:effectLst/>
                <a:latin typeface="Verdana" panose="020B0604030504040204" pitchFamily="34" charset="0"/>
                <a:ea typeface="Verdana" panose="020B0604030504040204" pitchFamily="34" charset="0"/>
              </a:rPr>
              <a:t> Dr. Dashrath Mane,( </a:t>
            </a:r>
            <a:r>
              <a:rPr lang="en-IN" sz="1500" u="sng" dirty="0">
                <a:solidFill>
                  <a:srgbClr val="0000FF"/>
                </a:solidFill>
                <a:effectLst/>
                <a:latin typeface="Verdana" panose="020B0604030504040204" pitchFamily="34" charset="0"/>
                <a:ea typeface="Verdana" panose="020B0604030504040204" pitchFamily="34" charset="0"/>
                <a:hlinkClick r:id="rId2"/>
              </a:rPr>
              <a:t>https://www.ijera.com/papers/vol12no4/Ser-3/I1204034852.pdf</a:t>
            </a:r>
            <a:r>
              <a:rPr lang="en-IN" sz="1500" dirty="0">
                <a:effectLst/>
                <a:latin typeface="Verdana" panose="020B0604030504040204" pitchFamily="34" charset="0"/>
                <a:ea typeface="Verdana" panose="020B0604030504040204" pitchFamily="34" charset="0"/>
              </a:rPr>
              <a:t>)</a:t>
            </a:r>
          </a:p>
          <a:p>
            <a:pPr marL="342900" lvl="0" indent="-342900" algn="just">
              <a:lnSpc>
                <a:spcPct val="100000"/>
              </a:lnSpc>
              <a:buFont typeface="+mj-lt"/>
              <a:buAutoNum type="arabicPeriod"/>
            </a:pPr>
            <a:r>
              <a:rPr lang="en-IN" sz="1500" dirty="0">
                <a:effectLst/>
                <a:latin typeface="Verdana" panose="020B0604030504040204" pitchFamily="34" charset="0"/>
                <a:ea typeface="Verdana" panose="020B0604030504040204" pitchFamily="34" charset="0"/>
              </a:rPr>
              <a:t>A Doctor Appointment Booking </a:t>
            </a:r>
            <a:r>
              <a:rPr lang="en-IN" sz="1500" dirty="0" err="1">
                <a:effectLst/>
                <a:latin typeface="Verdana" panose="020B0604030504040204" pitchFamily="34" charset="0"/>
                <a:ea typeface="Verdana" panose="020B0604030504040204" pitchFamily="34" charset="0"/>
              </a:rPr>
              <a:t>System,D</a:t>
            </a:r>
            <a:r>
              <a:rPr lang="en-IN" sz="1500" dirty="0">
                <a:effectLst/>
                <a:latin typeface="Verdana" panose="020B0604030504040204" pitchFamily="34" charset="0"/>
                <a:ea typeface="Verdana" panose="020B0604030504040204" pitchFamily="34" charset="0"/>
              </a:rPr>
              <a:t>. </a:t>
            </a:r>
            <a:r>
              <a:rPr lang="en-IN" sz="1500" dirty="0" err="1">
                <a:effectLst/>
                <a:latin typeface="Verdana" panose="020B0604030504040204" pitchFamily="34" charset="0"/>
                <a:ea typeface="Verdana" panose="020B0604030504040204" pitchFamily="34" charset="0"/>
              </a:rPr>
              <a:t>Bharadwaja</a:t>
            </a:r>
            <a:r>
              <a:rPr lang="en-IN" sz="1500" dirty="0">
                <a:effectLst/>
                <a:latin typeface="Verdana" panose="020B0604030504040204" pitchFamily="34" charset="0"/>
                <a:ea typeface="Verdana" panose="020B0604030504040204" pitchFamily="34" charset="0"/>
              </a:rPr>
              <a:t>, Ch. Bhavya Sri, G. Aswani, G. Sushma, Ch. Prabhu Kiran (</a:t>
            </a:r>
            <a:r>
              <a:rPr lang="en-IN" sz="1500" u="sng" dirty="0">
                <a:solidFill>
                  <a:srgbClr val="0000FF"/>
                </a:solidFill>
                <a:effectLst/>
                <a:latin typeface="Verdana" panose="020B0604030504040204" pitchFamily="34" charset="0"/>
                <a:ea typeface="Verdana" panose="020B0604030504040204" pitchFamily="34" charset="0"/>
                <a:hlinkClick r:id="rId3"/>
              </a:rPr>
              <a:t>https://www.ijarsct.co.in/Paper7601.pdf</a:t>
            </a:r>
            <a:r>
              <a:rPr lang="en-IN" sz="1500" dirty="0">
                <a:effectLst/>
                <a:latin typeface="Verdana" panose="020B0604030504040204" pitchFamily="34" charset="0"/>
                <a:ea typeface="Verdana" panose="020B0604030504040204" pitchFamily="34" charset="0"/>
              </a:rPr>
              <a:t>)</a:t>
            </a:r>
          </a:p>
          <a:p>
            <a:pPr marL="342900" lvl="0" indent="-342900" algn="just">
              <a:lnSpc>
                <a:spcPct val="100000"/>
              </a:lnSpc>
              <a:buFont typeface="+mj-lt"/>
              <a:buAutoNum type="arabicPeriod"/>
            </a:pPr>
            <a:r>
              <a:rPr lang="en-IN" sz="1500" dirty="0">
                <a:effectLst/>
                <a:latin typeface="Verdana" panose="020B0604030504040204" pitchFamily="34" charset="0"/>
                <a:ea typeface="Verdana" panose="020B0604030504040204" pitchFamily="34" charset="0"/>
              </a:rPr>
              <a:t>ANDROID-BASED HOSPITAL FINDER APPLICATION USING GLOBAL POSITIONING SYSTEM(GPS), </a:t>
            </a:r>
            <a:r>
              <a:rPr lang="en-IN" sz="1500" dirty="0" err="1">
                <a:effectLst/>
                <a:latin typeface="Verdana" panose="020B0604030504040204" pitchFamily="34" charset="0"/>
                <a:ea typeface="Verdana" panose="020B0604030504040204" pitchFamily="34" charset="0"/>
              </a:rPr>
              <a:t>Devayani.Ga</a:t>
            </a:r>
            <a:r>
              <a:rPr lang="en-IN" sz="1500" dirty="0">
                <a:effectLst/>
                <a:latin typeface="Verdana" panose="020B0604030504040204" pitchFamily="34" charset="0"/>
                <a:ea typeface="Verdana" panose="020B0604030504040204" pitchFamily="34" charset="0"/>
              </a:rPr>
              <a:t>, Hari Priya. R, </a:t>
            </a:r>
            <a:r>
              <a:rPr lang="en-IN" sz="1500" dirty="0" err="1">
                <a:effectLst/>
                <a:latin typeface="Verdana" panose="020B0604030504040204" pitchFamily="34" charset="0"/>
                <a:ea typeface="Verdana" panose="020B0604030504040204" pitchFamily="34" charset="0"/>
              </a:rPr>
              <a:t>Sruthi.S</a:t>
            </a:r>
            <a:r>
              <a:rPr lang="en-IN" sz="1500" dirty="0">
                <a:effectLst/>
                <a:latin typeface="Verdana" panose="020B0604030504040204" pitchFamily="34" charset="0"/>
                <a:ea typeface="Verdana" panose="020B0604030504040204" pitchFamily="34" charset="0"/>
              </a:rPr>
              <a:t>, </a:t>
            </a:r>
            <a:r>
              <a:rPr lang="en-IN" sz="1500" dirty="0" err="1">
                <a:effectLst/>
                <a:latin typeface="Verdana" panose="020B0604030504040204" pitchFamily="34" charset="0"/>
                <a:ea typeface="Verdana" panose="020B0604030504040204" pitchFamily="34" charset="0"/>
              </a:rPr>
              <a:t>C.Senthil</a:t>
            </a:r>
            <a:r>
              <a:rPr lang="en-IN" sz="1500" dirty="0">
                <a:effectLst/>
                <a:latin typeface="Verdana" panose="020B0604030504040204" pitchFamily="34" charset="0"/>
                <a:ea typeface="Verdana" panose="020B0604030504040204" pitchFamily="34" charset="0"/>
              </a:rPr>
              <a:t> </a:t>
            </a:r>
            <a:r>
              <a:rPr lang="en-IN" sz="1500" dirty="0" err="1">
                <a:effectLst/>
                <a:latin typeface="Verdana" panose="020B0604030504040204" pitchFamily="34" charset="0"/>
                <a:ea typeface="Verdana" panose="020B0604030504040204" pitchFamily="34" charset="0"/>
              </a:rPr>
              <a:t>Kumar,AssistantProfessor</a:t>
            </a:r>
            <a:r>
              <a:rPr lang="en-IN" sz="1500" dirty="0">
                <a:effectLst/>
                <a:latin typeface="Verdana" panose="020B0604030504040204" pitchFamily="34" charset="0"/>
                <a:ea typeface="Verdana" panose="020B0604030504040204" pitchFamily="34" charset="0"/>
              </a:rPr>
              <a:t>,(</a:t>
            </a:r>
            <a:r>
              <a:rPr lang="en-IN" sz="1500" u="sng" dirty="0">
                <a:solidFill>
                  <a:srgbClr val="0000FF"/>
                </a:solidFill>
                <a:effectLst/>
                <a:latin typeface="Verdana" panose="020B0604030504040204" pitchFamily="34" charset="0"/>
                <a:ea typeface="Verdana" panose="020B0604030504040204" pitchFamily="34" charset="0"/>
                <a:hlinkClick r:id="rId4"/>
              </a:rPr>
              <a:t>https://www.academia.edu/36350507/ANDROID_BASED_HOSPITAL_FINDER_APPLICATION_USING_GLOBAL_POSITIONING_SYSTEM_GPS</a:t>
            </a:r>
            <a:r>
              <a:rPr lang="en-IN" sz="1500" dirty="0">
                <a:effectLst/>
                <a:latin typeface="Verdana" panose="020B0604030504040204" pitchFamily="34" charset="0"/>
                <a:ea typeface="Verdana" panose="020B0604030504040204" pitchFamily="34" charset="0"/>
              </a:rPr>
              <a:t>)</a:t>
            </a:r>
          </a:p>
          <a:p>
            <a:pPr marL="342900" lvl="0" indent="-342900" algn="just">
              <a:lnSpc>
                <a:spcPct val="100000"/>
              </a:lnSpc>
              <a:buFont typeface="+mj-lt"/>
              <a:buAutoNum type="arabicPeriod"/>
            </a:pPr>
            <a:r>
              <a:rPr lang="en-IN" sz="1500" dirty="0">
                <a:effectLst/>
                <a:latin typeface="Verdana" panose="020B0604030504040204" pitchFamily="34" charset="0"/>
                <a:ea typeface="Verdana" panose="020B0604030504040204" pitchFamily="34" charset="0"/>
              </a:rPr>
              <a:t>Implementation of Hospital-</a:t>
            </a:r>
            <a:r>
              <a:rPr lang="en-IN" sz="1500" dirty="0" err="1">
                <a:effectLst/>
                <a:latin typeface="Verdana" panose="020B0604030504040204" pitchFamily="34" charset="0"/>
                <a:ea typeface="Verdana" panose="020B0604030504040204" pitchFamily="34" charset="0"/>
              </a:rPr>
              <a:t>Finder,Shivam</a:t>
            </a:r>
            <a:r>
              <a:rPr lang="en-IN" sz="1500" dirty="0">
                <a:effectLst/>
                <a:latin typeface="Verdana" panose="020B0604030504040204" pitchFamily="34" charset="0"/>
                <a:ea typeface="Verdana" panose="020B0604030504040204" pitchFamily="34" charset="0"/>
              </a:rPr>
              <a:t> Bajpai, Tushar Modi, </a:t>
            </a:r>
            <a:r>
              <a:rPr lang="en-IN" sz="1500" dirty="0" err="1">
                <a:effectLst/>
                <a:latin typeface="Verdana" panose="020B0604030504040204" pitchFamily="34" charset="0"/>
                <a:ea typeface="Verdana" panose="020B0604030504040204" pitchFamily="34" charset="0"/>
              </a:rPr>
              <a:t>Vatsalya</a:t>
            </a:r>
            <a:r>
              <a:rPr lang="en-IN" sz="1500" dirty="0">
                <a:effectLst/>
                <a:latin typeface="Verdana" panose="020B0604030504040204" pitchFamily="34" charset="0"/>
                <a:ea typeface="Verdana" panose="020B0604030504040204" pitchFamily="34" charset="0"/>
              </a:rPr>
              <a:t> Vinay Sinha, Vidhi Jaiswal,( </a:t>
            </a:r>
            <a:r>
              <a:rPr lang="en-IN" sz="1500" u="sng" dirty="0">
                <a:solidFill>
                  <a:srgbClr val="0000FF"/>
                </a:solidFill>
                <a:effectLst/>
                <a:latin typeface="Verdana" panose="020B0604030504040204" pitchFamily="34" charset="0"/>
                <a:ea typeface="Verdana" panose="020B0604030504040204" pitchFamily="34" charset="0"/>
                <a:hlinkClick r:id="rId5"/>
              </a:rPr>
              <a:t>https://ijrpr.com/uploads/V4ISSUE4/IJRPR11857.pdf</a:t>
            </a:r>
            <a:r>
              <a:rPr lang="en-IN" sz="1500" dirty="0">
                <a:effectLst/>
                <a:latin typeface="Verdana" panose="020B0604030504040204" pitchFamily="34" charset="0"/>
                <a:ea typeface="Verdana" panose="020B0604030504040204" pitchFamily="34" charset="0"/>
              </a:rPr>
              <a:t>)</a:t>
            </a:r>
          </a:p>
          <a:p>
            <a:pPr marL="342900" lvl="0" indent="-342900" algn="just">
              <a:lnSpc>
                <a:spcPct val="100000"/>
              </a:lnSpc>
              <a:buFont typeface="+mj-lt"/>
              <a:buAutoNum type="arabicPeriod"/>
            </a:pPr>
            <a:r>
              <a:rPr lang="en-IN" sz="1500" dirty="0">
                <a:effectLst/>
                <a:latin typeface="Verdana" panose="020B0604030504040204" pitchFamily="34" charset="0"/>
                <a:ea typeface="Verdana" panose="020B0604030504040204" pitchFamily="34" charset="0"/>
              </a:rPr>
              <a:t>Android Application for Healthcare Dissemination Ajay Kumar G R, Akash Aman, Avinash Kumar, Harshith L,(</a:t>
            </a:r>
            <a:r>
              <a:rPr lang="en-IN" sz="1500" u="sng" dirty="0">
                <a:solidFill>
                  <a:srgbClr val="0000FF"/>
                </a:solidFill>
                <a:effectLst/>
                <a:latin typeface="Verdana" panose="020B0604030504040204" pitchFamily="34" charset="0"/>
                <a:ea typeface="Verdana" panose="020B0604030504040204" pitchFamily="34" charset="0"/>
                <a:hlinkClick r:id="rId6"/>
              </a:rPr>
              <a:t>https://www.irjet.net/archives/V4/i4/IRJET-V4I4369.pdf</a:t>
            </a:r>
            <a:r>
              <a:rPr lang="en-IN" sz="1500" dirty="0">
                <a:effectLst/>
                <a:latin typeface="Verdana" panose="020B0604030504040204" pitchFamily="34" charset="0"/>
                <a:ea typeface="Verdana" panose="020B0604030504040204" pitchFamily="34" charset="0"/>
              </a:rPr>
              <a:t>)</a:t>
            </a:r>
          </a:p>
          <a:p>
            <a:pPr marL="342900" lvl="0" indent="-342900" algn="just">
              <a:lnSpc>
                <a:spcPct val="100000"/>
              </a:lnSpc>
              <a:buFont typeface="+mj-lt"/>
              <a:buAutoNum type="arabicPeriod"/>
            </a:pPr>
            <a:r>
              <a:rPr lang="en-IN" sz="1500" dirty="0">
                <a:effectLst/>
                <a:latin typeface="Verdana" panose="020B0604030504040204" pitchFamily="34" charset="0"/>
                <a:ea typeface="Verdana" panose="020B0604030504040204" pitchFamily="34" charset="0"/>
              </a:rPr>
              <a:t>Android Based Patient’s Healthcare Management System, Sajeetha Thavareesan,(</a:t>
            </a:r>
            <a:r>
              <a:rPr lang="en-IN" sz="1500" u="sng" dirty="0">
                <a:solidFill>
                  <a:srgbClr val="0000FF"/>
                </a:solidFill>
                <a:effectLst/>
                <a:latin typeface="Verdana" panose="020B0604030504040204" pitchFamily="34" charset="0"/>
                <a:ea typeface="Verdana" panose="020B0604030504040204" pitchFamily="34" charset="0"/>
                <a:hlinkClick r:id="rId7"/>
              </a:rPr>
              <a:t>https://www.seu.ac.lk/jisit/publication/v1n1/paper1.pdf</a:t>
            </a:r>
            <a:r>
              <a:rPr lang="en-IN" sz="1500" dirty="0">
                <a:effectLst/>
                <a:latin typeface="Verdana" panose="020B0604030504040204" pitchFamily="34" charset="0"/>
                <a:ea typeface="Verdana" panose="020B0604030504040204" pitchFamily="34" charset="0"/>
              </a:rPr>
              <a:t>)</a:t>
            </a:r>
          </a:p>
          <a:p>
            <a:pPr marL="342900" lvl="0" indent="-342900" algn="just">
              <a:lnSpc>
                <a:spcPct val="100000"/>
              </a:lnSpc>
              <a:buFont typeface="+mj-lt"/>
              <a:buAutoNum type="arabicPeriod"/>
            </a:pPr>
            <a:r>
              <a:rPr lang="en-IN" sz="1500" dirty="0">
                <a:effectLst/>
                <a:latin typeface="Verdana" panose="020B0604030504040204" pitchFamily="34" charset="0"/>
                <a:ea typeface="Verdana" panose="020B0604030504040204" pitchFamily="34" charset="0"/>
              </a:rPr>
              <a:t>Domain-Specific Search of the Nearest Hospital and Healthcare Management System GANAPATHI SHANKAR , DR. D. SUBBA RAO( </a:t>
            </a:r>
            <a:r>
              <a:rPr lang="en-IN" sz="1500" u="sng" dirty="0">
                <a:solidFill>
                  <a:srgbClr val="0000FF"/>
                </a:solidFill>
                <a:effectLst/>
                <a:latin typeface="Verdana" panose="020B0604030504040204" pitchFamily="34" charset="0"/>
                <a:ea typeface="Verdana" panose="020B0604030504040204" pitchFamily="34" charset="0"/>
                <a:hlinkClick r:id="rId8"/>
              </a:rPr>
              <a:t>https://www.ijatir.org/uploads/613452IJATIR5059-297.pdf</a:t>
            </a:r>
            <a:r>
              <a:rPr lang="en-IN" sz="1500" dirty="0">
                <a:effectLst/>
                <a:latin typeface="Verdana" panose="020B0604030504040204" pitchFamily="34" charset="0"/>
                <a:ea typeface="Verdana" panose="020B0604030504040204" pitchFamily="34" charset="0"/>
              </a:rPr>
              <a:t> )</a:t>
            </a:r>
          </a:p>
          <a:p>
            <a:pPr marL="342900" lvl="0" indent="-342900" algn="just">
              <a:lnSpc>
                <a:spcPct val="100000"/>
              </a:lnSpc>
              <a:buFont typeface="+mj-lt"/>
              <a:buAutoNum type="arabicPeriod"/>
            </a:pPr>
            <a:r>
              <a:rPr lang="en-IN" sz="1500" dirty="0">
                <a:effectLst/>
                <a:latin typeface="Verdana" panose="020B0604030504040204" pitchFamily="34" charset="0"/>
                <a:ea typeface="Verdana" panose="020B0604030504040204" pitchFamily="34" charset="0"/>
              </a:rPr>
              <a:t>Medilog – A Social Friendly Android Application for Maintaining Medical Logs And Locating Health Centres Bhuvaneswari A, Swathi N( </a:t>
            </a:r>
            <a:r>
              <a:rPr lang="en-IN" sz="1500" u="sng" dirty="0">
                <a:solidFill>
                  <a:srgbClr val="0000FF"/>
                </a:solidFill>
                <a:effectLst/>
                <a:latin typeface="Verdana" panose="020B0604030504040204" pitchFamily="34" charset="0"/>
                <a:ea typeface="Verdana" panose="020B0604030504040204" pitchFamily="34" charset="0"/>
                <a:hlinkClick r:id="rId9"/>
              </a:rPr>
              <a:t>https://eudl.eu/doi/10.4108/eai.7-12-2021.2314542</a:t>
            </a:r>
            <a:r>
              <a:rPr lang="en-IN" sz="1500" dirty="0">
                <a:effectLst/>
                <a:latin typeface="Verdana" panose="020B0604030504040204" pitchFamily="34" charset="0"/>
                <a:ea typeface="Verdana" panose="020B0604030504040204" pitchFamily="34" charset="0"/>
              </a:rPr>
              <a:t> )</a:t>
            </a:r>
            <a:r>
              <a:rPr lang="en-IN" sz="1500" baseline="30000" dirty="0">
                <a:effectLst/>
                <a:latin typeface="Verdana" panose="020B0604030504040204" pitchFamily="34" charset="0"/>
                <a:ea typeface="Verdana" panose="020B0604030504040204" pitchFamily="34" charset="0"/>
              </a:rPr>
              <a:t> </a:t>
            </a:r>
            <a:endParaRPr lang="en-IN" sz="150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4" y="-235512"/>
            <a:ext cx="10515600" cy="1325563"/>
          </a:xfrm>
        </p:spPr>
        <p:txBody>
          <a:bodyPr/>
          <a:lstStyle/>
          <a:p>
            <a:r>
              <a:rPr lang="en-GB" b="1" dirty="0"/>
              <a:t>Publication Details</a:t>
            </a:r>
          </a:p>
        </p:txBody>
      </p:sp>
      <p:pic>
        <p:nvPicPr>
          <p:cNvPr id="4" name="Content Placeholder 3">
            <a:extLst>
              <a:ext uri="{FF2B5EF4-FFF2-40B4-BE49-F238E27FC236}">
                <a16:creationId xmlns:a16="http://schemas.microsoft.com/office/drawing/2014/main" id="{D4F284EB-021A-A651-3055-254C6EB86916}"/>
              </a:ext>
            </a:extLst>
          </p:cNvPr>
          <p:cNvPicPr>
            <a:picLocks noGrp="1" noChangeAspect="1"/>
          </p:cNvPicPr>
          <p:nvPr>
            <p:ph idx="1"/>
          </p:nvPr>
        </p:nvPicPr>
        <p:blipFill>
          <a:blip r:embed="rId2"/>
          <a:stretch>
            <a:fillRect/>
          </a:stretch>
        </p:blipFill>
        <p:spPr>
          <a:xfrm>
            <a:off x="1021976" y="663388"/>
            <a:ext cx="10085295" cy="5091953"/>
          </a:xfrm>
          <a:prstGeom prst="rect">
            <a:avLst/>
          </a:prstGeom>
        </p:spPr>
      </p:pic>
    </p:spTree>
    <p:extLst>
      <p:ext uri="{BB962C8B-B14F-4D97-AF65-F5344CB8AC3E}">
        <p14:creationId xmlns:p14="http://schemas.microsoft.com/office/powerpoint/2010/main" val="62545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223"/>
            <a:ext cx="10515600" cy="1325563"/>
          </a:xfrm>
        </p:spPr>
        <p:txBody>
          <a:bodyPr/>
          <a:lstStyle/>
          <a:p>
            <a:r>
              <a:rPr lang="en-GB" b="1" dirty="0"/>
              <a:t>Introduction</a:t>
            </a:r>
          </a:p>
        </p:txBody>
      </p:sp>
      <p:sp>
        <p:nvSpPr>
          <p:cNvPr id="3" name="Content Placeholder 2"/>
          <p:cNvSpPr>
            <a:spLocks noGrp="1"/>
          </p:cNvSpPr>
          <p:nvPr>
            <p:ph idx="1"/>
          </p:nvPr>
        </p:nvSpPr>
        <p:spPr>
          <a:xfrm>
            <a:off x="515470" y="819495"/>
            <a:ext cx="10699376" cy="4351338"/>
          </a:xfrm>
        </p:spPr>
        <p:txBody>
          <a:bodyPr>
            <a:noAutofit/>
          </a:bodyPr>
          <a:lstStyle/>
          <a:p>
            <a:pPr algn="just">
              <a:lnSpc>
                <a:spcPct val="120000"/>
              </a:lnSpc>
              <a:tabLst>
                <a:tab pos="619125" algn="l"/>
              </a:tabLst>
            </a:pPr>
            <a:r>
              <a:rPr lang="en-GB" sz="1500" dirty="0">
                <a:solidFill>
                  <a:srgbClr val="000000"/>
                </a:solidFill>
                <a:effectLst/>
                <a:latin typeface="Verdana" panose="020B0604030504040204" pitchFamily="34" charset="0"/>
                <a:ea typeface="Verdana" panose="020B0604030504040204" pitchFamily="34" charset="0"/>
              </a:rPr>
              <a:t>The internet has become an essential part of our daily lives, and almost everyone has access to it. People can use web applications through smartphones and laptops to communicate with a vast population seamlessly. Many households have people with health issues like cholesterol, blood pressure, and heart problems that require constant monitoring. Fortunately, various health-related apps are available on the Google Play store, and new ones are uploaded daily. These apps help manage health-related issues, including hospital locations, appointment scheduling, medicine reminders, and more. </a:t>
            </a:r>
            <a:endParaRPr lang="en-IN" sz="1500" dirty="0">
              <a:effectLst/>
              <a:latin typeface="Verdana" panose="020B0604030504040204" pitchFamily="34" charset="0"/>
              <a:ea typeface="Verdana" panose="020B0604030504040204" pitchFamily="34" charset="0"/>
            </a:endParaRPr>
          </a:p>
          <a:p>
            <a:pPr algn="just">
              <a:lnSpc>
                <a:spcPct val="120000"/>
              </a:lnSpc>
              <a:tabLst>
                <a:tab pos="619125" algn="l"/>
              </a:tabLst>
            </a:pPr>
            <a:r>
              <a:rPr lang="en-GB" sz="1500" dirty="0">
                <a:solidFill>
                  <a:srgbClr val="000000"/>
                </a:solidFill>
                <a:effectLst/>
                <a:latin typeface="Verdana" panose="020B0604030504040204" pitchFamily="34" charset="0"/>
                <a:ea typeface="Verdana" panose="020B0604030504040204" pitchFamily="34" charset="0"/>
              </a:rPr>
              <a:t> A health-based web application goes a step further by making it easier and more accessible to manage one's health. Such applications are designed to cater to the specific needs of people with health issues, and they can make a significant difference in managing chronic conditions. For example, Hospital Finder is a web application that helps users </a:t>
            </a:r>
            <a:r>
              <a:rPr lang="en-GB" sz="1500" dirty="0">
                <a:solidFill>
                  <a:srgbClr val="000000"/>
                </a:solidFill>
                <a:latin typeface="Verdana" panose="020B0604030504040204" pitchFamily="34" charset="0"/>
                <a:ea typeface="Verdana" panose="020B0604030504040204" pitchFamily="34" charset="0"/>
              </a:rPr>
              <a:t>to book appointments</a:t>
            </a:r>
            <a:r>
              <a:rPr lang="en-GB" sz="1500" dirty="0">
                <a:solidFill>
                  <a:srgbClr val="000000"/>
                </a:solidFill>
                <a:effectLst/>
                <a:latin typeface="Verdana" panose="020B0604030504040204" pitchFamily="34" charset="0"/>
                <a:ea typeface="Verdana" panose="020B0604030504040204" pitchFamily="34" charset="0"/>
              </a:rPr>
              <a:t> based on specific requirements, book appointments based on doctors' availability, and manage patient data. To ensure that the Hospital Finder web application is useful and easy to use, it is essential to regularly update hospital and doctor information. This can help users make informed decisions about their healthcare needs and make the process of finding and booking appointments more seamless. </a:t>
            </a:r>
            <a:endParaRPr lang="en-IN" sz="1500" dirty="0">
              <a:effectLst/>
              <a:latin typeface="Verdana" panose="020B0604030504040204" pitchFamily="34" charset="0"/>
              <a:ea typeface="Verdana" panose="020B0604030504040204" pitchFamily="34" charset="0"/>
            </a:endParaRPr>
          </a:p>
          <a:p>
            <a:pPr algn="just">
              <a:lnSpc>
                <a:spcPct val="120000"/>
              </a:lnSpc>
              <a:tabLst>
                <a:tab pos="619125" algn="l"/>
              </a:tabLst>
            </a:pPr>
            <a:r>
              <a:rPr lang="en-GB" sz="1500" dirty="0">
                <a:solidFill>
                  <a:srgbClr val="000000"/>
                </a:solidFill>
                <a:effectLst/>
                <a:latin typeface="Verdana" panose="020B0604030504040204" pitchFamily="34" charset="0"/>
                <a:ea typeface="Verdana" panose="020B0604030504040204" pitchFamily="34" charset="0"/>
              </a:rPr>
              <a:t> So, web applications have revolutionized the healthcare industry and made it easier to manage health-related issues. With the right information and tools at their disposal, people can take charge of their health and make informed decisions about their well-being.</a:t>
            </a:r>
            <a:endParaRPr lang="en-IN" sz="1500" dirty="0">
              <a:effectLst/>
              <a:latin typeface="Verdana" panose="020B0604030504040204" pitchFamily="34" charset="0"/>
              <a:ea typeface="Verdana" panose="020B0604030504040204" pitchFamily="34" charset="0"/>
            </a:endParaRPr>
          </a:p>
          <a:p>
            <a:pPr marL="0" indent="0" algn="just">
              <a:lnSpc>
                <a:spcPct val="120000"/>
              </a:lnSpc>
              <a:buNone/>
              <a:tabLst>
                <a:tab pos="619125" algn="l"/>
              </a:tabLst>
            </a:pPr>
            <a:r>
              <a:rPr lang="en-GB" sz="1500" dirty="0">
                <a:solidFill>
                  <a:srgbClr val="000000"/>
                </a:solidFill>
                <a:effectLst/>
                <a:latin typeface="Verdana" panose="020B0604030504040204" pitchFamily="34" charset="0"/>
                <a:ea typeface="Verdana" panose="020B0604030504040204" pitchFamily="34" charset="0"/>
              </a:rPr>
              <a:t> </a:t>
            </a:r>
            <a:endParaRPr lang="en-GB" sz="1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4117"/>
            <a:ext cx="10515600" cy="1325563"/>
          </a:xfrm>
        </p:spPr>
        <p:txBody>
          <a:bodyPr/>
          <a:lstStyle/>
          <a:p>
            <a:r>
              <a:rPr lang="en-GB" b="1" dirty="0"/>
              <a:t>Literature Review</a:t>
            </a:r>
          </a:p>
        </p:txBody>
      </p:sp>
      <p:sp>
        <p:nvSpPr>
          <p:cNvPr id="3" name="Content Placeholder 2"/>
          <p:cNvSpPr>
            <a:spLocks noGrp="1"/>
          </p:cNvSpPr>
          <p:nvPr>
            <p:ph idx="1"/>
          </p:nvPr>
        </p:nvSpPr>
        <p:spPr>
          <a:xfrm>
            <a:off x="156882" y="778714"/>
            <a:ext cx="11577918" cy="4351338"/>
          </a:xfrm>
        </p:spPr>
        <p:txBody>
          <a:bodyPr>
            <a:noAutofit/>
          </a:bodyPr>
          <a:lstStyle/>
          <a:p>
            <a:pPr algn="just">
              <a:lnSpc>
                <a:spcPct val="100000"/>
              </a:lnSpc>
            </a:pPr>
            <a:r>
              <a:rPr lang="en-IN" sz="1500" b="1" dirty="0">
                <a:effectLst/>
                <a:latin typeface="Verdana" panose="020B0604030504040204" pitchFamily="34" charset="0"/>
                <a:ea typeface="Verdana" panose="020B0604030504040204" pitchFamily="34" charset="0"/>
              </a:rPr>
              <a:t>(Online appointment System, Venkatesh </a:t>
            </a:r>
            <a:r>
              <a:rPr lang="en-IN" sz="1500" b="1" dirty="0" err="1">
                <a:effectLst/>
                <a:latin typeface="Verdana" panose="020B0604030504040204" pitchFamily="34" charset="0"/>
                <a:ea typeface="Verdana" panose="020B0604030504040204" pitchFamily="34" charset="0"/>
              </a:rPr>
              <a:t>Rallapalli</a:t>
            </a:r>
            <a:r>
              <a:rPr lang="en-IN" sz="1500" b="1" dirty="0">
                <a:effectLst/>
                <a:latin typeface="Verdana" panose="020B0604030504040204" pitchFamily="34" charset="0"/>
                <a:ea typeface="Verdana" panose="020B0604030504040204" pitchFamily="34" charset="0"/>
              </a:rPr>
              <a:t>, Dipti </a:t>
            </a:r>
            <a:r>
              <a:rPr lang="en-IN" sz="1500" b="1" dirty="0" err="1">
                <a:effectLst/>
                <a:latin typeface="Verdana" panose="020B0604030504040204" pitchFamily="34" charset="0"/>
                <a:ea typeface="Verdana" panose="020B0604030504040204" pitchFamily="34" charset="0"/>
              </a:rPr>
              <a:t>Menghani</a:t>
            </a:r>
            <a:r>
              <a:rPr lang="en-IN" sz="1500" b="1" dirty="0">
                <a:effectLst/>
                <a:latin typeface="Verdana" panose="020B0604030504040204" pitchFamily="34" charset="0"/>
                <a:ea typeface="Verdana" panose="020B0604030504040204" pitchFamily="34" charset="0"/>
              </a:rPr>
              <a:t>, Hema </a:t>
            </a:r>
            <a:r>
              <a:rPr lang="en-IN" sz="1500" b="1" dirty="0" err="1">
                <a:effectLst/>
                <a:latin typeface="Verdana" panose="020B0604030504040204" pitchFamily="34" charset="0"/>
                <a:ea typeface="Verdana" panose="020B0604030504040204" pitchFamily="34" charset="0"/>
              </a:rPr>
              <a:t>Gallani</a:t>
            </a:r>
            <a:r>
              <a:rPr lang="en-IN" sz="1500" b="1" dirty="0">
                <a:effectLst/>
                <a:latin typeface="Verdana" panose="020B0604030504040204" pitchFamily="34" charset="0"/>
                <a:ea typeface="Verdana" panose="020B0604030504040204" pitchFamily="34" charset="0"/>
              </a:rPr>
              <a:t>, Gaytri </a:t>
            </a:r>
            <a:r>
              <a:rPr lang="en-IN" sz="1500" b="1" dirty="0" err="1">
                <a:effectLst/>
                <a:latin typeface="Verdana" panose="020B0604030504040204" pitchFamily="34" charset="0"/>
                <a:ea typeface="Verdana" panose="020B0604030504040204" pitchFamily="34" charset="0"/>
              </a:rPr>
              <a:t>Aasija</a:t>
            </a:r>
            <a:r>
              <a:rPr lang="en-IN" sz="1500" b="1" dirty="0">
                <a:effectLst/>
                <a:latin typeface="Verdana" panose="020B0604030504040204" pitchFamily="34" charset="0"/>
                <a:ea typeface="Verdana" panose="020B0604030504040204" pitchFamily="34" charset="0"/>
              </a:rPr>
              <a:t>, Dr. Dashrath Mane):</a:t>
            </a:r>
            <a:endParaRPr lang="en-IN" sz="1500" dirty="0">
              <a:effectLst/>
              <a:latin typeface="Verdana" panose="020B0604030504040204" pitchFamily="34" charset="0"/>
              <a:ea typeface="Verdana" panose="020B0604030504040204" pitchFamily="34" charset="0"/>
            </a:endParaRPr>
          </a:p>
          <a:p>
            <a:pPr lvl="1" algn="just">
              <a:lnSpc>
                <a:spcPct val="100000"/>
              </a:lnSpc>
              <a:buFont typeface="Wingdings" panose="05000000000000000000" pitchFamily="2" charset="2"/>
              <a:buChar char="Ø"/>
            </a:pPr>
            <a:r>
              <a:rPr lang="en-US" sz="1500" b="0" dirty="0">
                <a:effectLst/>
                <a:latin typeface="Verdana" panose="020B0604030504040204" pitchFamily="34" charset="0"/>
                <a:ea typeface="Verdana" panose="020B0604030504040204" pitchFamily="34" charset="0"/>
              </a:rPr>
              <a:t>A standout feature is the system's provision of detailed doctor profiles, including specialization, experience, and other pertinent information. This empowers patients to make informed healthcare decisions, fostering a personalized approach. Additionally, patients can access reviews and ratings, aiding them in choosing the most suitable healthcare provider.</a:t>
            </a:r>
          </a:p>
          <a:p>
            <a:pPr algn="just">
              <a:lnSpc>
                <a:spcPct val="100000"/>
              </a:lnSpc>
            </a:pPr>
            <a:r>
              <a:rPr lang="en-IN" sz="1500" b="1" dirty="0">
                <a:effectLst/>
                <a:latin typeface="Verdana" panose="020B0604030504040204" pitchFamily="34" charset="0"/>
                <a:ea typeface="Verdana" panose="020B0604030504040204" pitchFamily="34" charset="0"/>
              </a:rPr>
              <a:t>(A Doctor Appointment Booking System, D. </a:t>
            </a:r>
            <a:r>
              <a:rPr lang="en-IN" sz="1500" b="1" dirty="0" err="1">
                <a:effectLst/>
                <a:latin typeface="Verdana" panose="020B0604030504040204" pitchFamily="34" charset="0"/>
                <a:ea typeface="Verdana" panose="020B0604030504040204" pitchFamily="34" charset="0"/>
              </a:rPr>
              <a:t>Bharadwaja</a:t>
            </a:r>
            <a:r>
              <a:rPr lang="en-IN" sz="1500" b="1" dirty="0">
                <a:effectLst/>
                <a:latin typeface="Verdana" panose="020B0604030504040204" pitchFamily="34" charset="0"/>
                <a:ea typeface="Verdana" panose="020B0604030504040204" pitchFamily="34" charset="0"/>
              </a:rPr>
              <a:t>, Ch. Bhavya Sri, G. Aswani, G. Sushma, Ch. Prabhu Kiran ):</a:t>
            </a:r>
            <a:endParaRPr lang="en-IN" sz="1500" dirty="0">
              <a:effectLst/>
              <a:latin typeface="Verdana" panose="020B0604030504040204" pitchFamily="34" charset="0"/>
              <a:ea typeface="Verdana" panose="020B0604030504040204" pitchFamily="34" charset="0"/>
            </a:endParaRPr>
          </a:p>
          <a:p>
            <a:pPr lvl="1" algn="just">
              <a:lnSpc>
                <a:spcPct val="100000"/>
              </a:lnSpc>
              <a:buFont typeface="Wingdings" panose="05000000000000000000" pitchFamily="2" charset="2"/>
              <a:buChar char="Ø"/>
            </a:pPr>
            <a:r>
              <a:rPr lang="en-US" sz="1500" b="0" i="0" dirty="0">
                <a:effectLst/>
                <a:latin typeface="Verdana" panose="020B0604030504040204" pitchFamily="34" charset="0"/>
                <a:ea typeface="Verdana" panose="020B0604030504040204" pitchFamily="34" charset="0"/>
              </a:rPr>
              <a:t>The application prioritizes advanced security features to safeguard the privacy and confidentiality of patient information, ensuring a trustworthy healthcare management platform</a:t>
            </a:r>
            <a:r>
              <a:rPr lang="en-US" sz="1500" b="0" i="0" dirty="0">
                <a:solidFill>
                  <a:srgbClr val="D1D5DB"/>
                </a:solidFill>
                <a:effectLst/>
                <a:latin typeface="Söhne"/>
              </a:rPr>
              <a:t>.</a:t>
            </a:r>
          </a:p>
          <a:p>
            <a:pPr algn="just">
              <a:lnSpc>
                <a:spcPct val="100000"/>
              </a:lnSpc>
            </a:pPr>
            <a:r>
              <a:rPr lang="en-IN" sz="1500" b="1" dirty="0">
                <a:effectLst/>
                <a:latin typeface="Verdana" panose="020B0604030504040204" pitchFamily="34" charset="0"/>
                <a:ea typeface="Verdana" panose="020B0604030504040204" pitchFamily="34" charset="0"/>
              </a:rPr>
              <a:t>(ANDROID-BASED HOSPITAL FINDER APPLICATION USING GLOBAL POSITIONING SYSTEM(GPS), </a:t>
            </a:r>
            <a:r>
              <a:rPr lang="en-IN" sz="1500" b="1" dirty="0" err="1">
                <a:effectLst/>
                <a:latin typeface="Verdana" panose="020B0604030504040204" pitchFamily="34" charset="0"/>
                <a:ea typeface="Verdana" panose="020B0604030504040204" pitchFamily="34" charset="0"/>
              </a:rPr>
              <a:t>Devayani.Ga</a:t>
            </a:r>
            <a:r>
              <a:rPr lang="en-IN" sz="1500" b="1" dirty="0">
                <a:effectLst/>
                <a:latin typeface="Verdana" panose="020B0604030504040204" pitchFamily="34" charset="0"/>
                <a:ea typeface="Verdana" panose="020B0604030504040204" pitchFamily="34" charset="0"/>
              </a:rPr>
              <a:t>, Hari </a:t>
            </a:r>
            <a:r>
              <a:rPr lang="en-IN" sz="1500" b="1" dirty="0" err="1">
                <a:effectLst/>
                <a:latin typeface="Verdana" panose="020B0604030504040204" pitchFamily="34" charset="0"/>
                <a:ea typeface="Verdana" panose="020B0604030504040204" pitchFamily="34" charset="0"/>
              </a:rPr>
              <a:t>Priya.R</a:t>
            </a:r>
            <a:r>
              <a:rPr lang="en-IN" sz="1500" b="1" dirty="0">
                <a:effectLst/>
                <a:latin typeface="Verdana" panose="020B0604030504040204" pitchFamily="34" charset="0"/>
                <a:ea typeface="Verdana" panose="020B0604030504040204" pitchFamily="34" charset="0"/>
              </a:rPr>
              <a:t>, </a:t>
            </a:r>
            <a:r>
              <a:rPr lang="en-IN" sz="1500" b="1" dirty="0" err="1">
                <a:effectLst/>
                <a:latin typeface="Verdana" panose="020B0604030504040204" pitchFamily="34" charset="0"/>
                <a:ea typeface="Verdana" panose="020B0604030504040204" pitchFamily="34" charset="0"/>
              </a:rPr>
              <a:t>Sruthi.S</a:t>
            </a:r>
            <a:r>
              <a:rPr lang="en-IN" sz="1500" b="1" dirty="0">
                <a:effectLst/>
                <a:latin typeface="Verdana" panose="020B0604030504040204" pitchFamily="34" charset="0"/>
                <a:ea typeface="Verdana" panose="020B0604030504040204" pitchFamily="34" charset="0"/>
              </a:rPr>
              <a:t>, </a:t>
            </a:r>
            <a:r>
              <a:rPr lang="en-IN" sz="1500" b="1" dirty="0" err="1">
                <a:effectLst/>
                <a:latin typeface="Verdana" panose="020B0604030504040204" pitchFamily="34" charset="0"/>
                <a:ea typeface="Verdana" panose="020B0604030504040204" pitchFamily="34" charset="0"/>
              </a:rPr>
              <a:t>C.Senthil</a:t>
            </a:r>
            <a:r>
              <a:rPr lang="en-IN" sz="1500" b="1" dirty="0">
                <a:effectLst/>
                <a:latin typeface="Verdana" panose="020B0604030504040204" pitchFamily="34" charset="0"/>
                <a:ea typeface="Verdana" panose="020B0604030504040204" pitchFamily="34" charset="0"/>
              </a:rPr>
              <a:t> Kumar, Assistant Professor):</a:t>
            </a:r>
            <a:endParaRPr lang="en-IN" sz="1500" dirty="0">
              <a:effectLst/>
              <a:latin typeface="Verdana" panose="020B0604030504040204" pitchFamily="34" charset="0"/>
              <a:ea typeface="Verdana" panose="020B0604030504040204" pitchFamily="34" charset="0"/>
            </a:endParaRPr>
          </a:p>
          <a:p>
            <a:pPr lvl="1" algn="just">
              <a:lnSpc>
                <a:spcPct val="100000"/>
              </a:lnSpc>
              <a:buFont typeface="Wingdings" panose="05000000000000000000" pitchFamily="2" charset="2"/>
              <a:buChar char="Ø"/>
            </a:pPr>
            <a:r>
              <a:rPr lang="en-US" sz="1500" dirty="0">
                <a:effectLst/>
                <a:latin typeface="Verdana" panose="020B0604030504040204" pitchFamily="34" charset="0"/>
                <a:ea typeface="Verdana" panose="020B0604030504040204" pitchFamily="34" charset="0"/>
              </a:rPr>
              <a:t>The focus of this paper is on the latest generation of smartphones that utilize Global Positioning System (GPS) technology to locate the nearest hospitals and provide directions through Google Maps. </a:t>
            </a:r>
          </a:p>
          <a:p>
            <a:pPr algn="just">
              <a:lnSpc>
                <a:spcPct val="100000"/>
              </a:lnSpc>
            </a:pPr>
            <a:r>
              <a:rPr lang="en-US" sz="1500" b="1" dirty="0">
                <a:effectLst/>
                <a:latin typeface="Verdana" panose="020B0604030504040204" pitchFamily="34" charset="0"/>
                <a:ea typeface="Verdana" panose="020B0604030504040204" pitchFamily="34" charset="0"/>
              </a:rPr>
              <a:t>(Implementation of Hospital-Finder \, Shivam Bajpai, Tushar Modi, </a:t>
            </a:r>
            <a:r>
              <a:rPr lang="en-US" sz="1500" b="1" dirty="0" err="1">
                <a:effectLst/>
                <a:latin typeface="Verdana" panose="020B0604030504040204" pitchFamily="34" charset="0"/>
                <a:ea typeface="Verdana" panose="020B0604030504040204" pitchFamily="34" charset="0"/>
              </a:rPr>
              <a:t>Vatsalya</a:t>
            </a:r>
            <a:r>
              <a:rPr lang="en-US" sz="1500" b="1" dirty="0">
                <a:effectLst/>
                <a:latin typeface="Verdana" panose="020B0604030504040204" pitchFamily="34" charset="0"/>
                <a:ea typeface="Verdana" panose="020B0604030504040204" pitchFamily="34" charset="0"/>
              </a:rPr>
              <a:t> Vinay Sinha, Vidhi Jaiswal):</a:t>
            </a:r>
          </a:p>
          <a:p>
            <a:pPr lvl="1" algn="just">
              <a:lnSpc>
                <a:spcPct val="100000"/>
              </a:lnSpc>
              <a:buFont typeface="Wingdings" panose="05000000000000000000" pitchFamily="2" charset="2"/>
              <a:buChar char="Ø"/>
            </a:pPr>
            <a:r>
              <a:rPr lang="en-US" sz="1500" dirty="0">
                <a:effectLst/>
                <a:latin typeface="Verdana" panose="020B0604030504040204" pitchFamily="34" charset="0"/>
                <a:ea typeface="Verdana" panose="020B0604030504040204" pitchFamily="34" charset="0"/>
              </a:rPr>
              <a:t>The primary focus of this paper is to discuss the utilization of location-based services that aim to enhance the overall functionality of smartphones by providing users with relevant information retrieval services based on their current location</a:t>
            </a:r>
            <a:endParaRPr lang="en-US" sz="1500" b="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4123"/>
            <a:ext cx="10515600" cy="1325563"/>
          </a:xfrm>
        </p:spPr>
        <p:txBody>
          <a:bodyPr/>
          <a:lstStyle/>
          <a:p>
            <a:r>
              <a:rPr lang="en-GB" b="1" dirty="0"/>
              <a:t>Literature Review</a:t>
            </a:r>
          </a:p>
        </p:txBody>
      </p:sp>
      <p:sp>
        <p:nvSpPr>
          <p:cNvPr id="3" name="Content Placeholder 2"/>
          <p:cNvSpPr>
            <a:spLocks noGrp="1"/>
          </p:cNvSpPr>
          <p:nvPr>
            <p:ph idx="1"/>
          </p:nvPr>
        </p:nvSpPr>
        <p:spPr>
          <a:xfrm>
            <a:off x="208429" y="697515"/>
            <a:ext cx="11775141" cy="4806809"/>
          </a:xfrm>
        </p:spPr>
        <p:txBody>
          <a:bodyPr>
            <a:noAutofit/>
          </a:bodyPr>
          <a:lstStyle/>
          <a:p>
            <a:pPr algn="just">
              <a:lnSpc>
                <a:spcPct val="100000"/>
              </a:lnSpc>
            </a:pPr>
            <a:r>
              <a:rPr lang="en-IN" sz="1400" b="1" dirty="0">
                <a:effectLst/>
                <a:latin typeface="Verdana" panose="020B0604030504040204" pitchFamily="34" charset="0"/>
                <a:ea typeface="Verdana" panose="020B0604030504040204" pitchFamily="34" charset="0"/>
              </a:rPr>
              <a:t>(GPS-Based Android Application for Healthcare Dissemination ,Ajay Kumar G R, Akash Aman, Avinash Kumar, Harshith L):</a:t>
            </a:r>
            <a:endParaRPr lang="en-IN" sz="1400" dirty="0">
              <a:effectLst/>
              <a:latin typeface="Verdana" panose="020B0604030504040204" pitchFamily="34" charset="0"/>
              <a:ea typeface="Verdana" panose="020B0604030504040204" pitchFamily="34" charset="0"/>
            </a:endParaRPr>
          </a:p>
          <a:p>
            <a:pPr lvl="1" algn="just">
              <a:lnSpc>
                <a:spcPct val="100000"/>
              </a:lnSpc>
              <a:buFont typeface="Wingdings" panose="05000000000000000000" pitchFamily="2" charset="2"/>
              <a:buChar char="Ø"/>
            </a:pPr>
            <a:r>
              <a:rPr lang="en-US" sz="1400" dirty="0">
                <a:effectLst/>
                <a:latin typeface="Verdana" panose="020B0604030504040204" pitchFamily="34" charset="0"/>
                <a:ea typeface="Verdana" panose="020B0604030504040204" pitchFamily="34" charset="0"/>
              </a:rPr>
              <a:t>The primary objective of this research paper is to develop a highly advanced and comprehensive system that can accurately predict diseases based on the symptoms exhibited by the patients. Additionally, the system aims to provide users with a seamless and hassle-free navigation system that helps them locate hospitals offering the required medical services.</a:t>
            </a:r>
          </a:p>
          <a:p>
            <a:pPr algn="just">
              <a:lnSpc>
                <a:spcPct val="100000"/>
              </a:lnSpc>
            </a:pPr>
            <a:r>
              <a:rPr lang="en-IN" sz="1400" b="1" dirty="0">
                <a:effectLst/>
                <a:latin typeface="Verdana" panose="020B0604030504040204" pitchFamily="34" charset="0"/>
                <a:ea typeface="Verdana" panose="020B0604030504040204" pitchFamily="34" charset="0"/>
              </a:rPr>
              <a:t>(Android-Based Patient’s Healthcare Management System, Sajeetha Thavareesan):</a:t>
            </a:r>
            <a:endParaRPr lang="en-IN" sz="1400" dirty="0">
              <a:effectLst/>
              <a:latin typeface="Verdana" panose="020B0604030504040204" pitchFamily="34" charset="0"/>
              <a:ea typeface="Verdana" panose="020B0604030504040204" pitchFamily="34" charset="0"/>
            </a:endParaRPr>
          </a:p>
          <a:p>
            <a:pPr lvl="1" algn="just">
              <a:lnSpc>
                <a:spcPct val="100000"/>
              </a:lnSpc>
              <a:buFont typeface="Wingdings" panose="05000000000000000000" pitchFamily="2" charset="2"/>
              <a:buChar char="Ø"/>
            </a:pPr>
            <a:r>
              <a:rPr lang="en-IN" sz="1400" dirty="0">
                <a:effectLst/>
                <a:latin typeface="Verdana" panose="020B0604030504040204" pitchFamily="34" charset="0"/>
                <a:ea typeface="Verdana" panose="020B0604030504040204" pitchFamily="34" charset="0"/>
              </a:rPr>
              <a:t>This research paper delves into the features and functionality of an innovative healthcare application called "MyCare." This application has been designed to provide a comprehensive solution for managing and tracking physical signs and daily activities related to health.</a:t>
            </a:r>
          </a:p>
          <a:p>
            <a:pPr algn="just">
              <a:lnSpc>
                <a:spcPct val="100000"/>
              </a:lnSpc>
            </a:pPr>
            <a:r>
              <a:rPr lang="en-IN" sz="1400" b="1" dirty="0">
                <a:effectLst/>
                <a:latin typeface="Verdana" panose="020B0604030504040204" pitchFamily="34" charset="0"/>
                <a:ea typeface="Verdana" panose="020B0604030504040204" pitchFamily="34" charset="0"/>
              </a:rPr>
              <a:t> </a:t>
            </a:r>
            <a:r>
              <a:rPr lang="en-US" sz="1400" b="1" dirty="0">
                <a:effectLst/>
                <a:latin typeface="Verdana" panose="020B0604030504040204" pitchFamily="34" charset="0"/>
                <a:ea typeface="Verdana" panose="020B0604030504040204" pitchFamily="34" charset="0"/>
              </a:rPr>
              <a:t>Domain-Specific Search of the Nearest Hospital and Healthcare Management System GANAPATHI SHANKAR , DR. D. SUBBA RAO:</a:t>
            </a:r>
            <a:endParaRPr lang="en-IN" sz="1400" dirty="0">
              <a:effectLst/>
              <a:latin typeface="Verdana" panose="020B0604030504040204" pitchFamily="34" charset="0"/>
              <a:ea typeface="Verdana" panose="020B0604030504040204" pitchFamily="34" charset="0"/>
            </a:endParaRPr>
          </a:p>
          <a:p>
            <a:pPr marR="309880" lvl="1" algn="just">
              <a:lnSpc>
                <a:spcPct val="100000"/>
              </a:lnSpc>
              <a:buFont typeface="Wingdings" panose="05000000000000000000" pitchFamily="2" charset="2"/>
              <a:buChar char="Ø"/>
            </a:pPr>
            <a:r>
              <a:rPr lang="en-US" sz="1400" dirty="0">
                <a:effectLst/>
                <a:latin typeface="Verdana" panose="020B0604030504040204" pitchFamily="34" charset="0"/>
                <a:ea typeface="Verdana" panose="020B0604030504040204" pitchFamily="34" charset="0"/>
              </a:rPr>
              <a:t>This paper discusses the importance of electronic health records in mobile healthcare systems. It also mentions the benefits of the system for senior people and chronic patients. They use cloud computing technology for storing and retrieving health information. It mentions the functionality of the system, such as tracking the optimal hospital and generating electronic health records</a:t>
            </a:r>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lnSpc>
                <a:spcPct val="100000"/>
              </a:lnSpc>
            </a:pPr>
            <a:r>
              <a:rPr lang="en-US" sz="1400" b="1" dirty="0">
                <a:effectLst/>
                <a:latin typeface="Verdana" panose="020B0604030504040204" pitchFamily="34" charset="0"/>
                <a:ea typeface="Verdana" panose="020B0604030504040204" pitchFamily="34" charset="0"/>
              </a:rPr>
              <a:t>Medilog – A Social Friendly Android Application for Maintaining Medical Logs And Locating Health Centers Bhuvaneswari A, Swathi N</a:t>
            </a:r>
            <a:r>
              <a:rPr lang="en-US" sz="1400" b="1" baseline="30000" dirty="0">
                <a:effectLst/>
                <a:latin typeface="Verdana" panose="020B0604030504040204" pitchFamily="34" charset="0"/>
                <a:ea typeface="Verdana" panose="020B0604030504040204" pitchFamily="34" charset="0"/>
              </a:rPr>
              <a:t> </a:t>
            </a:r>
          </a:p>
          <a:p>
            <a:pPr lvl="1" algn="just">
              <a:lnSpc>
                <a:spcPct val="100000"/>
              </a:lnSpc>
              <a:buFont typeface="Wingdings" panose="05000000000000000000" pitchFamily="2" charset="2"/>
              <a:buChar char="Ø"/>
            </a:pPr>
            <a:r>
              <a:rPr lang="en-US" sz="1400" dirty="0">
                <a:effectLst/>
                <a:latin typeface="Verdana" panose="020B0604030504040204" pitchFamily="34" charset="0"/>
                <a:ea typeface="Verdana" panose="020B0604030504040204" pitchFamily="34" charset="0"/>
              </a:rPr>
              <a:t>This paper focuses on a project Medilog which is a mobile application that stores patient medical records, allowing doctors to access them by entering the patient's mobile number and generating an OTP, while also providing many features . It also includes features such as pill reminders and a nearby hospital finder. </a:t>
            </a:r>
            <a:endParaRPr lang="en-US" sz="1400" b="0" dirty="0">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8165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8149"/>
            <a:ext cx="10515600" cy="1325563"/>
          </a:xfrm>
        </p:spPr>
        <p:txBody>
          <a:bodyPr/>
          <a:lstStyle/>
          <a:p>
            <a:r>
              <a:rPr lang="en-GB" b="1" dirty="0"/>
              <a:t>Research Gaps Identified</a:t>
            </a:r>
          </a:p>
        </p:txBody>
      </p:sp>
      <p:sp>
        <p:nvSpPr>
          <p:cNvPr id="3" name="Content Placeholder 2"/>
          <p:cNvSpPr>
            <a:spLocks noGrp="1"/>
          </p:cNvSpPr>
          <p:nvPr>
            <p:ph idx="1"/>
          </p:nvPr>
        </p:nvSpPr>
        <p:spPr>
          <a:xfrm>
            <a:off x="578224" y="1385888"/>
            <a:ext cx="10515600" cy="4351338"/>
          </a:xfrm>
        </p:spPr>
        <p:txBody>
          <a:bodyPr>
            <a:normAutofit/>
          </a:bodyPr>
          <a:lstStyle/>
          <a:p>
            <a:pPr algn="just">
              <a:lnSpc>
                <a:spcPct val="120000"/>
              </a:lnSpc>
            </a:pPr>
            <a:r>
              <a:rPr lang="en-US" sz="1500" dirty="0">
                <a:effectLst/>
                <a:latin typeface="Verdana" panose="020B0604030504040204" pitchFamily="34" charset="0"/>
                <a:ea typeface="Verdana" panose="020B0604030504040204" pitchFamily="34" charset="0"/>
              </a:rPr>
              <a:t>To ensure that users can reach their intended medical facility without any difficulty, it is of utmost importance to input the precise address of the hospital within the application. </a:t>
            </a:r>
          </a:p>
          <a:p>
            <a:pPr algn="just">
              <a:lnSpc>
                <a:spcPct val="120000"/>
              </a:lnSpc>
            </a:pPr>
            <a:r>
              <a:rPr lang="en-US" sz="1500" dirty="0">
                <a:effectLst/>
                <a:latin typeface="Verdana" panose="020B0604030504040204" pitchFamily="34" charset="0"/>
                <a:ea typeface="Verdana" panose="020B0604030504040204" pitchFamily="34" charset="0"/>
              </a:rPr>
              <a:t>To ensure users privacy and prevent data theft, we can utilize various cryptographic methods to secure reports and data. </a:t>
            </a:r>
          </a:p>
          <a:p>
            <a:pPr algn="just">
              <a:lnSpc>
                <a:spcPct val="120000"/>
              </a:lnSpc>
            </a:pPr>
            <a:r>
              <a:rPr lang="en-US" sz="1500" dirty="0">
                <a:effectLst/>
                <a:latin typeface="Verdana" panose="020B0604030504040204" pitchFamily="34" charset="0"/>
                <a:ea typeface="Verdana" panose="020B0604030504040204" pitchFamily="34" charset="0"/>
              </a:rPr>
              <a:t>One of the ways we can enhance the healthcare service is by introducing video call appointments for patients to consult doctors remotely. </a:t>
            </a:r>
          </a:p>
          <a:p>
            <a:pPr algn="just">
              <a:lnSpc>
                <a:spcPct val="120000"/>
              </a:lnSpc>
            </a:pPr>
            <a:r>
              <a:rPr lang="en-US" sz="1500" dirty="0">
                <a:effectLst/>
                <a:latin typeface="Verdana" panose="020B0604030504040204" pitchFamily="34" charset="0"/>
                <a:ea typeface="Verdana" panose="020B0604030504040204" pitchFamily="34" charset="0"/>
              </a:rPr>
              <a:t>To improve the facilities, we can incorporate a feature to book an ambulance.</a:t>
            </a:r>
            <a:endParaRPr lang="en-US" sz="1500" dirty="0">
              <a:latin typeface="Verdana" panose="020B0604030504040204" pitchFamily="34" charset="0"/>
              <a:ea typeface="Verdana" panose="020B0604030504040204" pitchFamily="34" charset="0"/>
            </a:endParaRPr>
          </a:p>
          <a:p>
            <a:pPr algn="just">
              <a:lnSpc>
                <a:spcPct val="120000"/>
              </a:lnSpc>
            </a:pPr>
            <a:r>
              <a:rPr lang="en-US" sz="1500" dirty="0">
                <a:effectLst/>
                <a:latin typeface="Verdana" panose="020B0604030504040204" pitchFamily="34" charset="0"/>
                <a:ea typeface="Verdana" panose="020B0604030504040204" pitchFamily="34" charset="0"/>
              </a:rPr>
              <a:t>Accessing reliable and up-to-date ratings for hospital facilities, doctors, and treatments is essential for making informed decisions about healthcare</a:t>
            </a:r>
            <a:endParaRPr lang="en-IN" sz="1500" dirty="0">
              <a:effectLst/>
              <a:latin typeface="Verdana" panose="020B0604030504040204" pitchFamily="34" charset="0"/>
              <a:ea typeface="Verdana" panose="020B0604030504040204" pitchFamily="34" charset="0"/>
            </a:endParaRPr>
          </a:p>
          <a:p>
            <a:pPr algn="just">
              <a:lnSpc>
                <a:spcPct val="120000"/>
              </a:lnSpc>
            </a:pPr>
            <a:endParaRPr lang="en-US" sz="1500" dirty="0">
              <a:effectLst/>
              <a:latin typeface="Verdana" panose="020B0604030504040204" pitchFamily="34" charset="0"/>
              <a:ea typeface="Verdana" panose="020B0604030504040204" pitchFamily="34" charset="0"/>
            </a:endParaRPr>
          </a:p>
          <a:p>
            <a:pPr marL="0" indent="0" algn="just">
              <a:lnSpc>
                <a:spcPct val="120000"/>
              </a:lnSpc>
              <a:buNone/>
            </a:pPr>
            <a:endParaRPr lang="en-IN" sz="1500" dirty="0">
              <a:effectLst/>
              <a:latin typeface="Verdana" panose="020B0604030504040204" pitchFamily="34" charset="0"/>
              <a:ea typeface="Verdana" panose="020B0604030504040204" pitchFamily="34" charset="0"/>
            </a:endParaRPr>
          </a:p>
          <a:p>
            <a:pPr algn="just">
              <a:lnSpc>
                <a:spcPct val="120000"/>
              </a:lnSpc>
            </a:pPr>
            <a:endParaRPr lang="en-GB" sz="1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4712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5" y="-249799"/>
            <a:ext cx="10515600" cy="1325563"/>
          </a:xfrm>
        </p:spPr>
        <p:txBody>
          <a:bodyPr/>
          <a:lstStyle/>
          <a:p>
            <a:r>
              <a:rPr lang="en-GB" b="1" dirty="0"/>
              <a:t>Proposed Methodology</a:t>
            </a:r>
          </a:p>
        </p:txBody>
      </p:sp>
      <p:sp>
        <p:nvSpPr>
          <p:cNvPr id="3" name="Content Placeholder 2"/>
          <p:cNvSpPr>
            <a:spLocks noGrp="1"/>
          </p:cNvSpPr>
          <p:nvPr>
            <p:ph idx="1"/>
          </p:nvPr>
        </p:nvSpPr>
        <p:spPr>
          <a:xfrm>
            <a:off x="0" y="863785"/>
            <a:ext cx="5916705" cy="4796118"/>
          </a:xfrm>
        </p:spPr>
        <p:txBody>
          <a:bodyPr>
            <a:noAutofit/>
          </a:bodyPr>
          <a:lstStyle/>
          <a:p>
            <a:pPr algn="just">
              <a:lnSpc>
                <a:spcPct val="110000"/>
              </a:lnSpc>
            </a:pPr>
            <a:r>
              <a:rPr lang="en-IN" sz="1350" dirty="0">
                <a:effectLst/>
                <a:latin typeface="Verdana" panose="020B0604030504040204" pitchFamily="34" charset="0"/>
                <a:ea typeface="Verdana" panose="020B0604030504040204" pitchFamily="34" charset="0"/>
              </a:rPr>
              <a:t>To successfully carry out a project or develop a product, it is important to go through a series of phases. </a:t>
            </a:r>
          </a:p>
          <a:p>
            <a:pPr algn="just">
              <a:lnSpc>
                <a:spcPct val="110000"/>
              </a:lnSpc>
              <a:buFont typeface="Wingdings" panose="05000000000000000000" pitchFamily="2" charset="2"/>
              <a:buChar char="Ø"/>
            </a:pPr>
            <a:r>
              <a:rPr lang="en-IN" sz="1350" dirty="0">
                <a:effectLst/>
                <a:latin typeface="Verdana" panose="020B0604030504040204" pitchFamily="34" charset="0"/>
                <a:ea typeface="Verdana" panose="020B0604030504040204" pitchFamily="34" charset="0"/>
              </a:rPr>
              <a:t> Phases of the project:</a:t>
            </a:r>
          </a:p>
          <a:p>
            <a:pPr marL="342900" indent="-342900" algn="just">
              <a:lnSpc>
                <a:spcPct val="110000"/>
              </a:lnSpc>
              <a:buFont typeface="+mj-lt"/>
              <a:buAutoNum type="arabicPeriod"/>
            </a:pPr>
            <a:r>
              <a:rPr lang="en-IN" sz="1350" b="1" dirty="0">
                <a:effectLst/>
                <a:latin typeface="Verdana" panose="020B0604030504040204" pitchFamily="34" charset="0"/>
                <a:ea typeface="Verdana" panose="020B0604030504040204" pitchFamily="34" charset="0"/>
              </a:rPr>
              <a:t>Research:</a:t>
            </a:r>
            <a:r>
              <a:rPr lang="en-IN" sz="1350" dirty="0">
                <a:effectLst/>
                <a:latin typeface="Verdana" panose="020B0604030504040204" pitchFamily="34" charset="0"/>
                <a:ea typeface="Verdana" panose="020B0604030504040204" pitchFamily="34" charset="0"/>
              </a:rPr>
              <a:t> This involves conducting a thorough investigation to gather information necessary for the project or our product development.</a:t>
            </a:r>
          </a:p>
          <a:p>
            <a:pPr marL="342900" indent="-342900" algn="just">
              <a:lnSpc>
                <a:spcPct val="110000"/>
              </a:lnSpc>
              <a:buFont typeface="+mj-lt"/>
              <a:buAutoNum type="arabicPeriod"/>
            </a:pPr>
            <a:r>
              <a:rPr lang="en-IN" sz="1350" b="1" dirty="0">
                <a:effectLst/>
                <a:latin typeface="Verdana" panose="020B0604030504040204" pitchFamily="34" charset="0"/>
                <a:ea typeface="Verdana" panose="020B0604030504040204" pitchFamily="34" charset="0"/>
              </a:rPr>
              <a:t>Prototyping:</a:t>
            </a:r>
            <a:r>
              <a:rPr lang="en-IN" sz="1350" dirty="0">
                <a:effectLst/>
                <a:latin typeface="Verdana" panose="020B0604030504040204" pitchFamily="34" charset="0"/>
                <a:ea typeface="Verdana" panose="020B0604030504040204" pitchFamily="34" charset="0"/>
              </a:rPr>
              <a:t> In this phase, a preliminary version of the product was created to determine its design and functionality.</a:t>
            </a:r>
            <a:endParaRPr lang="en-IN" sz="1350" dirty="0">
              <a:latin typeface="Verdana" panose="020B0604030504040204" pitchFamily="34" charset="0"/>
              <a:ea typeface="Verdana" panose="020B0604030504040204" pitchFamily="34" charset="0"/>
            </a:endParaRPr>
          </a:p>
          <a:p>
            <a:pPr marL="342900" indent="-342900" algn="just">
              <a:lnSpc>
                <a:spcPct val="110000"/>
              </a:lnSpc>
              <a:buFont typeface="+mj-lt"/>
              <a:buAutoNum type="arabicPeriod"/>
            </a:pPr>
            <a:r>
              <a:rPr lang="en-IN" sz="1350" b="1" dirty="0">
                <a:effectLst/>
                <a:latin typeface="Verdana" panose="020B0604030504040204" pitchFamily="34" charset="0"/>
                <a:ea typeface="Verdana" panose="020B0604030504040204" pitchFamily="34" charset="0"/>
              </a:rPr>
              <a:t>Testing:</a:t>
            </a:r>
            <a:r>
              <a:rPr lang="en-IN" sz="1350" dirty="0">
                <a:effectLst/>
                <a:latin typeface="Verdana" panose="020B0604030504040204" pitchFamily="34" charset="0"/>
                <a:ea typeface="Verdana" panose="020B0604030504040204" pitchFamily="34" charset="0"/>
              </a:rPr>
              <a:t> The prototype was then subjected to various tests to evaluate its performance and identify any issues or flaws.</a:t>
            </a:r>
            <a:endParaRPr lang="en-IN" sz="1350" dirty="0">
              <a:latin typeface="Verdana" panose="020B0604030504040204" pitchFamily="34" charset="0"/>
              <a:ea typeface="Verdana" panose="020B0604030504040204" pitchFamily="34" charset="0"/>
            </a:endParaRPr>
          </a:p>
          <a:p>
            <a:pPr marL="342900" indent="-342900" algn="just">
              <a:lnSpc>
                <a:spcPct val="110000"/>
              </a:lnSpc>
              <a:buFont typeface="+mj-lt"/>
              <a:buAutoNum type="arabicPeriod"/>
            </a:pPr>
            <a:r>
              <a:rPr lang="en-IN" sz="1350" b="1" dirty="0">
                <a:effectLst/>
                <a:latin typeface="Verdana" panose="020B0604030504040204" pitchFamily="34" charset="0"/>
                <a:ea typeface="Verdana" panose="020B0604030504040204" pitchFamily="34" charset="0"/>
              </a:rPr>
              <a:t>Implementation:</a:t>
            </a:r>
            <a:r>
              <a:rPr lang="en-IN" sz="1350" dirty="0">
                <a:effectLst/>
                <a:latin typeface="Verdana" panose="020B0604030504040204" pitchFamily="34" charset="0"/>
                <a:ea typeface="Verdana" panose="020B0604030504040204" pitchFamily="34" charset="0"/>
              </a:rPr>
              <a:t> Once the prototype has been refined and tested, it is ready to be implemented or launched. This involves creating the final version of the product and making it available for use by the intended audience. The web application can be designed to be user-friendly and accessible to all patients of all ages and backgrounds. the phases will be iterative with regular testing and feedback from users to ensure the application meets their meets.</a:t>
            </a:r>
          </a:p>
          <a:p>
            <a:pPr>
              <a:lnSpc>
                <a:spcPct val="110000"/>
              </a:lnSpc>
            </a:pPr>
            <a:endParaRPr lang="en-GB" sz="1350" dirty="0">
              <a:latin typeface="Verdana" panose="020B0604030504040204" pitchFamily="34" charset="0"/>
              <a:ea typeface="Verdana" panose="020B0604030504040204" pitchFamily="34" charset="0"/>
            </a:endParaRPr>
          </a:p>
        </p:txBody>
      </p:sp>
      <p:sp>
        <p:nvSpPr>
          <p:cNvPr id="4" name="Content Placeholder 2">
            <a:extLst>
              <a:ext uri="{FF2B5EF4-FFF2-40B4-BE49-F238E27FC236}">
                <a16:creationId xmlns:a16="http://schemas.microsoft.com/office/drawing/2014/main" id="{0149E72C-5817-6B73-7ECE-33AC245D7087}"/>
              </a:ext>
            </a:extLst>
          </p:cNvPr>
          <p:cNvSpPr txBox="1">
            <a:spLocks/>
          </p:cNvSpPr>
          <p:nvPr/>
        </p:nvSpPr>
        <p:spPr>
          <a:xfrm>
            <a:off x="5414680" y="863785"/>
            <a:ext cx="6687672" cy="45751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00000"/>
              </a:lnSpc>
              <a:buFont typeface="Wingdings" panose="05000000000000000000" pitchFamily="2" charset="2"/>
              <a:buChar char="Ø"/>
            </a:pPr>
            <a:r>
              <a:rPr lang="en-IN" sz="1350" dirty="0">
                <a:latin typeface="Verdana" panose="020B0604030504040204" pitchFamily="34" charset="0"/>
                <a:ea typeface="Verdana" panose="020B0604030504040204" pitchFamily="34" charset="0"/>
              </a:rPr>
              <a:t>Software and tools used are-</a:t>
            </a:r>
          </a:p>
          <a:p>
            <a:pPr lvl="2" algn="just">
              <a:lnSpc>
                <a:spcPct val="100000"/>
              </a:lnSpc>
              <a:buFont typeface="+mj-lt"/>
              <a:buAutoNum type="arabicPeriod"/>
            </a:pPr>
            <a:r>
              <a:rPr lang="en-IN" sz="1350" b="1" dirty="0">
                <a:latin typeface="Verdana" panose="020B0604030504040204" pitchFamily="34" charset="0"/>
                <a:ea typeface="Verdana" panose="020B0604030504040204" pitchFamily="34" charset="0"/>
              </a:rPr>
              <a:t>HTML</a:t>
            </a:r>
            <a:r>
              <a:rPr lang="en-IN" sz="1350" dirty="0">
                <a:latin typeface="Verdana" panose="020B0604030504040204" pitchFamily="34" charset="0"/>
                <a:ea typeface="Verdana" panose="020B0604030504040204" pitchFamily="34" charset="0"/>
              </a:rPr>
              <a:t> - Hypertext Markup Language is a standard markup language used to create basic web pages and applications.</a:t>
            </a:r>
          </a:p>
          <a:p>
            <a:pPr lvl="2" algn="just">
              <a:lnSpc>
                <a:spcPct val="100000"/>
              </a:lnSpc>
              <a:buFont typeface="+mj-lt"/>
              <a:buAutoNum type="arabicPeriod"/>
            </a:pPr>
            <a:r>
              <a:rPr lang="en-IN" sz="1350" b="1" dirty="0">
                <a:latin typeface="Verdana" panose="020B0604030504040204" pitchFamily="34" charset="0"/>
                <a:ea typeface="Verdana" panose="020B0604030504040204" pitchFamily="34" charset="0"/>
              </a:rPr>
              <a:t>CSS</a:t>
            </a:r>
            <a:r>
              <a:rPr lang="en-IN" sz="1350" dirty="0">
                <a:latin typeface="Verdana" panose="020B0604030504040204" pitchFamily="34" charset="0"/>
                <a:ea typeface="Verdana" panose="020B0604030504040204" pitchFamily="34" charset="0"/>
              </a:rPr>
              <a:t> - Cascading Style Sheets is a style sheet language used for describing the presentation of a document written in HTML or XML.</a:t>
            </a:r>
          </a:p>
          <a:p>
            <a:pPr lvl="2" algn="just">
              <a:lnSpc>
                <a:spcPct val="100000"/>
              </a:lnSpc>
              <a:buFont typeface="+mj-lt"/>
              <a:buAutoNum type="arabicPeriod"/>
            </a:pPr>
            <a:r>
              <a:rPr lang="en-IN" sz="1350" b="1" dirty="0">
                <a:latin typeface="Verdana" panose="020B0604030504040204" pitchFamily="34" charset="0"/>
                <a:ea typeface="Verdana" panose="020B0604030504040204" pitchFamily="34" charset="0"/>
              </a:rPr>
              <a:t>JavaScript</a:t>
            </a:r>
            <a:r>
              <a:rPr lang="en-IN" sz="1350" dirty="0">
                <a:latin typeface="Verdana" panose="020B0604030504040204" pitchFamily="34" charset="0"/>
                <a:ea typeface="Verdana" panose="020B0604030504040204" pitchFamily="34" charset="0"/>
              </a:rPr>
              <a:t> - A high-level, interpreted programming language that is used to make web pages interactive and dynamic.</a:t>
            </a:r>
          </a:p>
          <a:p>
            <a:pPr lvl="2" algn="just">
              <a:lnSpc>
                <a:spcPct val="100000"/>
              </a:lnSpc>
              <a:buFont typeface="+mj-lt"/>
              <a:buAutoNum type="arabicPeriod"/>
            </a:pPr>
            <a:r>
              <a:rPr lang="en-IN" sz="1350" b="1" dirty="0">
                <a:latin typeface="Verdana" panose="020B0604030504040204" pitchFamily="34" charset="0"/>
                <a:ea typeface="Verdana" panose="020B0604030504040204" pitchFamily="34" charset="0"/>
              </a:rPr>
              <a:t>XAMPP</a:t>
            </a:r>
            <a:r>
              <a:rPr lang="en-IN" sz="1350" dirty="0">
                <a:latin typeface="Verdana" panose="020B0604030504040204" pitchFamily="34" charset="0"/>
                <a:ea typeface="Verdana" panose="020B0604030504040204" pitchFamily="34" charset="0"/>
              </a:rPr>
              <a:t> - A free and open-source cross-platform web server solution stack package developed by Apache Friends, consisting mainly of the Apache HTTP Server, MariaDB database, and interpreters for scripts written in the PHP and Perl programming languages.</a:t>
            </a:r>
          </a:p>
          <a:p>
            <a:pPr lvl="2" algn="just">
              <a:lnSpc>
                <a:spcPct val="100000"/>
              </a:lnSpc>
              <a:buFont typeface="+mj-lt"/>
              <a:buAutoNum type="arabicPeriod"/>
            </a:pPr>
            <a:r>
              <a:rPr lang="en-IN" sz="1350" b="1" dirty="0">
                <a:latin typeface="Verdana" panose="020B0604030504040204" pitchFamily="34" charset="0"/>
                <a:ea typeface="Verdana" panose="020B0604030504040204" pitchFamily="34" charset="0"/>
              </a:rPr>
              <a:t>PHP</a:t>
            </a:r>
            <a:r>
              <a:rPr lang="en-IN" sz="1350" dirty="0">
                <a:latin typeface="Verdana" panose="020B0604030504040204" pitchFamily="34" charset="0"/>
                <a:ea typeface="Verdana" panose="020B0604030504040204" pitchFamily="34" charset="0"/>
              </a:rPr>
              <a:t> - A popular server-side scripting language that is used to develop dynamic websites and web applications.</a:t>
            </a:r>
          </a:p>
          <a:p>
            <a:pPr lvl="2" algn="just">
              <a:lnSpc>
                <a:spcPct val="100000"/>
              </a:lnSpc>
              <a:buFont typeface="+mj-lt"/>
              <a:buAutoNum type="arabicPeriod"/>
            </a:pPr>
            <a:r>
              <a:rPr lang="en-IN" sz="1350" b="1" dirty="0">
                <a:latin typeface="Verdana" panose="020B0604030504040204" pitchFamily="34" charset="0"/>
                <a:ea typeface="Verdana" panose="020B0604030504040204" pitchFamily="34" charset="0"/>
              </a:rPr>
              <a:t>Windows 11</a:t>
            </a:r>
            <a:r>
              <a:rPr lang="en-IN" sz="1350" dirty="0">
                <a:latin typeface="Verdana" panose="020B0604030504040204" pitchFamily="34" charset="0"/>
                <a:ea typeface="Verdana" panose="020B0604030504040204" pitchFamily="34" charset="0"/>
              </a:rPr>
              <a:t> - The latest version of the Windows operating system, which features a revamped design, improved performance, and new productivity features. First, we need to identify the user needs that is to gather the list of hospitals and doctor's information, Online booking appointments, and customer support and feedback.</a:t>
            </a:r>
          </a:p>
          <a:p>
            <a:pPr>
              <a:lnSpc>
                <a:spcPct val="100000"/>
              </a:lnSpc>
            </a:pPr>
            <a:endParaRPr lang="en-GB" sz="1350" dirty="0">
              <a:latin typeface="Verdana" panose="020B0604030504040204" pitchFamily="34" charset="0"/>
              <a:ea typeface="Verdana" panose="020B0604030504040204" pitchFamily="34" charset="0"/>
            </a:endParaRPr>
          </a:p>
        </p:txBody>
      </p:sp>
      <p:cxnSp>
        <p:nvCxnSpPr>
          <p:cNvPr id="6" name="Straight Connector 5">
            <a:extLst>
              <a:ext uri="{FF2B5EF4-FFF2-40B4-BE49-F238E27FC236}">
                <a16:creationId xmlns:a16="http://schemas.microsoft.com/office/drawing/2014/main" id="{A9184EF0-B940-0C1D-13A6-AB27D4624872}"/>
              </a:ext>
            </a:extLst>
          </p:cNvPr>
          <p:cNvCxnSpPr>
            <a:cxnSpLocks/>
          </p:cNvCxnSpPr>
          <p:nvPr/>
        </p:nvCxnSpPr>
        <p:spPr>
          <a:xfrm>
            <a:off x="5916706" y="863785"/>
            <a:ext cx="0" cy="488259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5232"/>
            <a:ext cx="10515600" cy="1325563"/>
          </a:xfrm>
        </p:spPr>
        <p:txBody>
          <a:bodyPr/>
          <a:lstStyle/>
          <a:p>
            <a:r>
              <a:rPr lang="en-GB" b="1" dirty="0"/>
              <a:t>Proposed Methodology</a:t>
            </a:r>
          </a:p>
        </p:txBody>
      </p:sp>
      <p:pic>
        <p:nvPicPr>
          <p:cNvPr id="4" name="Content Placeholder 3" descr="A computer screen shot of a computer&#10;&#10;Description automatically generated with low confidence">
            <a:extLst>
              <a:ext uri="{FF2B5EF4-FFF2-40B4-BE49-F238E27FC236}">
                <a16:creationId xmlns:a16="http://schemas.microsoft.com/office/drawing/2014/main" id="{02D19A49-C3B8-D12D-9DF5-4159409F18D0}"/>
              </a:ext>
            </a:extLst>
          </p:cNvPr>
          <p:cNvPicPr>
            <a:picLocks noGrp="1" noChangeAspect="1"/>
          </p:cNvPicPr>
          <p:nvPr>
            <p:ph idx="1"/>
          </p:nvPr>
        </p:nvPicPr>
        <p:blipFill rotWithShape="1">
          <a:blip r:embed="rId2"/>
          <a:srcRect l="24199" t="18244" r="23558" b="9635"/>
          <a:stretch/>
        </p:blipFill>
        <p:spPr bwMode="auto">
          <a:xfrm>
            <a:off x="5564" y="1448545"/>
            <a:ext cx="5606330" cy="4351338"/>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E3A1FFA5-0BC6-BF45-1576-A0A5ABCD6027}"/>
              </a:ext>
            </a:extLst>
          </p:cNvPr>
          <p:cNvSpPr txBox="1"/>
          <p:nvPr/>
        </p:nvSpPr>
        <p:spPr>
          <a:xfrm>
            <a:off x="5298141" y="0"/>
            <a:ext cx="6893859" cy="6217087"/>
          </a:xfrm>
          <a:prstGeom prst="rect">
            <a:avLst/>
          </a:prstGeom>
          <a:noFill/>
        </p:spPr>
        <p:txBody>
          <a:bodyPr wrap="square" rtlCol="0">
            <a:spAutoFit/>
          </a:bodyPr>
          <a:lstStyle/>
          <a:p>
            <a:pPr marL="628650" lvl="1" indent="-171450" algn="just">
              <a:buFont typeface="Arial" panose="020B0604020202020204" pitchFamily="34" charset="0"/>
              <a:buChar char="•"/>
            </a:pPr>
            <a:r>
              <a:rPr lang="en-IN" sz="1400" b="1" dirty="0">
                <a:effectLst/>
                <a:latin typeface="Verdana" panose="020B0604030504040204" pitchFamily="34" charset="0"/>
                <a:ea typeface="Verdana" panose="020B0604030504040204" pitchFamily="34" charset="0"/>
              </a:rPr>
              <a:t>Doctors-</a:t>
            </a:r>
          </a:p>
          <a:p>
            <a:pPr algn="just"/>
            <a:r>
              <a:rPr lang="en-IN" sz="1400" dirty="0">
                <a:effectLst/>
                <a:latin typeface="Verdana" panose="020B0604030504040204" pitchFamily="34" charset="0"/>
                <a:ea typeface="Verdana" panose="020B0604030504040204" pitchFamily="34" charset="0"/>
              </a:rPr>
              <a:t>Doctors are provided with an account through a web application by submitting their personal information such as their name, qualifications, and area of specialization. Upon successful registration, doctors now have the ability to log in using a unique username and password. Once logged in, they can easily view their scheduled appointments as well as upcoming appointments. In addition, doctors can accept appointment requests from patients if their availability permits, and can also upload their prescribed medications to the platform.</a:t>
            </a:r>
          </a:p>
          <a:p>
            <a:pPr marL="628650" lvl="1" indent="-171450" algn="just">
              <a:buFont typeface="Arial" panose="020B0604020202020204" pitchFamily="34" charset="0"/>
              <a:buChar char="•"/>
            </a:pPr>
            <a:r>
              <a:rPr lang="en-IN" sz="1400" b="1" dirty="0">
                <a:effectLst/>
                <a:latin typeface="Verdana" panose="020B0604030504040204" pitchFamily="34" charset="0"/>
                <a:ea typeface="Verdana" panose="020B0604030504040204" pitchFamily="34" charset="0"/>
              </a:rPr>
              <a:t>Patients-</a:t>
            </a:r>
          </a:p>
          <a:p>
            <a:pPr algn="just"/>
            <a:r>
              <a:rPr lang="en-IN" sz="1400" dirty="0">
                <a:effectLst/>
                <a:latin typeface="Verdana" panose="020B0604030504040204" pitchFamily="34" charset="0"/>
                <a:ea typeface="Verdana" panose="020B0604030504040204" pitchFamily="34" charset="0"/>
              </a:rPr>
              <a:t>To start using our platform, patients need to create an account by providing some basic information such as their name, email address, age, and a secure password. Once they have logged in, they can easily book appointments with their preferred doctor and manage their appointments through our user-friendly interface. Patients have the convenience of accessing their complete medical history, which includes all the details about the medications prescribed by their doctor after consultation. This feature helps patients to gain a better understanding of their health and enables them to manage their health conditions more effectively.</a:t>
            </a:r>
          </a:p>
          <a:p>
            <a:pPr marL="628650" lvl="1" indent="-171450" algn="just">
              <a:buFont typeface="Arial" panose="020B0604020202020204" pitchFamily="34" charset="0"/>
              <a:buChar char="•"/>
            </a:pPr>
            <a:r>
              <a:rPr lang="en-IN" sz="1400" b="1" dirty="0">
                <a:effectLst/>
                <a:latin typeface="Verdana" panose="020B0604030504040204" pitchFamily="34" charset="0"/>
                <a:ea typeface="Verdana" panose="020B0604030504040204" pitchFamily="34" charset="0"/>
              </a:rPr>
              <a:t>Admin-</a:t>
            </a:r>
          </a:p>
          <a:p>
            <a:pPr algn="just"/>
            <a:r>
              <a:rPr lang="en-IN" sz="1400" dirty="0">
                <a:effectLst/>
                <a:latin typeface="Verdana" panose="020B0604030504040204" pitchFamily="34" charset="0"/>
                <a:ea typeface="Verdana" panose="020B0604030504040204" pitchFamily="34" charset="0"/>
              </a:rPr>
              <a:t>In medical settings, an admin plays a critical role as a mediator between the healthcare providers and patients. They are responsible for managing the appointments, ensuring that the patients receive the care they need while taking into account the doctors' availability. The admin acts as a bridge between the two parties, approving or declining the appointments based on the doctors' schedules and expertise so that patients can receive quality healthcare services.</a:t>
            </a:r>
          </a:p>
          <a:p>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1194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4" y="-172761"/>
            <a:ext cx="10515600" cy="1325563"/>
          </a:xfrm>
        </p:spPr>
        <p:txBody>
          <a:bodyPr/>
          <a:lstStyle/>
          <a:p>
            <a:r>
              <a:rPr lang="en-GB" b="1" dirty="0"/>
              <a:t>Objectives</a:t>
            </a:r>
          </a:p>
        </p:txBody>
      </p:sp>
      <p:sp>
        <p:nvSpPr>
          <p:cNvPr id="3" name="Content Placeholder 2"/>
          <p:cNvSpPr>
            <a:spLocks noGrp="1"/>
          </p:cNvSpPr>
          <p:nvPr>
            <p:ph idx="1"/>
          </p:nvPr>
        </p:nvSpPr>
        <p:spPr>
          <a:xfrm>
            <a:off x="730624" y="1323135"/>
            <a:ext cx="10515600" cy="4351338"/>
          </a:xfrm>
        </p:spPr>
        <p:txBody>
          <a:bodyPr>
            <a:normAutofit/>
          </a:bodyPr>
          <a:lstStyle/>
          <a:p>
            <a:pPr algn="just">
              <a:lnSpc>
                <a:spcPct val="100000"/>
              </a:lnSpc>
            </a:pPr>
            <a:r>
              <a:rPr lang="en-US" sz="1500" dirty="0">
                <a:effectLst/>
                <a:latin typeface="Verdana" panose="020B0604030504040204" pitchFamily="34" charset="0"/>
                <a:ea typeface="Verdana" panose="020B0604030504040204" pitchFamily="34" charset="0"/>
              </a:rPr>
              <a:t>Our healthcare communication system aims to provide seamless and efficient communication between patients, doctors, and other stakeholders. This helps to ensure that healthcare services are delivered in a timely and effective manner. </a:t>
            </a:r>
          </a:p>
          <a:p>
            <a:pPr algn="just">
              <a:lnSpc>
                <a:spcPct val="100000"/>
              </a:lnSpc>
            </a:pPr>
            <a:r>
              <a:rPr lang="en-US" sz="1500" dirty="0">
                <a:effectLst/>
                <a:latin typeface="Verdana" panose="020B0604030504040204" pitchFamily="34" charset="0"/>
                <a:ea typeface="Verdana" panose="020B0604030504040204" pitchFamily="34" charset="0"/>
              </a:rPr>
              <a:t>To establish a comprehensive framework that will facilitate the provision of healthcare services to a larger number of citizens, regardless of their location or financial status. </a:t>
            </a:r>
          </a:p>
          <a:p>
            <a:pPr algn="just">
              <a:lnSpc>
                <a:spcPct val="100000"/>
              </a:lnSpc>
            </a:pPr>
            <a:r>
              <a:rPr lang="en-US" sz="1500" dirty="0">
                <a:effectLst/>
                <a:latin typeface="Verdana" panose="020B0604030504040204" pitchFamily="34" charset="0"/>
                <a:ea typeface="Verdana" panose="020B0604030504040204" pitchFamily="34" charset="0"/>
              </a:rPr>
              <a:t>The application is designed to offer users comprehensive information about medical practitioners and healthcare facilities, presenting in-depth profiles that include their websites, physical addresses, and contact details. </a:t>
            </a:r>
            <a:endParaRPr lang="en-US" sz="1500" dirty="0">
              <a:latin typeface="Verdana" panose="020B0604030504040204" pitchFamily="34" charset="0"/>
              <a:ea typeface="Verdana" panose="020B0604030504040204" pitchFamily="34" charset="0"/>
            </a:endParaRPr>
          </a:p>
          <a:p>
            <a:pPr algn="just">
              <a:lnSpc>
                <a:spcPct val="100000"/>
              </a:lnSpc>
            </a:pPr>
            <a:r>
              <a:rPr lang="en-US" sz="1500" dirty="0">
                <a:effectLst/>
                <a:latin typeface="Verdana" panose="020B0604030504040204" pitchFamily="34" charset="0"/>
                <a:ea typeface="Verdana" panose="020B0604030504040204" pitchFamily="34" charset="0"/>
              </a:rPr>
              <a:t>Our goal is to develop a mobile platform that is designed to deliver a wide range of services that are both cost-effective and meet certain pre-established standards of quality.</a:t>
            </a:r>
          </a:p>
          <a:p>
            <a:pPr algn="just">
              <a:lnSpc>
                <a:spcPct val="100000"/>
              </a:lnSpc>
            </a:pPr>
            <a:r>
              <a:rPr lang="en-US" sz="1500" dirty="0">
                <a:effectLst/>
                <a:latin typeface="Verdana" panose="020B0604030504040204" pitchFamily="34" charset="0"/>
                <a:ea typeface="Verdana" panose="020B0604030504040204" pitchFamily="34" charset="0"/>
              </a:rPr>
              <a:t>To develop a software application that can be utilized effortlessly by its users without requiring them to acquire any new skills or knowledge. </a:t>
            </a:r>
            <a:endParaRPr lang="en-GB" sz="1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2" y="-179294"/>
            <a:ext cx="10515600" cy="1325563"/>
          </a:xfrm>
        </p:spPr>
        <p:txBody>
          <a:bodyPr/>
          <a:lstStyle/>
          <a:p>
            <a:r>
              <a:rPr lang="en-US" b="1" dirty="0"/>
              <a:t>System Design &amp; Implementation</a:t>
            </a:r>
            <a:endParaRPr lang="en-GB" b="1" dirty="0"/>
          </a:p>
        </p:txBody>
      </p:sp>
      <p:sp>
        <p:nvSpPr>
          <p:cNvPr id="3" name="Content Placeholder 2"/>
          <p:cNvSpPr>
            <a:spLocks noGrp="1"/>
          </p:cNvSpPr>
          <p:nvPr>
            <p:ph idx="1"/>
          </p:nvPr>
        </p:nvSpPr>
        <p:spPr>
          <a:xfrm>
            <a:off x="447315" y="1202871"/>
            <a:ext cx="10515600" cy="4351338"/>
          </a:xfrm>
        </p:spPr>
        <p:txBody>
          <a:bodyPr/>
          <a:lstStyle/>
          <a:p>
            <a:r>
              <a:rPr lang="en-US" sz="1800" dirty="0">
                <a:effectLst/>
                <a:latin typeface="Times New Roman" panose="02020603050405020304" pitchFamily="18" charset="0"/>
                <a:ea typeface="Times New Roman" panose="02020603050405020304" pitchFamily="18" charset="0"/>
              </a:rPr>
              <a:t>We use PHP and a SQL Server database in the project module to manage website details. The project is composed of three modules: </a:t>
            </a:r>
          </a:p>
          <a:p>
            <a:pPr marL="342900" indent="-342900">
              <a:buFont typeface="+mj-lt"/>
              <a:buAutoNum type="arabicPeriod"/>
            </a:pPr>
            <a:r>
              <a:rPr lang="en-US" sz="1800" dirty="0">
                <a:latin typeface="Times New Roman" panose="02020603050405020304" pitchFamily="18" charset="0"/>
                <a:ea typeface="Times New Roman" panose="02020603050405020304" pitchFamily="18" charset="0"/>
              </a:rPr>
              <a:t>Admin.</a:t>
            </a:r>
          </a:p>
          <a:p>
            <a:pPr marL="342900" indent="-342900">
              <a:buFont typeface="+mj-lt"/>
              <a:buAutoNum type="arabicPeriod"/>
            </a:pPr>
            <a:r>
              <a:rPr lang="en-US" sz="1800" dirty="0">
                <a:latin typeface="Times New Roman" panose="02020603050405020304" pitchFamily="18" charset="0"/>
                <a:ea typeface="Times New Roman" panose="02020603050405020304" pitchFamily="18" charset="0"/>
              </a:rPr>
              <a:t>Doctor.</a:t>
            </a:r>
          </a:p>
          <a:p>
            <a:pPr marL="342900" indent="-342900">
              <a:buFont typeface="+mj-lt"/>
              <a:buAutoNum type="arabicPeriod"/>
            </a:pPr>
            <a:r>
              <a:rPr lang="en-US" sz="1800" dirty="0">
                <a:latin typeface="Times New Roman" panose="02020603050405020304" pitchFamily="18" charset="0"/>
                <a:ea typeface="Times New Roman" panose="02020603050405020304" pitchFamily="18" charset="0"/>
              </a:rPr>
              <a:t>Patient.</a:t>
            </a:r>
            <a:endParaRPr lang="en-IN" sz="1800" dirty="0">
              <a:latin typeface="Times New Roman" panose="02020603050405020304" pitchFamily="18" charset="0"/>
              <a:ea typeface="Times New Roman" panose="02020603050405020304" pitchFamily="18" charset="0"/>
            </a:endParaRPr>
          </a:p>
          <a:p>
            <a:pPr marL="0" indent="0">
              <a:buNone/>
            </a:pPr>
            <a:r>
              <a:rPr lang="en-IN" sz="1800" b="1" dirty="0">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grpSp>
        <p:nvGrpSpPr>
          <p:cNvPr id="4" name="Group 3">
            <a:extLst>
              <a:ext uri="{FF2B5EF4-FFF2-40B4-BE49-F238E27FC236}">
                <a16:creationId xmlns:a16="http://schemas.microsoft.com/office/drawing/2014/main" id="{E01A0A16-C362-2BEE-7A94-6447653900C9}"/>
              </a:ext>
            </a:extLst>
          </p:cNvPr>
          <p:cNvGrpSpPr>
            <a:grpSpLocks/>
          </p:cNvGrpSpPr>
          <p:nvPr/>
        </p:nvGrpSpPr>
        <p:grpSpPr bwMode="auto">
          <a:xfrm>
            <a:off x="47007" y="2306732"/>
            <a:ext cx="3866565" cy="3019061"/>
            <a:chOff x="0" y="0"/>
            <a:chExt cx="7522" cy="3124"/>
          </a:xfrm>
        </p:grpSpPr>
        <p:sp>
          <p:nvSpPr>
            <p:cNvPr id="5" name="Rectangle 4">
              <a:extLst>
                <a:ext uri="{FF2B5EF4-FFF2-40B4-BE49-F238E27FC236}">
                  <a16:creationId xmlns:a16="http://schemas.microsoft.com/office/drawing/2014/main" id="{CFF1575E-0380-5D7E-10EE-11CAB818E4B5}"/>
                </a:ext>
              </a:extLst>
            </p:cNvPr>
            <p:cNvSpPr>
              <a:spLocks/>
            </p:cNvSpPr>
            <p:nvPr/>
          </p:nvSpPr>
          <p:spPr bwMode="auto">
            <a:xfrm>
              <a:off x="0" y="1351"/>
              <a:ext cx="1419"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ADMIN</a:t>
              </a:r>
              <a:endParaRPr lang="en-IN" sz="900" dirty="0">
                <a:effectLst/>
                <a:latin typeface="Times New Roman" panose="02020603050405020304" pitchFamily="18" charset="0"/>
                <a:ea typeface="Times New Roman" panose="02020603050405020304" pitchFamily="18" charset="0"/>
              </a:endParaRPr>
            </a:p>
          </p:txBody>
        </p:sp>
        <p:cxnSp>
          <p:nvCxnSpPr>
            <p:cNvPr id="6" name="AutoShape 31">
              <a:extLst>
                <a:ext uri="{FF2B5EF4-FFF2-40B4-BE49-F238E27FC236}">
                  <a16:creationId xmlns:a16="http://schemas.microsoft.com/office/drawing/2014/main" id="{D0294B3C-6AB6-C95D-A7F9-A9F724C777A6}"/>
                </a:ext>
              </a:extLst>
            </p:cNvPr>
            <p:cNvCxnSpPr>
              <a:cxnSpLocks/>
            </p:cNvCxnSpPr>
            <p:nvPr/>
          </p:nvCxnSpPr>
          <p:spPr bwMode="auto">
            <a:xfrm>
              <a:off x="1419" y="1619"/>
              <a:ext cx="1131" cy="0"/>
            </a:xfrm>
            <a:prstGeom prst="straightConnector1">
              <a:avLst/>
            </a:prstGeom>
            <a:noFill/>
            <a:ln w="12700">
              <a:solidFill>
                <a:srgbClr val="000000"/>
              </a:solidFill>
              <a:round/>
              <a:headEnd/>
              <a:tailEnd type="triangle" w="med" len="med"/>
            </a:ln>
          </p:spPr>
        </p:cxnSp>
        <p:sp>
          <p:nvSpPr>
            <p:cNvPr id="7" name="Oval 6">
              <a:extLst>
                <a:ext uri="{FF2B5EF4-FFF2-40B4-BE49-F238E27FC236}">
                  <a16:creationId xmlns:a16="http://schemas.microsoft.com/office/drawing/2014/main" id="{8789B5C7-94AE-F1D1-FAC1-3F502954421B}"/>
                </a:ext>
              </a:extLst>
            </p:cNvPr>
            <p:cNvSpPr>
              <a:spLocks/>
            </p:cNvSpPr>
            <p:nvPr/>
          </p:nvSpPr>
          <p:spPr bwMode="auto">
            <a:xfrm>
              <a:off x="2550" y="1049"/>
              <a:ext cx="1344" cy="1118"/>
            </a:xfrm>
            <a:prstGeom prst="ellipse">
              <a:avLst/>
            </a:prstGeom>
            <a:solidFill>
              <a:srgbClr val="FFFFFF"/>
            </a:solidFill>
            <a:ln w="12700">
              <a:solidFill>
                <a:srgbClr val="000000"/>
              </a:solidFill>
              <a:round/>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algn="just"/>
              <a:r>
                <a:rPr lang="en-US" sz="900" b="1" dirty="0">
                  <a:effectLst/>
                  <a:latin typeface="Times New Roman" panose="02020603050405020304" pitchFamily="18" charset="0"/>
                  <a:ea typeface="Times New Roman" panose="02020603050405020304" pitchFamily="18" charset="0"/>
                </a:rPr>
                <a:t>DOC+</a:t>
              </a:r>
              <a:endParaRPr lang="en-IN" sz="900" dirty="0">
                <a:effectLst/>
                <a:latin typeface="Times New Roman" panose="02020603050405020304" pitchFamily="18" charset="0"/>
                <a:ea typeface="Times New Roman" panose="02020603050405020304" pitchFamily="18" charset="0"/>
              </a:endParaRPr>
            </a:p>
            <a:p>
              <a:pPr algn="just"/>
              <a:r>
                <a:rPr lang="en-US" sz="900" b="1"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p:txBody>
        </p:sp>
        <p:cxnSp>
          <p:nvCxnSpPr>
            <p:cNvPr id="8" name="AutoShape 33">
              <a:extLst>
                <a:ext uri="{FF2B5EF4-FFF2-40B4-BE49-F238E27FC236}">
                  <a16:creationId xmlns:a16="http://schemas.microsoft.com/office/drawing/2014/main" id="{7B158A1E-598A-EF19-C71F-29B76F18AD9F}"/>
                </a:ext>
              </a:extLst>
            </p:cNvPr>
            <p:cNvCxnSpPr>
              <a:cxnSpLocks/>
            </p:cNvCxnSpPr>
            <p:nvPr/>
          </p:nvCxnSpPr>
          <p:spPr bwMode="auto">
            <a:xfrm>
              <a:off x="4396" y="319"/>
              <a:ext cx="0" cy="2547"/>
            </a:xfrm>
            <a:prstGeom prst="straightConnector1">
              <a:avLst/>
            </a:prstGeom>
            <a:noFill/>
            <a:ln w="12700">
              <a:solidFill>
                <a:srgbClr val="000000"/>
              </a:solidFill>
              <a:round/>
              <a:headEnd/>
              <a:tailEnd/>
            </a:ln>
          </p:spPr>
        </p:cxnSp>
        <p:cxnSp>
          <p:nvCxnSpPr>
            <p:cNvPr id="9" name="AutoShape 34">
              <a:extLst>
                <a:ext uri="{FF2B5EF4-FFF2-40B4-BE49-F238E27FC236}">
                  <a16:creationId xmlns:a16="http://schemas.microsoft.com/office/drawing/2014/main" id="{3FB06D3B-0CB2-2BE1-6C97-D5FD7EE99E65}"/>
                </a:ext>
              </a:extLst>
            </p:cNvPr>
            <p:cNvCxnSpPr>
              <a:cxnSpLocks/>
            </p:cNvCxnSpPr>
            <p:nvPr/>
          </p:nvCxnSpPr>
          <p:spPr bwMode="auto">
            <a:xfrm>
              <a:off x="3894" y="1619"/>
              <a:ext cx="502" cy="0"/>
            </a:xfrm>
            <a:prstGeom prst="straightConnector1">
              <a:avLst/>
            </a:prstGeom>
            <a:noFill/>
            <a:ln w="12700">
              <a:solidFill>
                <a:srgbClr val="000000"/>
              </a:solidFill>
              <a:round/>
              <a:headEnd/>
              <a:tailEnd type="triangle" w="med" len="med"/>
            </a:ln>
          </p:spPr>
        </p:cxnSp>
        <p:cxnSp>
          <p:nvCxnSpPr>
            <p:cNvPr id="10" name="AutoShape 35">
              <a:extLst>
                <a:ext uri="{FF2B5EF4-FFF2-40B4-BE49-F238E27FC236}">
                  <a16:creationId xmlns:a16="http://schemas.microsoft.com/office/drawing/2014/main" id="{0C4B7DF9-230C-D17E-A6F0-BC122A4688FF}"/>
                </a:ext>
              </a:extLst>
            </p:cNvPr>
            <p:cNvCxnSpPr>
              <a:cxnSpLocks/>
            </p:cNvCxnSpPr>
            <p:nvPr/>
          </p:nvCxnSpPr>
          <p:spPr bwMode="auto">
            <a:xfrm>
              <a:off x="4396" y="319"/>
              <a:ext cx="859" cy="0"/>
            </a:xfrm>
            <a:prstGeom prst="straightConnector1">
              <a:avLst/>
            </a:prstGeom>
            <a:noFill/>
            <a:ln w="12700">
              <a:solidFill>
                <a:srgbClr val="000000"/>
              </a:solidFill>
              <a:round/>
              <a:headEnd/>
              <a:tailEnd type="triangle" w="med" len="med"/>
            </a:ln>
          </p:spPr>
        </p:cxnSp>
        <p:cxnSp>
          <p:nvCxnSpPr>
            <p:cNvPr id="11" name="AutoShape 36">
              <a:extLst>
                <a:ext uri="{FF2B5EF4-FFF2-40B4-BE49-F238E27FC236}">
                  <a16:creationId xmlns:a16="http://schemas.microsoft.com/office/drawing/2014/main" id="{233EFE9B-1036-E6F7-5EC9-4218E6510C50}"/>
                </a:ext>
              </a:extLst>
            </p:cNvPr>
            <p:cNvCxnSpPr>
              <a:cxnSpLocks/>
            </p:cNvCxnSpPr>
            <p:nvPr/>
          </p:nvCxnSpPr>
          <p:spPr bwMode="auto">
            <a:xfrm>
              <a:off x="4396" y="1049"/>
              <a:ext cx="859" cy="0"/>
            </a:xfrm>
            <a:prstGeom prst="straightConnector1">
              <a:avLst/>
            </a:prstGeom>
            <a:noFill/>
            <a:ln w="12700">
              <a:solidFill>
                <a:srgbClr val="000000"/>
              </a:solidFill>
              <a:round/>
              <a:headEnd/>
              <a:tailEnd type="triangle" w="med" len="med"/>
            </a:ln>
          </p:spPr>
        </p:cxnSp>
        <p:cxnSp>
          <p:nvCxnSpPr>
            <p:cNvPr id="12" name="AutoShape 37">
              <a:extLst>
                <a:ext uri="{FF2B5EF4-FFF2-40B4-BE49-F238E27FC236}">
                  <a16:creationId xmlns:a16="http://schemas.microsoft.com/office/drawing/2014/main" id="{2550418D-E77B-FB2B-B592-24ABC1B0C50D}"/>
                </a:ext>
              </a:extLst>
            </p:cNvPr>
            <p:cNvCxnSpPr>
              <a:cxnSpLocks/>
            </p:cNvCxnSpPr>
            <p:nvPr/>
          </p:nvCxnSpPr>
          <p:spPr bwMode="auto">
            <a:xfrm>
              <a:off x="4396" y="1942"/>
              <a:ext cx="859" cy="0"/>
            </a:xfrm>
            <a:prstGeom prst="straightConnector1">
              <a:avLst/>
            </a:prstGeom>
            <a:noFill/>
            <a:ln w="12700">
              <a:solidFill>
                <a:srgbClr val="000000"/>
              </a:solidFill>
              <a:round/>
              <a:headEnd/>
              <a:tailEnd type="triangle" w="med" len="med"/>
            </a:ln>
          </p:spPr>
        </p:cxnSp>
        <p:cxnSp>
          <p:nvCxnSpPr>
            <p:cNvPr id="13" name="AutoShape 38">
              <a:extLst>
                <a:ext uri="{FF2B5EF4-FFF2-40B4-BE49-F238E27FC236}">
                  <a16:creationId xmlns:a16="http://schemas.microsoft.com/office/drawing/2014/main" id="{B8E7DD76-48AC-9084-9573-D571C43A7A86}"/>
                </a:ext>
              </a:extLst>
            </p:cNvPr>
            <p:cNvCxnSpPr>
              <a:cxnSpLocks/>
            </p:cNvCxnSpPr>
            <p:nvPr/>
          </p:nvCxnSpPr>
          <p:spPr bwMode="auto">
            <a:xfrm>
              <a:off x="4401" y="2866"/>
              <a:ext cx="859" cy="0"/>
            </a:xfrm>
            <a:prstGeom prst="straightConnector1">
              <a:avLst/>
            </a:prstGeom>
            <a:noFill/>
            <a:ln w="12700">
              <a:solidFill>
                <a:srgbClr val="000000"/>
              </a:solidFill>
              <a:round/>
              <a:headEnd/>
              <a:tailEnd type="triangle" w="med" len="med"/>
            </a:ln>
          </p:spPr>
        </p:cxnSp>
        <p:sp>
          <p:nvSpPr>
            <p:cNvPr id="14" name="Rectangle 13">
              <a:extLst>
                <a:ext uri="{FF2B5EF4-FFF2-40B4-BE49-F238E27FC236}">
                  <a16:creationId xmlns:a16="http://schemas.microsoft.com/office/drawing/2014/main" id="{3AC3B94B-0C3B-8D13-CBF1-A14E20800580}"/>
                </a:ext>
              </a:extLst>
            </p:cNvPr>
            <p:cNvSpPr>
              <a:spLocks/>
            </p:cNvSpPr>
            <p:nvPr/>
          </p:nvSpPr>
          <p:spPr bwMode="auto">
            <a:xfrm>
              <a:off x="5260" y="0"/>
              <a:ext cx="2262"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OVERVIEW SESSIONS AVAILABLE</a:t>
              </a:r>
              <a:endParaRPr lang="en-IN" sz="900" dirty="0">
                <a:effectLst/>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71617FB9-364D-5B94-8805-3444F67A4629}"/>
                </a:ext>
              </a:extLst>
            </p:cNvPr>
            <p:cNvSpPr>
              <a:spLocks/>
            </p:cNvSpPr>
            <p:nvPr/>
          </p:nvSpPr>
          <p:spPr bwMode="auto">
            <a:xfrm>
              <a:off x="5260" y="760"/>
              <a:ext cx="2262"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VIEW DOCTORS, PATIENTS</a:t>
              </a:r>
              <a:endParaRPr lang="en-IN" sz="900" dirty="0">
                <a:effectLst/>
                <a:latin typeface="Times New Roman" panose="02020603050405020304" pitchFamily="18" charset="0"/>
                <a:ea typeface="Times New Roman" panose="02020603050405020304" pitchFamily="18" charset="0"/>
              </a:endParaRPr>
            </a:p>
          </p:txBody>
        </p:sp>
        <p:sp>
          <p:nvSpPr>
            <p:cNvPr id="16" name="Rectangle 15">
              <a:extLst>
                <a:ext uri="{FF2B5EF4-FFF2-40B4-BE49-F238E27FC236}">
                  <a16:creationId xmlns:a16="http://schemas.microsoft.com/office/drawing/2014/main" id="{55151AAD-929B-E6EB-210C-A462AF03F4EA}"/>
                </a:ext>
              </a:extLst>
            </p:cNvPr>
            <p:cNvSpPr>
              <a:spLocks/>
            </p:cNvSpPr>
            <p:nvPr/>
          </p:nvSpPr>
          <p:spPr bwMode="auto">
            <a:xfrm>
              <a:off x="5260" y="1576"/>
              <a:ext cx="2262"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VIEW APPOINTMENTS</a:t>
              </a:r>
              <a:endParaRPr lang="en-IN" sz="900" dirty="0">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DEE2B617-7149-14E7-014E-AD576E08CE45}"/>
                </a:ext>
              </a:extLst>
            </p:cNvPr>
            <p:cNvSpPr>
              <a:spLocks/>
            </p:cNvSpPr>
            <p:nvPr/>
          </p:nvSpPr>
          <p:spPr bwMode="auto">
            <a:xfrm>
              <a:off x="5260" y="2533"/>
              <a:ext cx="2262"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LOGOUT</a:t>
              </a:r>
              <a:endParaRPr lang="en-IN" sz="900" dirty="0">
                <a:effectLst/>
                <a:latin typeface="Times New Roman" panose="02020603050405020304" pitchFamily="18" charset="0"/>
                <a:ea typeface="Times New Roman" panose="02020603050405020304" pitchFamily="18" charset="0"/>
              </a:endParaRPr>
            </a:p>
          </p:txBody>
        </p:sp>
      </p:grpSp>
      <p:grpSp>
        <p:nvGrpSpPr>
          <p:cNvPr id="18" name="Group 17">
            <a:extLst>
              <a:ext uri="{FF2B5EF4-FFF2-40B4-BE49-F238E27FC236}">
                <a16:creationId xmlns:a16="http://schemas.microsoft.com/office/drawing/2014/main" id="{41E34A6F-3A56-9B2F-EC85-A72F0C5534C1}"/>
              </a:ext>
            </a:extLst>
          </p:cNvPr>
          <p:cNvGrpSpPr>
            <a:grpSpLocks/>
          </p:cNvGrpSpPr>
          <p:nvPr/>
        </p:nvGrpSpPr>
        <p:grpSpPr bwMode="auto">
          <a:xfrm>
            <a:off x="4072242" y="2306732"/>
            <a:ext cx="4177542" cy="3019061"/>
            <a:chOff x="0" y="0"/>
            <a:chExt cx="7522" cy="3124"/>
          </a:xfrm>
        </p:grpSpPr>
        <p:sp>
          <p:nvSpPr>
            <p:cNvPr id="19" name="Rectangle 18">
              <a:extLst>
                <a:ext uri="{FF2B5EF4-FFF2-40B4-BE49-F238E27FC236}">
                  <a16:creationId xmlns:a16="http://schemas.microsoft.com/office/drawing/2014/main" id="{D746CEAA-8070-BD94-340E-46CE738CA991}"/>
                </a:ext>
              </a:extLst>
            </p:cNvPr>
            <p:cNvSpPr>
              <a:spLocks/>
            </p:cNvSpPr>
            <p:nvPr/>
          </p:nvSpPr>
          <p:spPr bwMode="auto">
            <a:xfrm>
              <a:off x="0" y="1351"/>
              <a:ext cx="1419"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DOCTOR</a:t>
              </a:r>
              <a:endParaRPr lang="en-IN" sz="900" dirty="0">
                <a:effectLst/>
                <a:latin typeface="Times New Roman" panose="02020603050405020304" pitchFamily="18" charset="0"/>
                <a:ea typeface="Times New Roman" panose="02020603050405020304" pitchFamily="18" charset="0"/>
              </a:endParaRPr>
            </a:p>
          </p:txBody>
        </p:sp>
        <p:cxnSp>
          <p:nvCxnSpPr>
            <p:cNvPr id="20" name="AutoShape 31">
              <a:extLst>
                <a:ext uri="{FF2B5EF4-FFF2-40B4-BE49-F238E27FC236}">
                  <a16:creationId xmlns:a16="http://schemas.microsoft.com/office/drawing/2014/main" id="{EB5ECCE5-E34A-F64C-5ABE-D2C0F808FA4D}"/>
                </a:ext>
              </a:extLst>
            </p:cNvPr>
            <p:cNvCxnSpPr>
              <a:cxnSpLocks/>
            </p:cNvCxnSpPr>
            <p:nvPr/>
          </p:nvCxnSpPr>
          <p:spPr bwMode="auto">
            <a:xfrm>
              <a:off x="1419" y="1619"/>
              <a:ext cx="1131" cy="0"/>
            </a:xfrm>
            <a:prstGeom prst="straightConnector1">
              <a:avLst/>
            </a:prstGeom>
            <a:noFill/>
            <a:ln w="12700">
              <a:solidFill>
                <a:srgbClr val="000000"/>
              </a:solidFill>
              <a:round/>
              <a:headEnd/>
              <a:tailEnd type="triangle" w="med" len="med"/>
            </a:ln>
          </p:spPr>
        </p:cxnSp>
        <p:sp>
          <p:nvSpPr>
            <p:cNvPr id="21" name="Oval 20">
              <a:extLst>
                <a:ext uri="{FF2B5EF4-FFF2-40B4-BE49-F238E27FC236}">
                  <a16:creationId xmlns:a16="http://schemas.microsoft.com/office/drawing/2014/main" id="{3E42A4B0-708B-FAA7-F82C-D59B84E9B0EF}"/>
                </a:ext>
              </a:extLst>
            </p:cNvPr>
            <p:cNvSpPr>
              <a:spLocks/>
            </p:cNvSpPr>
            <p:nvPr/>
          </p:nvSpPr>
          <p:spPr bwMode="auto">
            <a:xfrm>
              <a:off x="2550" y="1049"/>
              <a:ext cx="1344" cy="1118"/>
            </a:xfrm>
            <a:prstGeom prst="ellipse">
              <a:avLst/>
            </a:prstGeom>
            <a:solidFill>
              <a:srgbClr val="FFFFFF"/>
            </a:solidFill>
            <a:ln w="12700">
              <a:solidFill>
                <a:srgbClr val="000000"/>
              </a:solidFill>
              <a:round/>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algn="just"/>
              <a:r>
                <a:rPr lang="en-US" sz="900" b="1" dirty="0">
                  <a:effectLst/>
                  <a:latin typeface="Times New Roman" panose="02020603050405020304" pitchFamily="18" charset="0"/>
                  <a:ea typeface="Times New Roman" panose="02020603050405020304" pitchFamily="18" charset="0"/>
                </a:rPr>
                <a:t>DOC+</a:t>
              </a:r>
              <a:endParaRPr lang="en-IN" sz="900" dirty="0">
                <a:effectLst/>
                <a:latin typeface="Times New Roman" panose="02020603050405020304" pitchFamily="18" charset="0"/>
                <a:ea typeface="Times New Roman" panose="02020603050405020304" pitchFamily="18" charset="0"/>
              </a:endParaRPr>
            </a:p>
          </p:txBody>
        </p:sp>
        <p:cxnSp>
          <p:nvCxnSpPr>
            <p:cNvPr id="22" name="AutoShape 33">
              <a:extLst>
                <a:ext uri="{FF2B5EF4-FFF2-40B4-BE49-F238E27FC236}">
                  <a16:creationId xmlns:a16="http://schemas.microsoft.com/office/drawing/2014/main" id="{8BA99729-58C8-E4FB-0271-61F14A74EC80}"/>
                </a:ext>
              </a:extLst>
            </p:cNvPr>
            <p:cNvCxnSpPr>
              <a:cxnSpLocks/>
            </p:cNvCxnSpPr>
            <p:nvPr/>
          </p:nvCxnSpPr>
          <p:spPr bwMode="auto">
            <a:xfrm>
              <a:off x="4396" y="319"/>
              <a:ext cx="0" cy="2547"/>
            </a:xfrm>
            <a:prstGeom prst="straightConnector1">
              <a:avLst/>
            </a:prstGeom>
            <a:noFill/>
            <a:ln w="12700">
              <a:solidFill>
                <a:srgbClr val="000000"/>
              </a:solidFill>
              <a:round/>
              <a:headEnd/>
              <a:tailEnd/>
            </a:ln>
          </p:spPr>
        </p:cxnSp>
        <p:cxnSp>
          <p:nvCxnSpPr>
            <p:cNvPr id="23" name="AutoShape 34">
              <a:extLst>
                <a:ext uri="{FF2B5EF4-FFF2-40B4-BE49-F238E27FC236}">
                  <a16:creationId xmlns:a16="http://schemas.microsoft.com/office/drawing/2014/main" id="{66EB4628-4E91-929B-BD1D-EC7CC1660539}"/>
                </a:ext>
              </a:extLst>
            </p:cNvPr>
            <p:cNvCxnSpPr>
              <a:cxnSpLocks/>
            </p:cNvCxnSpPr>
            <p:nvPr/>
          </p:nvCxnSpPr>
          <p:spPr bwMode="auto">
            <a:xfrm>
              <a:off x="3894" y="1619"/>
              <a:ext cx="502" cy="0"/>
            </a:xfrm>
            <a:prstGeom prst="straightConnector1">
              <a:avLst/>
            </a:prstGeom>
            <a:noFill/>
            <a:ln w="12700">
              <a:solidFill>
                <a:srgbClr val="000000"/>
              </a:solidFill>
              <a:round/>
              <a:headEnd/>
              <a:tailEnd type="triangle" w="med" len="med"/>
            </a:ln>
          </p:spPr>
        </p:cxnSp>
        <p:cxnSp>
          <p:nvCxnSpPr>
            <p:cNvPr id="24" name="AutoShape 35">
              <a:extLst>
                <a:ext uri="{FF2B5EF4-FFF2-40B4-BE49-F238E27FC236}">
                  <a16:creationId xmlns:a16="http://schemas.microsoft.com/office/drawing/2014/main" id="{88BF0562-C5F3-1B90-3CAB-2B473E14030D}"/>
                </a:ext>
              </a:extLst>
            </p:cNvPr>
            <p:cNvCxnSpPr>
              <a:cxnSpLocks/>
            </p:cNvCxnSpPr>
            <p:nvPr/>
          </p:nvCxnSpPr>
          <p:spPr bwMode="auto">
            <a:xfrm>
              <a:off x="4396" y="319"/>
              <a:ext cx="859" cy="0"/>
            </a:xfrm>
            <a:prstGeom prst="straightConnector1">
              <a:avLst/>
            </a:prstGeom>
            <a:noFill/>
            <a:ln w="12700">
              <a:solidFill>
                <a:srgbClr val="000000"/>
              </a:solidFill>
              <a:round/>
              <a:headEnd/>
              <a:tailEnd type="triangle" w="med" len="med"/>
            </a:ln>
          </p:spPr>
        </p:cxnSp>
        <p:cxnSp>
          <p:nvCxnSpPr>
            <p:cNvPr id="25" name="AutoShape 36">
              <a:extLst>
                <a:ext uri="{FF2B5EF4-FFF2-40B4-BE49-F238E27FC236}">
                  <a16:creationId xmlns:a16="http://schemas.microsoft.com/office/drawing/2014/main" id="{D86063B8-F352-E379-771E-598AA04E239D}"/>
                </a:ext>
              </a:extLst>
            </p:cNvPr>
            <p:cNvCxnSpPr>
              <a:cxnSpLocks/>
            </p:cNvCxnSpPr>
            <p:nvPr/>
          </p:nvCxnSpPr>
          <p:spPr bwMode="auto">
            <a:xfrm>
              <a:off x="4396" y="1049"/>
              <a:ext cx="859" cy="0"/>
            </a:xfrm>
            <a:prstGeom prst="straightConnector1">
              <a:avLst/>
            </a:prstGeom>
            <a:noFill/>
            <a:ln w="12700">
              <a:solidFill>
                <a:srgbClr val="000000"/>
              </a:solidFill>
              <a:round/>
              <a:headEnd/>
              <a:tailEnd type="triangle" w="med" len="med"/>
            </a:ln>
          </p:spPr>
        </p:cxnSp>
        <p:cxnSp>
          <p:nvCxnSpPr>
            <p:cNvPr id="26" name="AutoShape 37">
              <a:extLst>
                <a:ext uri="{FF2B5EF4-FFF2-40B4-BE49-F238E27FC236}">
                  <a16:creationId xmlns:a16="http://schemas.microsoft.com/office/drawing/2014/main" id="{FD105E00-F134-53C3-2D4C-D8718902A4DE}"/>
                </a:ext>
              </a:extLst>
            </p:cNvPr>
            <p:cNvCxnSpPr>
              <a:cxnSpLocks/>
            </p:cNvCxnSpPr>
            <p:nvPr/>
          </p:nvCxnSpPr>
          <p:spPr bwMode="auto">
            <a:xfrm>
              <a:off x="4396" y="1942"/>
              <a:ext cx="859" cy="0"/>
            </a:xfrm>
            <a:prstGeom prst="straightConnector1">
              <a:avLst/>
            </a:prstGeom>
            <a:noFill/>
            <a:ln w="12700">
              <a:solidFill>
                <a:srgbClr val="000000"/>
              </a:solidFill>
              <a:round/>
              <a:headEnd/>
              <a:tailEnd type="triangle" w="med" len="med"/>
            </a:ln>
          </p:spPr>
        </p:cxnSp>
        <p:cxnSp>
          <p:nvCxnSpPr>
            <p:cNvPr id="27" name="AutoShape 38">
              <a:extLst>
                <a:ext uri="{FF2B5EF4-FFF2-40B4-BE49-F238E27FC236}">
                  <a16:creationId xmlns:a16="http://schemas.microsoft.com/office/drawing/2014/main" id="{221F6835-A926-027A-7242-43CBF215B162}"/>
                </a:ext>
              </a:extLst>
            </p:cNvPr>
            <p:cNvCxnSpPr>
              <a:cxnSpLocks/>
            </p:cNvCxnSpPr>
            <p:nvPr/>
          </p:nvCxnSpPr>
          <p:spPr bwMode="auto">
            <a:xfrm>
              <a:off x="4401" y="2866"/>
              <a:ext cx="859" cy="0"/>
            </a:xfrm>
            <a:prstGeom prst="straightConnector1">
              <a:avLst/>
            </a:prstGeom>
            <a:noFill/>
            <a:ln w="12700">
              <a:solidFill>
                <a:srgbClr val="000000"/>
              </a:solidFill>
              <a:round/>
              <a:headEnd/>
              <a:tailEnd type="triangle" w="med" len="med"/>
            </a:ln>
          </p:spPr>
        </p:cxnSp>
        <p:sp>
          <p:nvSpPr>
            <p:cNvPr id="28" name="Rectangle 27">
              <a:extLst>
                <a:ext uri="{FF2B5EF4-FFF2-40B4-BE49-F238E27FC236}">
                  <a16:creationId xmlns:a16="http://schemas.microsoft.com/office/drawing/2014/main" id="{59428C12-1818-F618-8986-5FD36390E546}"/>
                </a:ext>
              </a:extLst>
            </p:cNvPr>
            <p:cNvSpPr>
              <a:spLocks/>
            </p:cNvSpPr>
            <p:nvPr/>
          </p:nvSpPr>
          <p:spPr bwMode="auto">
            <a:xfrm>
              <a:off x="5260" y="0"/>
              <a:ext cx="2262"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VIEW PATIENTS</a:t>
              </a:r>
              <a:endParaRPr lang="en-IN" sz="900" dirty="0">
                <a:effectLst/>
                <a:latin typeface="Times New Roman" panose="02020603050405020304" pitchFamily="18" charset="0"/>
                <a:ea typeface="Times New Roman" panose="02020603050405020304" pitchFamily="18" charset="0"/>
              </a:endParaRPr>
            </a:p>
          </p:txBody>
        </p:sp>
        <p:sp>
          <p:nvSpPr>
            <p:cNvPr id="29" name="Rectangle 28">
              <a:extLst>
                <a:ext uri="{FF2B5EF4-FFF2-40B4-BE49-F238E27FC236}">
                  <a16:creationId xmlns:a16="http://schemas.microsoft.com/office/drawing/2014/main" id="{F2811BDE-A9B1-7A82-FC5D-1DB5B4241933}"/>
                </a:ext>
              </a:extLst>
            </p:cNvPr>
            <p:cNvSpPr>
              <a:spLocks/>
            </p:cNvSpPr>
            <p:nvPr/>
          </p:nvSpPr>
          <p:spPr bwMode="auto">
            <a:xfrm>
              <a:off x="5260" y="760"/>
              <a:ext cx="2262"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ACCEPT/REJECT APPOINTMENT</a:t>
              </a:r>
              <a:endParaRPr lang="en-IN" sz="900" dirty="0">
                <a:effectLst/>
                <a:latin typeface="Times New Roman" panose="02020603050405020304" pitchFamily="18" charset="0"/>
                <a:ea typeface="Times New Roman" panose="02020603050405020304" pitchFamily="18" charset="0"/>
              </a:endParaRPr>
            </a:p>
          </p:txBody>
        </p:sp>
        <p:sp>
          <p:nvSpPr>
            <p:cNvPr id="30" name="Rectangle 29">
              <a:extLst>
                <a:ext uri="{FF2B5EF4-FFF2-40B4-BE49-F238E27FC236}">
                  <a16:creationId xmlns:a16="http://schemas.microsoft.com/office/drawing/2014/main" id="{D39493AC-48CC-4B28-0549-67B576B610A0}"/>
                </a:ext>
              </a:extLst>
            </p:cNvPr>
            <p:cNvSpPr>
              <a:spLocks/>
            </p:cNvSpPr>
            <p:nvPr/>
          </p:nvSpPr>
          <p:spPr bwMode="auto">
            <a:xfrm>
              <a:off x="5260" y="1576"/>
              <a:ext cx="2262"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VIEW REPORTS</a:t>
              </a:r>
              <a:endParaRPr lang="en-IN" sz="900" dirty="0">
                <a:effectLst/>
                <a:latin typeface="Times New Roman" panose="02020603050405020304" pitchFamily="18" charset="0"/>
                <a:ea typeface="Times New Roman" panose="02020603050405020304" pitchFamily="18" charset="0"/>
              </a:endParaRPr>
            </a:p>
          </p:txBody>
        </p:sp>
        <p:sp>
          <p:nvSpPr>
            <p:cNvPr id="31" name="Rectangle 30">
              <a:extLst>
                <a:ext uri="{FF2B5EF4-FFF2-40B4-BE49-F238E27FC236}">
                  <a16:creationId xmlns:a16="http://schemas.microsoft.com/office/drawing/2014/main" id="{910F237F-4ACD-D006-E766-E6D36AFC32B1}"/>
                </a:ext>
              </a:extLst>
            </p:cNvPr>
            <p:cNvSpPr>
              <a:spLocks/>
            </p:cNvSpPr>
            <p:nvPr/>
          </p:nvSpPr>
          <p:spPr bwMode="auto">
            <a:xfrm>
              <a:off x="5260" y="2533"/>
              <a:ext cx="2262"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UPDATE THEIR DETAILS</a:t>
              </a:r>
              <a:endParaRPr lang="en-IN" sz="900" dirty="0">
                <a:effectLst/>
                <a:latin typeface="Times New Roman" panose="02020603050405020304" pitchFamily="18" charset="0"/>
                <a:ea typeface="Times New Roman" panose="02020603050405020304" pitchFamily="18" charset="0"/>
              </a:endParaRPr>
            </a:p>
          </p:txBody>
        </p:sp>
      </p:grpSp>
      <p:grpSp>
        <p:nvGrpSpPr>
          <p:cNvPr id="32" name="Group 31">
            <a:extLst>
              <a:ext uri="{FF2B5EF4-FFF2-40B4-BE49-F238E27FC236}">
                <a16:creationId xmlns:a16="http://schemas.microsoft.com/office/drawing/2014/main" id="{2B023715-45E7-F388-DFA0-C0EE45DD3D9E}"/>
              </a:ext>
            </a:extLst>
          </p:cNvPr>
          <p:cNvGrpSpPr>
            <a:grpSpLocks/>
          </p:cNvGrpSpPr>
          <p:nvPr/>
        </p:nvGrpSpPr>
        <p:grpSpPr bwMode="auto">
          <a:xfrm>
            <a:off x="8402385" y="2301518"/>
            <a:ext cx="3715713" cy="3024276"/>
            <a:chOff x="0" y="0"/>
            <a:chExt cx="7522" cy="3124"/>
          </a:xfrm>
        </p:grpSpPr>
        <p:sp>
          <p:nvSpPr>
            <p:cNvPr id="33" name="Rectangle 32">
              <a:extLst>
                <a:ext uri="{FF2B5EF4-FFF2-40B4-BE49-F238E27FC236}">
                  <a16:creationId xmlns:a16="http://schemas.microsoft.com/office/drawing/2014/main" id="{E8FD5787-F192-E9E1-8FF0-5D0B6AB93225}"/>
                </a:ext>
              </a:extLst>
            </p:cNvPr>
            <p:cNvSpPr>
              <a:spLocks/>
            </p:cNvSpPr>
            <p:nvPr/>
          </p:nvSpPr>
          <p:spPr bwMode="auto">
            <a:xfrm>
              <a:off x="0" y="1351"/>
              <a:ext cx="1419"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PATIENT</a:t>
              </a:r>
              <a:endParaRPr lang="en-IN" sz="900" dirty="0">
                <a:effectLst/>
                <a:latin typeface="Times New Roman" panose="02020603050405020304" pitchFamily="18" charset="0"/>
                <a:ea typeface="Times New Roman" panose="02020603050405020304" pitchFamily="18" charset="0"/>
              </a:endParaRPr>
            </a:p>
          </p:txBody>
        </p:sp>
        <p:cxnSp>
          <p:nvCxnSpPr>
            <p:cNvPr id="34" name="AutoShape 31">
              <a:extLst>
                <a:ext uri="{FF2B5EF4-FFF2-40B4-BE49-F238E27FC236}">
                  <a16:creationId xmlns:a16="http://schemas.microsoft.com/office/drawing/2014/main" id="{57E578D9-2309-10A9-9B54-49E4A9855B1E}"/>
                </a:ext>
              </a:extLst>
            </p:cNvPr>
            <p:cNvCxnSpPr>
              <a:cxnSpLocks/>
            </p:cNvCxnSpPr>
            <p:nvPr/>
          </p:nvCxnSpPr>
          <p:spPr bwMode="auto">
            <a:xfrm>
              <a:off x="1419" y="1619"/>
              <a:ext cx="1131" cy="0"/>
            </a:xfrm>
            <a:prstGeom prst="straightConnector1">
              <a:avLst/>
            </a:prstGeom>
            <a:noFill/>
            <a:ln w="12700">
              <a:solidFill>
                <a:srgbClr val="000000"/>
              </a:solidFill>
              <a:round/>
              <a:headEnd/>
              <a:tailEnd type="triangle" w="med" len="med"/>
            </a:ln>
          </p:spPr>
        </p:cxnSp>
        <p:sp>
          <p:nvSpPr>
            <p:cNvPr id="35" name="Oval 34">
              <a:extLst>
                <a:ext uri="{FF2B5EF4-FFF2-40B4-BE49-F238E27FC236}">
                  <a16:creationId xmlns:a16="http://schemas.microsoft.com/office/drawing/2014/main" id="{9C2C8BB2-AEEC-B9ED-1906-E719125DD7BA}"/>
                </a:ext>
              </a:extLst>
            </p:cNvPr>
            <p:cNvSpPr>
              <a:spLocks/>
            </p:cNvSpPr>
            <p:nvPr/>
          </p:nvSpPr>
          <p:spPr bwMode="auto">
            <a:xfrm>
              <a:off x="2550" y="1049"/>
              <a:ext cx="1344" cy="1118"/>
            </a:xfrm>
            <a:prstGeom prst="ellipse">
              <a:avLst/>
            </a:prstGeom>
            <a:solidFill>
              <a:srgbClr val="FFFFFF"/>
            </a:solidFill>
            <a:ln w="12700">
              <a:solidFill>
                <a:srgbClr val="000000"/>
              </a:solidFill>
              <a:round/>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algn="just"/>
              <a:r>
                <a:rPr lang="en-US" sz="900" b="1" dirty="0">
                  <a:effectLst/>
                  <a:latin typeface="Times New Roman" panose="02020603050405020304" pitchFamily="18" charset="0"/>
                  <a:ea typeface="Times New Roman" panose="02020603050405020304" pitchFamily="18" charset="0"/>
                </a:rPr>
                <a:t>DOC+</a:t>
              </a:r>
              <a:endParaRPr lang="en-IN" sz="900" dirty="0">
                <a:effectLst/>
                <a:latin typeface="Times New Roman" panose="02020603050405020304" pitchFamily="18" charset="0"/>
                <a:ea typeface="Times New Roman" panose="02020603050405020304" pitchFamily="18" charset="0"/>
              </a:endParaRPr>
            </a:p>
          </p:txBody>
        </p:sp>
        <p:cxnSp>
          <p:nvCxnSpPr>
            <p:cNvPr id="36" name="AutoShape 33">
              <a:extLst>
                <a:ext uri="{FF2B5EF4-FFF2-40B4-BE49-F238E27FC236}">
                  <a16:creationId xmlns:a16="http://schemas.microsoft.com/office/drawing/2014/main" id="{928D8BF9-6360-9C78-F5DD-E913CF463854}"/>
                </a:ext>
              </a:extLst>
            </p:cNvPr>
            <p:cNvCxnSpPr>
              <a:cxnSpLocks/>
            </p:cNvCxnSpPr>
            <p:nvPr/>
          </p:nvCxnSpPr>
          <p:spPr bwMode="auto">
            <a:xfrm>
              <a:off x="4396" y="319"/>
              <a:ext cx="0" cy="2547"/>
            </a:xfrm>
            <a:prstGeom prst="straightConnector1">
              <a:avLst/>
            </a:prstGeom>
            <a:noFill/>
            <a:ln w="12700">
              <a:solidFill>
                <a:srgbClr val="000000"/>
              </a:solidFill>
              <a:round/>
              <a:headEnd/>
              <a:tailEnd/>
            </a:ln>
          </p:spPr>
        </p:cxnSp>
        <p:cxnSp>
          <p:nvCxnSpPr>
            <p:cNvPr id="37" name="AutoShape 34">
              <a:extLst>
                <a:ext uri="{FF2B5EF4-FFF2-40B4-BE49-F238E27FC236}">
                  <a16:creationId xmlns:a16="http://schemas.microsoft.com/office/drawing/2014/main" id="{2500546A-9EFD-1C89-F44D-999022574D42}"/>
                </a:ext>
              </a:extLst>
            </p:cNvPr>
            <p:cNvCxnSpPr>
              <a:cxnSpLocks/>
            </p:cNvCxnSpPr>
            <p:nvPr/>
          </p:nvCxnSpPr>
          <p:spPr bwMode="auto">
            <a:xfrm>
              <a:off x="3894" y="1619"/>
              <a:ext cx="502" cy="0"/>
            </a:xfrm>
            <a:prstGeom prst="straightConnector1">
              <a:avLst/>
            </a:prstGeom>
            <a:noFill/>
            <a:ln w="12700">
              <a:solidFill>
                <a:srgbClr val="000000"/>
              </a:solidFill>
              <a:round/>
              <a:headEnd/>
              <a:tailEnd type="triangle" w="med" len="med"/>
            </a:ln>
          </p:spPr>
        </p:cxnSp>
        <p:cxnSp>
          <p:nvCxnSpPr>
            <p:cNvPr id="38" name="AutoShape 35">
              <a:extLst>
                <a:ext uri="{FF2B5EF4-FFF2-40B4-BE49-F238E27FC236}">
                  <a16:creationId xmlns:a16="http://schemas.microsoft.com/office/drawing/2014/main" id="{2FB6F842-3A06-B1FC-CFC8-07E11F5E28DA}"/>
                </a:ext>
              </a:extLst>
            </p:cNvPr>
            <p:cNvCxnSpPr>
              <a:cxnSpLocks/>
            </p:cNvCxnSpPr>
            <p:nvPr/>
          </p:nvCxnSpPr>
          <p:spPr bwMode="auto">
            <a:xfrm>
              <a:off x="4396" y="319"/>
              <a:ext cx="859" cy="0"/>
            </a:xfrm>
            <a:prstGeom prst="straightConnector1">
              <a:avLst/>
            </a:prstGeom>
            <a:noFill/>
            <a:ln w="12700">
              <a:solidFill>
                <a:srgbClr val="000000"/>
              </a:solidFill>
              <a:round/>
              <a:headEnd/>
              <a:tailEnd type="triangle" w="med" len="med"/>
            </a:ln>
          </p:spPr>
        </p:cxnSp>
        <p:cxnSp>
          <p:nvCxnSpPr>
            <p:cNvPr id="39" name="AutoShape 36">
              <a:extLst>
                <a:ext uri="{FF2B5EF4-FFF2-40B4-BE49-F238E27FC236}">
                  <a16:creationId xmlns:a16="http://schemas.microsoft.com/office/drawing/2014/main" id="{374260C5-5FB9-B10F-2E0A-67B789BA29DD}"/>
                </a:ext>
              </a:extLst>
            </p:cNvPr>
            <p:cNvCxnSpPr>
              <a:cxnSpLocks/>
            </p:cNvCxnSpPr>
            <p:nvPr/>
          </p:nvCxnSpPr>
          <p:spPr bwMode="auto">
            <a:xfrm>
              <a:off x="4396" y="1049"/>
              <a:ext cx="859" cy="0"/>
            </a:xfrm>
            <a:prstGeom prst="straightConnector1">
              <a:avLst/>
            </a:prstGeom>
            <a:noFill/>
            <a:ln w="12700">
              <a:solidFill>
                <a:srgbClr val="000000"/>
              </a:solidFill>
              <a:round/>
              <a:headEnd/>
              <a:tailEnd type="triangle" w="med" len="med"/>
            </a:ln>
          </p:spPr>
        </p:cxnSp>
        <p:cxnSp>
          <p:nvCxnSpPr>
            <p:cNvPr id="40" name="AutoShape 37">
              <a:extLst>
                <a:ext uri="{FF2B5EF4-FFF2-40B4-BE49-F238E27FC236}">
                  <a16:creationId xmlns:a16="http://schemas.microsoft.com/office/drawing/2014/main" id="{CF67F935-6A25-E139-05A9-D43EA5493EFB}"/>
                </a:ext>
              </a:extLst>
            </p:cNvPr>
            <p:cNvCxnSpPr>
              <a:cxnSpLocks/>
            </p:cNvCxnSpPr>
            <p:nvPr/>
          </p:nvCxnSpPr>
          <p:spPr bwMode="auto">
            <a:xfrm>
              <a:off x="4396" y="1942"/>
              <a:ext cx="859" cy="0"/>
            </a:xfrm>
            <a:prstGeom prst="straightConnector1">
              <a:avLst/>
            </a:prstGeom>
            <a:noFill/>
            <a:ln w="12700">
              <a:solidFill>
                <a:srgbClr val="000000"/>
              </a:solidFill>
              <a:round/>
              <a:headEnd/>
              <a:tailEnd type="triangle" w="med" len="med"/>
            </a:ln>
          </p:spPr>
        </p:cxnSp>
        <p:cxnSp>
          <p:nvCxnSpPr>
            <p:cNvPr id="41" name="AutoShape 38">
              <a:extLst>
                <a:ext uri="{FF2B5EF4-FFF2-40B4-BE49-F238E27FC236}">
                  <a16:creationId xmlns:a16="http://schemas.microsoft.com/office/drawing/2014/main" id="{2E4FC0D0-CBDD-4158-C1DD-217A1E24EA7E}"/>
                </a:ext>
              </a:extLst>
            </p:cNvPr>
            <p:cNvCxnSpPr>
              <a:cxnSpLocks/>
            </p:cNvCxnSpPr>
            <p:nvPr/>
          </p:nvCxnSpPr>
          <p:spPr bwMode="auto">
            <a:xfrm>
              <a:off x="4401" y="2866"/>
              <a:ext cx="859" cy="0"/>
            </a:xfrm>
            <a:prstGeom prst="straightConnector1">
              <a:avLst/>
            </a:prstGeom>
            <a:noFill/>
            <a:ln w="12700">
              <a:solidFill>
                <a:srgbClr val="000000"/>
              </a:solidFill>
              <a:round/>
              <a:headEnd/>
              <a:tailEnd type="triangle" w="med" len="med"/>
            </a:ln>
          </p:spPr>
        </p:cxnSp>
        <p:sp>
          <p:nvSpPr>
            <p:cNvPr id="42" name="Rectangle 41">
              <a:extLst>
                <a:ext uri="{FF2B5EF4-FFF2-40B4-BE49-F238E27FC236}">
                  <a16:creationId xmlns:a16="http://schemas.microsoft.com/office/drawing/2014/main" id="{76EDF161-5F54-6BD3-B2B5-4C6B356F6316}"/>
                </a:ext>
              </a:extLst>
            </p:cNvPr>
            <p:cNvSpPr>
              <a:spLocks/>
            </p:cNvSpPr>
            <p:nvPr/>
          </p:nvSpPr>
          <p:spPr bwMode="auto">
            <a:xfrm>
              <a:off x="5260" y="0"/>
              <a:ext cx="2262"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VIEW OR SEARCH DOCTORS</a:t>
              </a:r>
              <a:endParaRPr lang="en-IN" sz="900" dirty="0">
                <a:effectLst/>
                <a:latin typeface="Times New Roman" panose="02020603050405020304" pitchFamily="18" charset="0"/>
                <a:ea typeface="Times New Roman" panose="02020603050405020304" pitchFamily="18" charset="0"/>
              </a:endParaRPr>
            </a:p>
          </p:txBody>
        </p:sp>
        <p:sp>
          <p:nvSpPr>
            <p:cNvPr id="43" name="Rectangle 42">
              <a:extLst>
                <a:ext uri="{FF2B5EF4-FFF2-40B4-BE49-F238E27FC236}">
                  <a16:creationId xmlns:a16="http://schemas.microsoft.com/office/drawing/2014/main" id="{7C70A962-370F-4893-FE37-0868DEEE4E2F}"/>
                </a:ext>
              </a:extLst>
            </p:cNvPr>
            <p:cNvSpPr>
              <a:spLocks/>
            </p:cNvSpPr>
            <p:nvPr/>
          </p:nvSpPr>
          <p:spPr bwMode="auto">
            <a:xfrm>
              <a:off x="5260" y="760"/>
              <a:ext cx="2262"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BOOK/ CANCEL</a:t>
              </a:r>
              <a:endParaRPr lang="en-IN" sz="900" dirty="0">
                <a:effectLst/>
                <a:latin typeface="Times New Roman" panose="02020603050405020304" pitchFamily="18" charset="0"/>
                <a:ea typeface="Times New Roman" panose="02020603050405020304" pitchFamily="18" charset="0"/>
              </a:endParaRPr>
            </a:p>
            <a:p>
              <a:pPr algn="just"/>
              <a:r>
                <a:rPr lang="en-US" sz="900" b="1" dirty="0">
                  <a:effectLst/>
                  <a:latin typeface="Times New Roman" panose="02020603050405020304" pitchFamily="18" charset="0"/>
                  <a:ea typeface="Times New Roman" panose="02020603050405020304" pitchFamily="18" charset="0"/>
                </a:rPr>
                <a:t>APPOINTMENT</a:t>
              </a:r>
              <a:endParaRPr lang="en-IN" sz="900" dirty="0">
                <a:effectLst/>
                <a:latin typeface="Times New Roman" panose="02020603050405020304" pitchFamily="18" charset="0"/>
                <a:ea typeface="Times New Roman" panose="02020603050405020304" pitchFamily="18" charset="0"/>
              </a:endParaRPr>
            </a:p>
          </p:txBody>
        </p:sp>
        <p:sp>
          <p:nvSpPr>
            <p:cNvPr id="44" name="Rectangle 43">
              <a:extLst>
                <a:ext uri="{FF2B5EF4-FFF2-40B4-BE49-F238E27FC236}">
                  <a16:creationId xmlns:a16="http://schemas.microsoft.com/office/drawing/2014/main" id="{CCEBC5B3-333F-EA57-68E7-679E2BBD5209}"/>
                </a:ext>
              </a:extLst>
            </p:cNvPr>
            <p:cNvSpPr>
              <a:spLocks/>
            </p:cNvSpPr>
            <p:nvPr/>
          </p:nvSpPr>
          <p:spPr bwMode="auto">
            <a:xfrm>
              <a:off x="5260" y="1576"/>
              <a:ext cx="2262"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CHECK UPDATES ON APPOINTMENTS</a:t>
              </a:r>
              <a:endParaRPr lang="en-IN" sz="900" dirty="0">
                <a:effectLst/>
                <a:latin typeface="Times New Roman" panose="02020603050405020304" pitchFamily="18" charset="0"/>
                <a:ea typeface="Times New Roman" panose="02020603050405020304" pitchFamily="18" charset="0"/>
              </a:endParaRPr>
            </a:p>
          </p:txBody>
        </p:sp>
        <p:sp>
          <p:nvSpPr>
            <p:cNvPr id="45" name="Rectangle 44">
              <a:extLst>
                <a:ext uri="{FF2B5EF4-FFF2-40B4-BE49-F238E27FC236}">
                  <a16:creationId xmlns:a16="http://schemas.microsoft.com/office/drawing/2014/main" id="{F08A7EDF-8724-62AA-F46C-A1ED7EEF3636}"/>
                </a:ext>
              </a:extLst>
            </p:cNvPr>
            <p:cNvSpPr>
              <a:spLocks/>
            </p:cNvSpPr>
            <p:nvPr/>
          </p:nvSpPr>
          <p:spPr bwMode="auto">
            <a:xfrm>
              <a:off x="5260" y="2533"/>
              <a:ext cx="2262" cy="591"/>
            </a:xfrm>
            <a:prstGeom prst="rect">
              <a:avLst/>
            </a:prstGeom>
            <a:solidFill>
              <a:srgbClr val="FFFFFF"/>
            </a:solidFill>
            <a:ln w="12700">
              <a:solidFill>
                <a:srgbClr val="000000"/>
              </a:solidFill>
              <a:miter lim="800000"/>
              <a:headEnd/>
              <a:tailEnd/>
            </a:ln>
          </p:spPr>
          <p:txBody>
            <a:bodyPr rot="0" vert="horz" wrap="square" lIns="91440" tIns="45720" rIns="91440" bIns="45720" anchor="t" anchorCtr="0" upright="1">
              <a:noAutofit/>
            </a:bodyPr>
            <a:lstStyle/>
            <a:p>
              <a:pPr algn="just"/>
              <a:r>
                <a:rPr lang="en-US" sz="900" b="1" dirty="0">
                  <a:effectLst/>
                  <a:latin typeface="Times New Roman" panose="02020603050405020304" pitchFamily="18" charset="0"/>
                  <a:ea typeface="Times New Roman" panose="02020603050405020304" pitchFamily="18" charset="0"/>
                </a:rPr>
                <a:t>UPDATE THEIR DETAILS</a:t>
              </a:r>
              <a:endParaRPr lang="en-IN" sz="900" dirty="0">
                <a:effectLst/>
                <a:latin typeface="Times New Roman" panose="02020603050405020304" pitchFamily="18" charset="0"/>
                <a:ea typeface="Times New Roman" panose="02020603050405020304" pitchFamily="18" charset="0"/>
              </a:endParaRPr>
            </a:p>
          </p:txBody>
        </p:sp>
      </p:grpSp>
      <p:sp>
        <p:nvSpPr>
          <p:cNvPr id="46" name="TextBox 45">
            <a:extLst>
              <a:ext uri="{FF2B5EF4-FFF2-40B4-BE49-F238E27FC236}">
                <a16:creationId xmlns:a16="http://schemas.microsoft.com/office/drawing/2014/main" id="{46F8C37A-96D5-C68A-AC48-34C98CF4006E}"/>
              </a:ext>
            </a:extLst>
          </p:cNvPr>
          <p:cNvSpPr txBox="1"/>
          <p:nvPr/>
        </p:nvSpPr>
        <p:spPr>
          <a:xfrm>
            <a:off x="-533" y="5540332"/>
            <a:ext cx="4142221" cy="323165"/>
          </a:xfrm>
          <a:prstGeom prst="rect">
            <a:avLst/>
          </a:prstGeom>
          <a:noFill/>
        </p:spPr>
        <p:txBody>
          <a:bodyPr wrap="square" rtlCol="0">
            <a:spAutoFit/>
          </a:bodyPr>
          <a:lstStyle/>
          <a:p>
            <a:r>
              <a:rPr lang="en-US" sz="1500" dirty="0">
                <a:solidFill>
                  <a:schemeClr val="accent2">
                    <a:lumMod val="75000"/>
                  </a:schemeClr>
                </a:solidFill>
                <a:effectLst/>
                <a:latin typeface="Times New Roman" panose="02020603050405020304" pitchFamily="18" charset="0"/>
                <a:ea typeface="Times New Roman" panose="02020603050405020304" pitchFamily="18" charset="0"/>
              </a:rPr>
              <a:t>  ADMIN ACTIVITY DATA FLOW DIAGRAM</a:t>
            </a:r>
            <a:endParaRPr lang="en-IN" sz="1500" dirty="0">
              <a:solidFill>
                <a:schemeClr val="accent2">
                  <a:lumMod val="75000"/>
                </a:schemeClr>
              </a:solidFill>
            </a:endParaRPr>
          </a:p>
        </p:txBody>
      </p:sp>
      <p:cxnSp>
        <p:nvCxnSpPr>
          <p:cNvPr id="48" name="Straight Connector 47">
            <a:extLst>
              <a:ext uri="{FF2B5EF4-FFF2-40B4-BE49-F238E27FC236}">
                <a16:creationId xmlns:a16="http://schemas.microsoft.com/office/drawing/2014/main" id="{C44072D2-9F79-27B3-D558-CC457234A451}"/>
              </a:ext>
            </a:extLst>
          </p:cNvPr>
          <p:cNvCxnSpPr>
            <a:cxnSpLocks/>
          </p:cNvCxnSpPr>
          <p:nvPr/>
        </p:nvCxnSpPr>
        <p:spPr>
          <a:xfrm>
            <a:off x="4019921" y="2214282"/>
            <a:ext cx="0" cy="359755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431F9802-8F4D-4BC2-DAEC-9AF5AC92E799}"/>
              </a:ext>
            </a:extLst>
          </p:cNvPr>
          <p:cNvCxnSpPr>
            <a:cxnSpLocks/>
          </p:cNvCxnSpPr>
          <p:nvPr/>
        </p:nvCxnSpPr>
        <p:spPr>
          <a:xfrm>
            <a:off x="8340914" y="2214277"/>
            <a:ext cx="0" cy="3597556"/>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C681097-6735-BB98-5827-44E00124D8F7}"/>
              </a:ext>
            </a:extLst>
          </p:cNvPr>
          <p:cNvSpPr txBox="1"/>
          <p:nvPr/>
        </p:nvSpPr>
        <p:spPr>
          <a:xfrm>
            <a:off x="4060478" y="5549292"/>
            <a:ext cx="4242633" cy="323165"/>
          </a:xfrm>
          <a:prstGeom prst="rect">
            <a:avLst/>
          </a:prstGeom>
          <a:noFill/>
        </p:spPr>
        <p:txBody>
          <a:bodyPr wrap="square" rtlCol="0">
            <a:spAutoFit/>
          </a:bodyPr>
          <a:lstStyle/>
          <a:p>
            <a:r>
              <a:rPr lang="en-US" sz="1500" dirty="0">
                <a:solidFill>
                  <a:schemeClr val="accent2">
                    <a:lumMod val="75000"/>
                  </a:schemeClr>
                </a:solidFill>
                <a:latin typeface="Times New Roman" panose="02020603050405020304" pitchFamily="18" charset="0"/>
                <a:ea typeface="Times New Roman" panose="02020603050405020304" pitchFamily="18" charset="0"/>
              </a:rPr>
              <a:t>  DOCTOR</a:t>
            </a:r>
            <a:r>
              <a:rPr lang="en-US" sz="1500" dirty="0">
                <a:solidFill>
                  <a:schemeClr val="accent2">
                    <a:lumMod val="75000"/>
                  </a:schemeClr>
                </a:solidFill>
                <a:effectLst/>
                <a:latin typeface="Times New Roman" panose="02020603050405020304" pitchFamily="18" charset="0"/>
                <a:ea typeface="Times New Roman" panose="02020603050405020304" pitchFamily="18" charset="0"/>
              </a:rPr>
              <a:t> ACTIVITY DATA FLOW DIAGRAM</a:t>
            </a:r>
            <a:endParaRPr lang="en-IN" sz="1500" dirty="0">
              <a:solidFill>
                <a:schemeClr val="accent2">
                  <a:lumMod val="75000"/>
                </a:schemeClr>
              </a:solidFill>
            </a:endParaRPr>
          </a:p>
        </p:txBody>
      </p:sp>
      <p:sp>
        <p:nvSpPr>
          <p:cNvPr id="52" name="TextBox 51">
            <a:extLst>
              <a:ext uri="{FF2B5EF4-FFF2-40B4-BE49-F238E27FC236}">
                <a16:creationId xmlns:a16="http://schemas.microsoft.com/office/drawing/2014/main" id="{84F05695-C3B5-E06A-1F24-1ADA2348C992}"/>
              </a:ext>
            </a:extLst>
          </p:cNvPr>
          <p:cNvSpPr txBox="1"/>
          <p:nvPr/>
        </p:nvSpPr>
        <p:spPr>
          <a:xfrm>
            <a:off x="8255953" y="5549292"/>
            <a:ext cx="4142221" cy="323165"/>
          </a:xfrm>
          <a:prstGeom prst="rect">
            <a:avLst/>
          </a:prstGeom>
          <a:noFill/>
        </p:spPr>
        <p:txBody>
          <a:bodyPr wrap="square" rtlCol="0">
            <a:spAutoFit/>
          </a:bodyPr>
          <a:lstStyle/>
          <a:p>
            <a:r>
              <a:rPr lang="en-US" sz="1500" dirty="0">
                <a:solidFill>
                  <a:schemeClr val="accent2">
                    <a:lumMod val="75000"/>
                  </a:schemeClr>
                </a:solidFill>
                <a:latin typeface="Times New Roman" panose="02020603050405020304" pitchFamily="18" charset="0"/>
                <a:ea typeface="Times New Roman" panose="02020603050405020304" pitchFamily="18" charset="0"/>
              </a:rPr>
              <a:t> PATIENT</a:t>
            </a:r>
            <a:r>
              <a:rPr lang="en-US" sz="1500" dirty="0">
                <a:solidFill>
                  <a:schemeClr val="accent2">
                    <a:lumMod val="75000"/>
                  </a:schemeClr>
                </a:solidFill>
                <a:effectLst/>
                <a:latin typeface="Times New Roman" panose="02020603050405020304" pitchFamily="18" charset="0"/>
                <a:ea typeface="Times New Roman" panose="02020603050405020304" pitchFamily="18" charset="0"/>
              </a:rPr>
              <a:t> ACTIVITY DATA FLOW DIAGRAM</a:t>
            </a:r>
            <a:endParaRPr lang="en-IN" sz="1500" dirty="0">
              <a:solidFill>
                <a:schemeClr val="accent2">
                  <a:lumMod val="75000"/>
                </a:schemeClr>
              </a:solidFill>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175</TotalTime>
  <Words>2675</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Söhne</vt:lpstr>
      <vt:lpstr>Times New Roman</vt:lpstr>
      <vt:lpstr>Verdana</vt:lpstr>
      <vt:lpstr>Wingdings</vt:lpstr>
      <vt:lpstr>Presidency University 45 Yrs</vt:lpstr>
      <vt:lpstr>HOSPITAL FINDER</vt:lpstr>
      <vt:lpstr>Introduction</vt:lpstr>
      <vt:lpstr>Literature Review</vt:lpstr>
      <vt:lpstr>Literature Review</vt:lpstr>
      <vt:lpstr>Research Gaps Identified</vt:lpstr>
      <vt:lpstr>Proposed Methodology</vt:lpstr>
      <vt:lpstr>Proposed Methodology</vt:lpstr>
      <vt:lpstr>Objectives</vt:lpstr>
      <vt:lpstr>System Design &amp; Implementation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sathwik reddy</cp:lastModifiedBy>
  <cp:revision>27</cp:revision>
  <dcterms:created xsi:type="dcterms:W3CDTF">2023-03-16T03:26:27Z</dcterms:created>
  <dcterms:modified xsi:type="dcterms:W3CDTF">2024-01-08T16:28:53Z</dcterms:modified>
</cp:coreProperties>
</file>