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790570" y="1194688"/>
            <a:ext cx="6610858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1388999" y="1367789"/>
            <a:ext cx="9414001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3"/>
          <p:cNvSpPr/>
          <p:nvPr/>
        </p:nvSpPr>
        <p:spPr>
          <a:xfrm>
            <a:off x="7459820" y="14350"/>
            <a:ext cx="4732655" cy="6844030"/>
          </a:xfrm>
          <a:custGeom>
            <a:rect b="b" l="l" r="r" t="t"/>
            <a:pathLst>
              <a:path extrusionOk="0" h="6844030" w="4732655">
                <a:moveTo>
                  <a:pt x="1927130" y="0"/>
                </a:moveTo>
                <a:lnTo>
                  <a:pt x="3135777" y="6843645"/>
                </a:lnTo>
              </a:path>
              <a:path extrusionOk="0" h="6844030" w="4732655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3"/>
          <p:cNvSpPr/>
          <p:nvPr/>
        </p:nvSpPr>
        <p:spPr>
          <a:xfrm>
            <a:off x="9601200" y="0"/>
            <a:ext cx="2590800" cy="6858000"/>
          </a:xfrm>
          <a:custGeom>
            <a:rect b="b" l="l" r="r" t="t"/>
            <a:pathLst>
              <a:path extrusionOk="0" h="6858000" w="25908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3"/>
          <p:cNvSpPr/>
          <p:nvPr/>
        </p:nvSpPr>
        <p:spPr>
          <a:xfrm>
            <a:off x="9334500" y="0"/>
            <a:ext cx="2857500" cy="6858000"/>
          </a:xfrm>
          <a:custGeom>
            <a:rect b="b" l="l" r="r" t="t"/>
            <a:pathLst>
              <a:path extrusionOk="0" h="6858000" w="28575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3"/>
          <p:cNvSpPr/>
          <p:nvPr/>
        </p:nvSpPr>
        <p:spPr>
          <a:xfrm>
            <a:off x="10934700" y="0"/>
            <a:ext cx="1257300" cy="6858000"/>
          </a:xfrm>
          <a:custGeom>
            <a:rect b="b" l="l" r="r" t="t"/>
            <a:pathLst>
              <a:path extrusionOk="0" h="6858000" w="12573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3"/>
          <p:cNvSpPr/>
          <p:nvPr/>
        </p:nvSpPr>
        <p:spPr>
          <a:xfrm>
            <a:off x="8258175" y="50482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737234" y="815593"/>
            <a:ext cx="1071753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7459820" y="14350"/>
            <a:ext cx="4732655" cy="6844030"/>
          </a:xfrm>
          <a:custGeom>
            <a:rect b="b" l="l" r="r" t="t"/>
            <a:pathLst>
              <a:path extrusionOk="0" h="6844030" w="4732655">
                <a:moveTo>
                  <a:pt x="1927130" y="0"/>
                </a:moveTo>
                <a:lnTo>
                  <a:pt x="3135777" y="6843645"/>
                </a:lnTo>
              </a:path>
              <a:path extrusionOk="0" h="6844030" w="4732655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4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4"/>
          <p:cNvSpPr/>
          <p:nvPr/>
        </p:nvSpPr>
        <p:spPr>
          <a:xfrm>
            <a:off x="9601200" y="0"/>
            <a:ext cx="2590800" cy="6858000"/>
          </a:xfrm>
          <a:custGeom>
            <a:rect b="b" l="l" r="r" t="t"/>
            <a:pathLst>
              <a:path extrusionOk="0" h="6858000" w="25908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4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4"/>
          <p:cNvSpPr/>
          <p:nvPr/>
        </p:nvSpPr>
        <p:spPr>
          <a:xfrm>
            <a:off x="9334500" y="0"/>
            <a:ext cx="2857500" cy="6858000"/>
          </a:xfrm>
          <a:custGeom>
            <a:rect b="b" l="l" r="r" t="t"/>
            <a:pathLst>
              <a:path extrusionOk="0" h="6858000" w="28575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4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4"/>
          <p:cNvSpPr/>
          <p:nvPr/>
        </p:nvSpPr>
        <p:spPr>
          <a:xfrm>
            <a:off x="10934700" y="0"/>
            <a:ext cx="1257300" cy="6858000"/>
          </a:xfrm>
          <a:custGeom>
            <a:rect b="b" l="l" r="r" t="t"/>
            <a:pathLst>
              <a:path extrusionOk="0" h="6858000" w="12573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4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4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>
            <p:ph type="title"/>
          </p:nvPr>
        </p:nvSpPr>
        <p:spPr>
          <a:xfrm>
            <a:off x="2790570" y="1194688"/>
            <a:ext cx="6610858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2790570" y="1194688"/>
            <a:ext cx="6610858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459820" y="14350"/>
            <a:ext cx="4732655" cy="6844030"/>
          </a:xfrm>
          <a:custGeom>
            <a:rect b="b" l="l" r="r" t="t"/>
            <a:pathLst>
              <a:path extrusionOk="0" h="6844030" w="4732655">
                <a:moveTo>
                  <a:pt x="1927130" y="0"/>
                </a:moveTo>
                <a:lnTo>
                  <a:pt x="3135777" y="6843645"/>
                </a:lnTo>
              </a:path>
              <a:path extrusionOk="0" h="6844030" w="4732655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601200" y="0"/>
            <a:ext cx="2590800" cy="6858000"/>
          </a:xfrm>
          <a:custGeom>
            <a:rect b="b" l="l" r="r" t="t"/>
            <a:pathLst>
              <a:path extrusionOk="0" h="6858000" w="25908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9334500" y="0"/>
            <a:ext cx="2857500" cy="6858000"/>
          </a:xfrm>
          <a:custGeom>
            <a:rect b="b" l="l" r="r" t="t"/>
            <a:pathLst>
              <a:path extrusionOk="0" h="6858000" w="28575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934700" y="0"/>
            <a:ext cx="1257300" cy="6858000"/>
          </a:xfrm>
          <a:custGeom>
            <a:rect b="b" l="l" r="r" t="t"/>
            <a:pathLst>
              <a:path extrusionOk="0" h="6858000" w="12573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2790570" y="1194688"/>
            <a:ext cx="6610858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388999" y="1367789"/>
            <a:ext cx="9414001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400050" y="2628900"/>
            <a:ext cx="1743075" cy="1333500"/>
            <a:chOff x="400050" y="2628900"/>
            <a:chExt cx="1743075" cy="1333500"/>
          </a:xfrm>
        </p:grpSpPr>
        <p:sp>
          <p:nvSpPr>
            <p:cNvPr id="78" name="Google Shape;78;p7"/>
            <p:cNvSpPr/>
            <p:nvPr/>
          </p:nvSpPr>
          <p:spPr>
            <a:xfrm>
              <a:off x="400050" y="2905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495425" y="2628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" name="Google Shape;80;p7"/>
          <p:cNvSpPr/>
          <p:nvPr/>
        </p:nvSpPr>
        <p:spPr>
          <a:xfrm>
            <a:off x="2819400" y="10001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7"/>
          <p:cNvSpPr/>
          <p:nvPr/>
        </p:nvSpPr>
        <p:spPr>
          <a:xfrm>
            <a:off x="2819400" y="460057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2790570" y="1194688"/>
            <a:ext cx="6610858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917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CAPSTONE PROJECT</a:t>
            </a:r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5613653" y="1998027"/>
            <a:ext cx="4834890" cy="37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AF50"/>
                </a:solidFill>
                <a:latin typeface="Trebuchet MS"/>
                <a:ea typeface="Trebuchet MS"/>
                <a:cs typeface="Trebuchet MS"/>
                <a:sym typeface="Trebuchet MS"/>
              </a:rPr>
              <a:t>Shopping Intention Prediction using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AF50"/>
                </a:solidFill>
                <a:latin typeface="Trebuchet MS"/>
                <a:ea typeface="Trebuchet MS"/>
                <a:cs typeface="Trebuchet MS"/>
                <a:sym typeface="Trebuchet MS"/>
              </a:rPr>
              <a:t>ANN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85189" marR="0" rtl="0" algn="l">
              <a:lnSpc>
                <a:spcPct val="100000"/>
              </a:lnSpc>
              <a:spcBef>
                <a:spcPts val="23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</a:t>
            </a:r>
            <a:r>
              <a:rPr b="1" lang="en-US" sz="2400">
                <a:solidFill>
                  <a:srgbClr val="00AF5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62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AF50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83030" marR="0" rtl="0" algn="l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SATHYA 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407795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711721244047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40779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III BTech CSBS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40779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KGISL Institute of Technology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 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752792" y="367347"/>
            <a:ext cx="2423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RESUL</a:t>
            </a:r>
            <a:r>
              <a:rPr b="1" lang="en-US" sz="4800"/>
              <a:t>T: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25" y="2123497"/>
            <a:ext cx="3358794" cy="256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933575"/>
            <a:ext cx="40195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1191825" y="5689825"/>
            <a:ext cx="92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Link: https://drive.google.com/file/d/1C1KDzAu4STZHWuiR9TYFlMN_39QU6aRr/view?usp=sharing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/>
        </p:nvSpPr>
        <p:spPr>
          <a:xfrm>
            <a:off x="737234" y="815593"/>
            <a:ext cx="389890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2" name="Google Shape;9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3" name="Google Shape;9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8"/>
          <p:cNvSpPr txBox="1"/>
          <p:nvPr/>
        </p:nvSpPr>
        <p:spPr>
          <a:xfrm>
            <a:off x="1658366" y="2264155"/>
            <a:ext cx="772604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Predicting the accuracy of Shopping Intention of  customers purchasing through online platforms  using Artificial Neural Network.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 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104" name="Google Shape;104;p9"/>
            <p:cNvSpPr/>
            <p:nvPr/>
          </p:nvSpPr>
          <p:spPr>
            <a:xfrm>
              <a:off x="7459820" y="14350"/>
              <a:ext cx="4732655" cy="6844030"/>
            </a:xfrm>
            <a:custGeom>
              <a:rect b="b" l="l" r="r" t="t"/>
              <a:pathLst>
                <a:path extrusionOk="0" h="6844030" w="4732655">
                  <a:moveTo>
                    <a:pt x="1927130" y="0"/>
                  </a:moveTo>
                  <a:lnTo>
                    <a:pt x="3135777" y="6843645"/>
                  </a:lnTo>
                </a:path>
                <a:path extrusionOk="0" h="6844030" w="4732655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601200" y="0"/>
              <a:ext cx="2590800" cy="6858000"/>
            </a:xfrm>
            <a:custGeom>
              <a:rect b="b" l="l" r="r" t="t"/>
              <a:pathLst>
                <a:path extrusionOk="0" h="6858000" w="25908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334500" y="0"/>
              <a:ext cx="2857500" cy="6858000"/>
            </a:xfrm>
            <a:custGeom>
              <a:rect b="b" l="l" r="r" t="t"/>
              <a:pathLst>
                <a:path extrusionOk="0" h="6858000" w="28575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0934700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2" name="Google Shape;11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9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 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18" name="Google Shape;11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737234" y="427418"/>
            <a:ext cx="235585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997329" y="1734185"/>
            <a:ext cx="5509260" cy="301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Solution and Value Proposition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The Wow Factor in Your Solution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750"/>
              <a:buFont typeface="Trebuchet MS"/>
              <a:buAutoNum type="arabicPeriod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0"/>
          <p:cNvGrpSpPr/>
          <p:nvPr/>
        </p:nvGrpSpPr>
        <p:grpSpPr>
          <a:xfrm>
            <a:off x="8567928" y="3134563"/>
            <a:ext cx="3624072" cy="3723436"/>
            <a:chOff x="8567928" y="3134563"/>
            <a:chExt cx="3624072" cy="3723436"/>
          </a:xfrm>
        </p:grpSpPr>
        <p:sp>
          <p:nvSpPr>
            <p:cNvPr id="128" name="Google Shape;128;p10"/>
            <p:cNvSpPr/>
            <p:nvPr/>
          </p:nvSpPr>
          <p:spPr>
            <a:xfrm>
              <a:off x="11097514" y="5653747"/>
              <a:ext cx="638810" cy="638810"/>
            </a:xfrm>
            <a:custGeom>
              <a:rect b="b" l="l" r="r" t="t"/>
              <a:pathLst>
                <a:path extrusionOk="0" h="638810" w="638809">
                  <a:moveTo>
                    <a:pt x="369824" y="0"/>
                  </a:moveTo>
                  <a:lnTo>
                    <a:pt x="0" y="268744"/>
                  </a:lnTo>
                  <a:lnTo>
                    <a:pt x="268731" y="638619"/>
                  </a:lnTo>
                  <a:lnTo>
                    <a:pt x="638555" y="369887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42AE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1410950" y="6247650"/>
              <a:ext cx="253365" cy="253365"/>
            </a:xfrm>
            <a:custGeom>
              <a:rect b="b" l="l" r="r" t="t"/>
              <a:pathLst>
                <a:path extrusionOk="0" h="253364" w="253365">
                  <a:moveTo>
                    <a:pt x="146430" y="0"/>
                  </a:moveTo>
                  <a:lnTo>
                    <a:pt x="0" y="106362"/>
                  </a:lnTo>
                  <a:lnTo>
                    <a:pt x="106425" y="252780"/>
                  </a:lnTo>
                  <a:lnTo>
                    <a:pt x="252856" y="146405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0" name="Google Shape;13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67928" y="3134563"/>
              <a:ext cx="3624072" cy="37234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0"/>
          <p:cNvSpPr/>
          <p:nvPr/>
        </p:nvSpPr>
        <p:spPr>
          <a:xfrm>
            <a:off x="8410575" y="109537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0"/>
          <p:cNvSpPr txBox="1"/>
          <p:nvPr>
            <p:ph type="title"/>
          </p:nvPr>
        </p:nvSpPr>
        <p:spPr>
          <a:xfrm>
            <a:off x="831532" y="560705"/>
            <a:ext cx="5638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r>
              <a:rPr b="1" lang="en-US" sz="4250"/>
              <a:t> </a:t>
            </a:r>
            <a:r>
              <a:rPr b="1" lang="en-US" sz="4250"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1340738" y="1444053"/>
            <a:ext cx="7505065" cy="472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-286385" lvl="0" marL="298450" marR="22987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Problem: Understanding and predicting  consumer shopping intentions is crucial for  businesses to optimize marketing strategies  and enhance customer experiences.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170180" rtl="0" algn="l">
              <a:lnSpc>
                <a:spcPct val="122872"/>
              </a:lnSpc>
              <a:spcBef>
                <a:spcPts val="5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Challenge: Traditional methods may not  effectively capture the complexities of  consumer behavior, leading to inefficiencies  in targeting and engagement.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271780" rtl="0" algn="l">
              <a:lnSpc>
                <a:spcPct val="120363"/>
              </a:lnSpc>
              <a:spcBef>
                <a:spcPts val="5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Objective: Develop an Artificial Neural  Network (ANN) model to accurately predict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8450" marR="0" rtl="0" algn="l">
              <a:lnSpc>
                <a:spcPct val="118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shopping intentions based on various factors.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9353550" y="5467350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8658225" y="2752725"/>
            <a:ext cx="3533775" cy="3810000"/>
            <a:chOff x="8658225" y="2752725"/>
            <a:chExt cx="3533775" cy="3810000"/>
          </a:xfrm>
        </p:grpSpPr>
        <p:sp>
          <p:nvSpPr>
            <p:cNvPr id="142" name="Google Shape;142;p11"/>
            <p:cNvSpPr/>
            <p:nvPr/>
          </p:nvSpPr>
          <p:spPr>
            <a:xfrm>
              <a:off x="9353550" y="6000750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3" name="Google Shape;14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752725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1"/>
          <p:cNvSpPr txBox="1"/>
          <p:nvPr>
            <p:ph type="title"/>
          </p:nvPr>
        </p:nvSpPr>
        <p:spPr>
          <a:xfrm>
            <a:off x="737234" y="815593"/>
            <a:ext cx="5281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192530" y="1740280"/>
            <a:ext cx="7797165" cy="4722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85750" lvl="0" marL="298450" marR="963294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Objective: To predict consumer shopping  intentions using ANN.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5080" rtl="0" algn="l">
              <a:lnSpc>
                <a:spcPct val="101299"/>
              </a:lnSpc>
              <a:spcBef>
                <a:spcPts val="3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Approach: Utilize historical data on consumer  behavior, demographic information, and online  interactions to train the model.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1328420" rtl="0" algn="just">
              <a:lnSpc>
                <a:spcPct val="122872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Methodology: Implement a multi-layer  perceptron (MLP) ANN architecture for  predictive analysis.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1003300" rtl="0" algn="just">
              <a:lnSpc>
                <a:spcPct val="120363"/>
              </a:lnSpc>
              <a:spcBef>
                <a:spcPts val="5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Tools: Python, TensorFlow/Keras for ANN  implementation, and relevant data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8450" marR="0" rtl="0" algn="just">
              <a:lnSpc>
                <a:spcPct val="118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visualization libraries.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2"/>
          <p:cNvSpPr/>
          <p:nvPr/>
        </p:nvSpPr>
        <p:spPr>
          <a:xfrm>
            <a:off x="7362825" y="5715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2"/>
          <p:cNvSpPr txBox="1"/>
          <p:nvPr>
            <p:ph type="title"/>
          </p:nvPr>
        </p:nvSpPr>
        <p:spPr>
          <a:xfrm>
            <a:off x="696912" y="877569"/>
            <a:ext cx="500951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 txBox="1"/>
          <p:nvPr/>
        </p:nvSpPr>
        <p:spPr>
          <a:xfrm>
            <a:off x="737234" y="6466840"/>
            <a:ext cx="1815464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 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1516380" y="1840547"/>
            <a:ext cx="7676515" cy="3443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-285750" lvl="0" marL="298450" marR="214629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End Users: Retailers, E-commerce platforms,  Marketing agencies.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5080" rtl="0" algn="l">
              <a:lnSpc>
                <a:spcPct val="101200"/>
              </a:lnSpc>
              <a:spcBef>
                <a:spcPts val="4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Importance: Helps businesses tailor marketing  efforts, personalize recommendations, and  optimize inventory management.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98450" marR="57150" rtl="0" algn="l">
              <a:lnSpc>
                <a:spcPct val="102400"/>
              </a:lnSpc>
              <a:spcBef>
                <a:spcPts val="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Benefits: Enhanced customer engagement,  increased conversion rates, and improved ROI  on marketing investments.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8450" y="3629024"/>
            <a:ext cx="1733550" cy="321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type="title"/>
          </p:nvPr>
        </p:nvSpPr>
        <p:spPr>
          <a:xfrm>
            <a:off x="555307" y="850264"/>
            <a:ext cx="97491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YOUR SOLUTION AND ITS VALUE </a:t>
            </a: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ROPOSITION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65" name="Google Shape;165;p13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1201419" y="1779524"/>
            <a:ext cx="9166225" cy="4722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86385" lvl="0" marL="298450" marR="210184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Solution: Develop an ANN model capable of accurately  predicting consumer shopping intentions.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Value Proposition: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8273" lvl="1" marL="469900" marR="88646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650"/>
              <a:buFont typeface="Arial"/>
              <a:buChar char="•"/>
            </a:pPr>
            <a:r>
              <a:rPr b="0" i="0" lang="en-US" sz="275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Precision: Leverages advanced machine learning  techniques to provide precise predictions.</a:t>
            </a:r>
            <a:endParaRPr b="0" i="0" sz="275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8273" lvl="1" marL="469900" marR="434975" rtl="0" algn="l">
              <a:lnSpc>
                <a:spcPct val="102400"/>
              </a:lnSpc>
              <a:spcBef>
                <a:spcPts val="5"/>
              </a:spcBef>
              <a:spcAft>
                <a:spcPts val="0"/>
              </a:spcAft>
              <a:buSzPts val="2650"/>
              <a:buFont typeface="Arial"/>
              <a:buChar char="•"/>
            </a:pPr>
            <a:r>
              <a:rPr b="0" i="0" lang="en-US" sz="275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Scalability: Adaptable to varying business sizes and  industries.</a:t>
            </a:r>
            <a:endParaRPr b="0" i="0" sz="275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8273" lvl="1" marL="469900" marR="141605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650"/>
              <a:buFont typeface="Arial"/>
              <a:buChar char="•"/>
            </a:pPr>
            <a:r>
              <a:rPr b="0" i="0" lang="en-US" sz="275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Efficiency: Streamlines marketing efforts by  targeting the right audience with tailored campaigns.</a:t>
            </a:r>
            <a:endParaRPr b="0" i="0" sz="275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8273" lvl="1" marL="469900" marR="5080" rtl="0" algn="l">
              <a:lnSpc>
                <a:spcPct val="122872"/>
              </a:lnSpc>
              <a:spcBef>
                <a:spcPts val="30"/>
              </a:spcBef>
              <a:spcAft>
                <a:spcPts val="0"/>
              </a:spcAft>
              <a:buSzPts val="2650"/>
              <a:buFont typeface="Arial"/>
              <a:buChar char="•"/>
            </a:pPr>
            <a:r>
              <a:rPr b="0" i="0" lang="en-US" sz="275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Competitive Edge: Empowers businesses with insights  into consumer behavior, enabling proactive strategies.</a:t>
            </a:r>
            <a:endParaRPr b="0" i="0" sz="275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742950" y="57816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4"/>
          <p:cNvSpPr/>
          <p:nvPr/>
        </p:nvSpPr>
        <p:spPr>
          <a:xfrm>
            <a:off x="742950" y="6381750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0" y="3438524"/>
            <a:ext cx="2466975" cy="34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>
            <p:ph type="title"/>
          </p:nvPr>
        </p:nvSpPr>
        <p:spPr>
          <a:xfrm>
            <a:off x="737234" y="640715"/>
            <a:ext cx="752729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latin typeface="Trebuchet MS"/>
                <a:ea typeface="Trebuchet MS"/>
                <a:cs typeface="Trebuchet MS"/>
                <a:sym typeface="Trebuchet MS"/>
              </a:rPr>
              <a:t>THE WOW IN YOUR SOLUTION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1519174" y="1740280"/>
            <a:ext cx="8056880" cy="4722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86385" lvl="0" marL="298450" marR="463550" rtl="0" algn="just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Personalized Recommendations: Recommends  products based on individual preferences and  past behavior.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86995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Real-time Insights: Provides instant feedback on  changing consumer trends and preferences.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5080" rtl="0" algn="l">
              <a:lnSpc>
                <a:spcPct val="102400"/>
              </a:lnSpc>
              <a:spcBef>
                <a:spcPts val="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Interactive Interface: User-friendly interface for  businesses to explore and interpret predictions  easily.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203200" rtl="0" algn="l">
              <a:lnSpc>
                <a:spcPct val="101299"/>
              </a:lnSpc>
              <a:spcBef>
                <a:spcPts val="35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Continuous Learning: Adapts and improves over  time with new data, ensuring accuracy and  relevance.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>
            <p:ph type="title"/>
          </p:nvPr>
        </p:nvSpPr>
        <p:spPr>
          <a:xfrm>
            <a:off x="737234" y="273113"/>
            <a:ext cx="330517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1388999" y="1367789"/>
            <a:ext cx="8461375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86385" lvl="0" marL="298450" marR="310515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Data Preprocessing: Cleaning, normalization, and  feature engineering.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307975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Model Architecture: Multi-layer perceptron (MLP)  with multiple hidden layers.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310515" rtl="0" algn="l">
              <a:lnSpc>
                <a:spcPct val="122872"/>
              </a:lnSpc>
              <a:spcBef>
                <a:spcPts val="5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Training Process: Splitting data into training and  validation sets, optimizing hyperparameters, and  iterative training.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0" marL="29845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/>
              <a:buChar char="•"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Evaluation Metrics: Accuracy, precision, recall, and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845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2750">
                <a:latin typeface="Trebuchet MS"/>
                <a:ea typeface="Trebuchet MS"/>
                <a:cs typeface="Trebuchet MS"/>
                <a:sym typeface="Trebuchet MS"/>
              </a:rPr>
              <a:t>F1 score to assess model performance.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