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Lst>
  <p:sldSz cx="12192000" cy="685800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8E8C54-9560-4C68-9420-A97ACD44DFC9}" v="1" dt="2024-09-30T05:01:14.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6" autoAdjust="0"/>
    <p:restoredTop sz="100000" autoAdjust="0"/>
  </p:normalViewPr>
  <p:slideViewPr>
    <p:cSldViewPr snapToGrid="0" snapToObjects="1">
      <p:cViewPr varScale="1">
        <p:scale>
          <a:sx n="82" d="100"/>
          <a:sy n="82" d="100"/>
        </p:scale>
        <p:origin x="643" y="72"/>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thish raju" userId="cb1fd1a2fc545682" providerId="LiveId" clId="{FD8E8C54-9560-4C68-9420-A97ACD44DFC9}"/>
    <pc:docChg chg="custSel modSld">
      <pc:chgData name="sathish raju" userId="cb1fd1a2fc545682" providerId="LiveId" clId="{FD8E8C54-9560-4C68-9420-A97ACD44DFC9}" dt="2024-09-30T05:01:27.057" v="38" actId="14100"/>
      <pc:docMkLst>
        <pc:docMk/>
      </pc:docMkLst>
      <pc:sldChg chg="modSp mod">
        <pc:chgData name="sathish raju" userId="cb1fd1a2fc545682" providerId="LiveId" clId="{FD8E8C54-9560-4C68-9420-A97ACD44DFC9}" dt="2024-09-30T04:56:26.385" v="33" actId="20577"/>
        <pc:sldMkLst>
          <pc:docMk/>
          <pc:sldMk cId="0" sldId="256"/>
        </pc:sldMkLst>
        <pc:spChg chg="mod">
          <ac:chgData name="sathish raju" userId="cb1fd1a2fc545682" providerId="LiveId" clId="{FD8E8C54-9560-4C68-9420-A97ACD44DFC9}" dt="2024-09-30T04:56:26.385" v="33" actId="20577"/>
          <ac:spMkLst>
            <pc:docMk/>
            <pc:sldMk cId="0" sldId="256"/>
            <ac:spMk id="46" creationId="{00000000-0000-0000-0000-000000000000}"/>
          </ac:spMkLst>
        </pc:spChg>
      </pc:sldChg>
      <pc:sldChg chg="addSp delSp modSp mod">
        <pc:chgData name="sathish raju" userId="cb1fd1a2fc545682" providerId="LiveId" clId="{FD8E8C54-9560-4C68-9420-A97ACD44DFC9}" dt="2024-09-30T05:01:27.057" v="38" actId="14100"/>
        <pc:sldMkLst>
          <pc:docMk/>
          <pc:sldMk cId="0" sldId="266"/>
        </pc:sldMkLst>
        <pc:graphicFrameChg chg="add mod">
          <ac:chgData name="sathish raju" userId="cb1fd1a2fc545682" providerId="LiveId" clId="{FD8E8C54-9560-4C68-9420-A97ACD44DFC9}" dt="2024-09-30T05:01:27.057" v="38" actId="14100"/>
          <ac:graphicFrameMkLst>
            <pc:docMk/>
            <pc:sldMk cId="0" sldId="266"/>
            <ac:graphicFrameMk id="2" creationId="{DEEAD418-15A6-BC1E-CA20-78E5B29944EC}"/>
          </ac:graphicFrameMkLst>
        </pc:graphicFrameChg>
        <pc:graphicFrameChg chg="del">
          <ac:chgData name="sathish raju" userId="cb1fd1a2fc545682" providerId="LiveId" clId="{FD8E8C54-9560-4C68-9420-A97ACD44DFC9}" dt="2024-09-30T04:56:38.894" v="34" actId="21"/>
          <ac:graphicFrameMkLst>
            <pc:docMk/>
            <pc:sldMk cId="0" sldId="266"/>
            <ac:graphicFrameMk id="4" creationId="{14BC906F-C2B7-5D1C-1E89-40C211B80BAD}"/>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sathi\OneDrive\Desktop\IIIBCOMNM%20PROJECT\employee_data%20SP%20sathiyavathi.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scatterChart>
        <c:scatterStyle val="lineMarker"/>
        <c:varyColors val="0"/>
        <c:ser>
          <c:idx val="0"/>
          <c:order val="0"/>
          <c:tx>
            <c:strRef>
              <c:f>'[employee_data SP sathiyavathi.csv]WORKINGNOTE'!$B$4</c:f>
              <c:strCache>
                <c:ptCount val="1"/>
                <c:pt idx="0">
                  <c:v>HIGH</c:v>
                </c:pt>
              </c:strCache>
            </c:strRef>
          </c:tx>
          <c:spPr>
            <a:ln w="9525" cap="rnd">
              <a:solidFill>
                <a:schemeClr val="accent1"/>
              </a:solidFill>
              <a:round/>
            </a:ln>
            <a:effectLst>
              <a:outerShdw blurRad="57150" dist="19050" dir="5400000" algn="ctr" rotWithShape="0">
                <a:srgbClr val="000000">
                  <a:alpha val="63000"/>
                </a:srgbClr>
              </a:outerShdw>
            </a:effectLst>
          </c:spPr>
          <c:marker>
            <c:symbol val="none"/>
          </c:marker>
          <c:xVal>
            <c:strRef>
              <c:f>'[employee_data SP sathiyavathi.csv]WORKINGNOTE'!$A$5:$A$15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xVal>
          <c:yVal>
            <c:numRef>
              <c:f>'[employee_data SP sathiyavathi.csv]WORKINGNOTE'!$B$5:$B$15</c:f>
              <c:numCache>
                <c:formatCode>General</c:formatCode>
                <c:ptCount val="11"/>
                <c:pt idx="0">
                  <c:v>16</c:v>
                </c:pt>
                <c:pt idx="1">
                  <c:v>18</c:v>
                </c:pt>
                <c:pt idx="2">
                  <c:v>21</c:v>
                </c:pt>
                <c:pt idx="3">
                  <c:v>17</c:v>
                </c:pt>
                <c:pt idx="4">
                  <c:v>21</c:v>
                </c:pt>
                <c:pt idx="5">
                  <c:v>29</c:v>
                </c:pt>
                <c:pt idx="6">
                  <c:v>26</c:v>
                </c:pt>
                <c:pt idx="7">
                  <c:v>26</c:v>
                </c:pt>
                <c:pt idx="8">
                  <c:v>21</c:v>
                </c:pt>
                <c:pt idx="9">
                  <c:v>25</c:v>
                </c:pt>
                <c:pt idx="10">
                  <c:v>220</c:v>
                </c:pt>
              </c:numCache>
            </c:numRef>
          </c:yVal>
          <c:smooth val="0"/>
          <c:extLst>
            <c:ext xmlns:c16="http://schemas.microsoft.com/office/drawing/2014/chart" uri="{C3380CC4-5D6E-409C-BE32-E72D297353CC}">
              <c16:uniqueId val="{00000000-A97F-4FFC-82E7-170DE1294B36}"/>
            </c:ext>
          </c:extLst>
        </c:ser>
        <c:ser>
          <c:idx val="1"/>
          <c:order val="1"/>
          <c:tx>
            <c:strRef>
              <c:f>'[employee_data SP sathiyavathi.csv]WORKINGNOTE'!$C$4</c:f>
              <c:strCache>
                <c:ptCount val="1"/>
                <c:pt idx="0">
                  <c:v>LOW</c:v>
                </c:pt>
              </c:strCache>
            </c:strRef>
          </c:tx>
          <c:spPr>
            <a:ln w="9525" cap="rnd">
              <a:solidFill>
                <a:schemeClr val="accent2"/>
              </a:solidFill>
              <a:round/>
            </a:ln>
            <a:effectLst>
              <a:outerShdw blurRad="57150" dist="19050" dir="5400000" algn="ctr" rotWithShape="0">
                <a:srgbClr val="000000">
                  <a:alpha val="63000"/>
                </a:srgbClr>
              </a:outerShdw>
            </a:effectLst>
          </c:spPr>
          <c:marker>
            <c:symbol val="none"/>
          </c:marker>
          <c:xVal>
            <c:strRef>
              <c:f>'[employee_data SP sathiyavathi.csv]WORKINGNOTE'!$A$5:$A$15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xVal>
          <c:yVal>
            <c:numRef>
              <c:f>'[employee_data SP sathiyavathi.csv]WORKINGNOTE'!$C$5:$C$15</c:f>
              <c:numCache>
                <c:formatCode>General</c:formatCode>
                <c:ptCount val="11"/>
                <c:pt idx="0">
                  <c:v>34</c:v>
                </c:pt>
                <c:pt idx="1">
                  <c:v>47</c:v>
                </c:pt>
                <c:pt idx="2">
                  <c:v>41</c:v>
                </c:pt>
                <c:pt idx="3">
                  <c:v>39</c:v>
                </c:pt>
                <c:pt idx="4">
                  <c:v>41</c:v>
                </c:pt>
                <c:pt idx="5">
                  <c:v>33</c:v>
                </c:pt>
                <c:pt idx="6">
                  <c:v>41</c:v>
                </c:pt>
                <c:pt idx="7">
                  <c:v>43</c:v>
                </c:pt>
                <c:pt idx="8">
                  <c:v>45</c:v>
                </c:pt>
                <c:pt idx="9">
                  <c:v>34</c:v>
                </c:pt>
                <c:pt idx="10">
                  <c:v>398</c:v>
                </c:pt>
              </c:numCache>
            </c:numRef>
          </c:yVal>
          <c:smooth val="0"/>
          <c:extLst>
            <c:ext xmlns:c16="http://schemas.microsoft.com/office/drawing/2014/chart" uri="{C3380CC4-5D6E-409C-BE32-E72D297353CC}">
              <c16:uniqueId val="{00000001-A97F-4FFC-82E7-170DE1294B36}"/>
            </c:ext>
          </c:extLst>
        </c:ser>
        <c:ser>
          <c:idx val="2"/>
          <c:order val="2"/>
          <c:tx>
            <c:strRef>
              <c:f>'[employee_data SP sathiyavathi.csv]WORKINGNOTE'!$D$4</c:f>
              <c:strCache>
                <c:ptCount val="1"/>
                <c:pt idx="0">
                  <c:v>MEDIUM</c:v>
                </c:pt>
              </c:strCache>
            </c:strRef>
          </c:tx>
          <c:spPr>
            <a:ln w="9525" cap="rnd">
              <a:solidFill>
                <a:schemeClr val="accent3"/>
              </a:solidFill>
              <a:round/>
            </a:ln>
            <a:effectLst>
              <a:outerShdw blurRad="57150" dist="19050" dir="5400000" algn="ctr" rotWithShape="0">
                <a:srgbClr val="000000">
                  <a:alpha val="63000"/>
                </a:srgbClr>
              </a:outerShdw>
            </a:effectLst>
          </c:spPr>
          <c:marker>
            <c:symbol val="none"/>
          </c:marker>
          <c:xVal>
            <c:strRef>
              <c:f>'[employee_data SP sathiyavathi.csv]WORKINGNOTE'!$A$5:$A$15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xVal>
          <c:yVal>
            <c:numRef>
              <c:f>'[employee_data SP sathiyavathi.csv]WORKINGNOTE'!$D$5:$D$15</c:f>
              <c:numCache>
                <c:formatCode>General</c:formatCode>
                <c:ptCount val="11"/>
                <c:pt idx="0">
                  <c:v>85</c:v>
                </c:pt>
                <c:pt idx="1">
                  <c:v>65</c:v>
                </c:pt>
                <c:pt idx="2">
                  <c:v>78</c:v>
                </c:pt>
                <c:pt idx="3">
                  <c:v>92</c:v>
                </c:pt>
                <c:pt idx="4">
                  <c:v>77</c:v>
                </c:pt>
                <c:pt idx="5">
                  <c:v>69</c:v>
                </c:pt>
                <c:pt idx="6">
                  <c:v>75</c:v>
                </c:pt>
                <c:pt idx="7">
                  <c:v>82</c:v>
                </c:pt>
                <c:pt idx="8">
                  <c:v>71</c:v>
                </c:pt>
                <c:pt idx="9">
                  <c:v>84</c:v>
                </c:pt>
                <c:pt idx="10">
                  <c:v>778</c:v>
                </c:pt>
              </c:numCache>
            </c:numRef>
          </c:yVal>
          <c:smooth val="0"/>
          <c:extLst>
            <c:ext xmlns:c16="http://schemas.microsoft.com/office/drawing/2014/chart" uri="{C3380CC4-5D6E-409C-BE32-E72D297353CC}">
              <c16:uniqueId val="{00000002-A97F-4FFC-82E7-170DE1294B36}"/>
            </c:ext>
          </c:extLst>
        </c:ser>
        <c:ser>
          <c:idx val="3"/>
          <c:order val="3"/>
          <c:tx>
            <c:strRef>
              <c:f>'[employee_data SP sathiyavathi.csv]WORKINGNOTE'!$E$4</c:f>
              <c:strCache>
                <c:ptCount val="1"/>
                <c:pt idx="0">
                  <c:v>VERY HIGHT</c:v>
                </c:pt>
              </c:strCache>
            </c:strRef>
          </c:tx>
          <c:spPr>
            <a:ln w="9525" cap="rnd">
              <a:solidFill>
                <a:schemeClr val="accent4"/>
              </a:solidFill>
              <a:round/>
            </a:ln>
            <a:effectLst>
              <a:outerShdw blurRad="57150" dist="19050" dir="5400000" algn="ctr" rotWithShape="0">
                <a:srgbClr val="000000">
                  <a:alpha val="63000"/>
                </a:srgbClr>
              </a:outerShdw>
            </a:effectLst>
          </c:spPr>
          <c:marker>
            <c:symbol val="none"/>
          </c:marker>
          <c:xVal>
            <c:strRef>
              <c:f>'[employee_data SP sathiyavathi.csv]WORKINGNOTE'!$A$5:$A$15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xVal>
          <c:yVal>
            <c:numRef>
              <c:f>'[employee_data SP sathiyavathi.csv]WORKINGNOTE'!$E$5:$E$15</c:f>
              <c:numCache>
                <c:formatCode>General</c:formatCode>
                <c:ptCount val="11"/>
                <c:pt idx="0">
                  <c:v>15</c:v>
                </c:pt>
                <c:pt idx="1">
                  <c:v>15</c:v>
                </c:pt>
                <c:pt idx="2">
                  <c:v>14</c:v>
                </c:pt>
                <c:pt idx="3">
                  <c:v>9</c:v>
                </c:pt>
                <c:pt idx="4">
                  <c:v>15</c:v>
                </c:pt>
                <c:pt idx="5">
                  <c:v>12</c:v>
                </c:pt>
                <c:pt idx="6">
                  <c:v>15</c:v>
                </c:pt>
                <c:pt idx="7">
                  <c:v>16</c:v>
                </c:pt>
                <c:pt idx="8">
                  <c:v>13</c:v>
                </c:pt>
                <c:pt idx="9">
                  <c:v>13</c:v>
                </c:pt>
                <c:pt idx="10">
                  <c:v>137</c:v>
                </c:pt>
              </c:numCache>
            </c:numRef>
          </c:yVal>
          <c:smooth val="0"/>
          <c:extLst>
            <c:ext xmlns:c16="http://schemas.microsoft.com/office/drawing/2014/chart" uri="{C3380CC4-5D6E-409C-BE32-E72D297353CC}">
              <c16:uniqueId val="{00000003-A97F-4FFC-82E7-170DE1294B36}"/>
            </c:ext>
          </c:extLst>
        </c:ser>
        <c:ser>
          <c:idx val="4"/>
          <c:order val="4"/>
          <c:tx>
            <c:strRef>
              <c:f>'[employee_data SP sathiyavathi.csv]WORKINGNOTE'!$F$4</c:f>
              <c:strCache>
                <c:ptCount val="1"/>
                <c:pt idx="0">
                  <c:v>Grand Total</c:v>
                </c:pt>
              </c:strCache>
            </c:strRef>
          </c:tx>
          <c:spPr>
            <a:ln w="9525" cap="rnd">
              <a:solidFill>
                <a:schemeClr val="accent5"/>
              </a:solidFill>
              <a:round/>
            </a:ln>
            <a:effectLst>
              <a:outerShdw blurRad="57150" dist="19050" dir="5400000" algn="ctr" rotWithShape="0">
                <a:srgbClr val="000000">
                  <a:alpha val="63000"/>
                </a:srgbClr>
              </a:outerShdw>
            </a:effectLst>
          </c:spPr>
          <c:marker>
            <c:symbol val="none"/>
          </c:marker>
          <c:xVal>
            <c:strRef>
              <c:f>'[employee_data SP sathiyavathi.csv]WORKINGNOTE'!$A$5:$A$15</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xVal>
          <c:yVal>
            <c:numRef>
              <c:f>'[employee_data SP sathiyavathi.csv]WORKINGNOTE'!$F$5:$F$15</c:f>
              <c:numCache>
                <c:formatCode>General</c:formatCode>
                <c:ptCount val="11"/>
                <c:pt idx="0">
                  <c:v>150</c:v>
                </c:pt>
                <c:pt idx="1">
                  <c:v>145</c:v>
                </c:pt>
                <c:pt idx="2">
                  <c:v>154</c:v>
                </c:pt>
                <c:pt idx="3">
                  <c:v>157</c:v>
                </c:pt>
                <c:pt idx="4">
                  <c:v>154</c:v>
                </c:pt>
                <c:pt idx="5">
                  <c:v>143</c:v>
                </c:pt>
                <c:pt idx="6">
                  <c:v>157</c:v>
                </c:pt>
                <c:pt idx="7">
                  <c:v>167</c:v>
                </c:pt>
                <c:pt idx="8">
                  <c:v>150</c:v>
                </c:pt>
                <c:pt idx="9">
                  <c:v>156</c:v>
                </c:pt>
                <c:pt idx="10">
                  <c:v>1533</c:v>
                </c:pt>
              </c:numCache>
            </c:numRef>
          </c:yVal>
          <c:smooth val="0"/>
          <c:extLst>
            <c:ext xmlns:c16="http://schemas.microsoft.com/office/drawing/2014/chart" uri="{C3380CC4-5D6E-409C-BE32-E72D297353CC}">
              <c16:uniqueId val="{00000004-A97F-4FFC-82E7-170DE1294B36}"/>
            </c:ext>
          </c:extLst>
        </c:ser>
        <c:dLbls>
          <c:showLegendKey val="0"/>
          <c:showVal val="0"/>
          <c:showCatName val="0"/>
          <c:showSerName val="0"/>
          <c:showPercent val="0"/>
          <c:showBubbleSize val="0"/>
        </c:dLbls>
        <c:axId val="463535055"/>
        <c:axId val="463530255"/>
      </c:scatterChart>
      <c:valAx>
        <c:axId val="463535055"/>
        <c:scaling>
          <c:orientation val="minMax"/>
        </c:scaling>
        <c:delete val="0"/>
        <c:axPos val="b"/>
        <c:majorGridlines>
          <c:spPr>
            <a:ln w="9525" cap="flat" cmpd="sng" algn="ctr">
              <a:solidFill>
                <a:schemeClr val="lt1">
                  <a:lumMod val="95000"/>
                  <a:alpha val="10000"/>
                </a:schemeClr>
              </a:solidFill>
              <a:round/>
            </a:ln>
            <a:effectLst/>
          </c:spPr>
        </c:majorGridlines>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3530255"/>
        <c:crosses val="autoZero"/>
        <c:crossBetween val="midCat"/>
      </c:valAx>
      <c:valAx>
        <c:axId val="463530255"/>
        <c:scaling>
          <c:orientation val="minMax"/>
        </c:scaling>
        <c:delete val="0"/>
        <c:axPos val="l"/>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w="9525" cap="flat" cmpd="sng" algn="ctr">
            <a:solidFill>
              <a:schemeClr val="lt1">
                <a:lumMod val="50000"/>
              </a:schemeClr>
            </a:solidFill>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46353505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8">
  <cs:axisTitle>
    <cs:lnRef idx="0"/>
    <cs:fillRef idx="0"/>
    <cs:effectRef idx="0"/>
    <cs:fontRef idx="minor">
      <a:schemeClr val="lt1">
        <a:lumMod val="75000"/>
      </a:schemeClr>
    </cs:fontRef>
    <cs:defRPr sz="900" b="1" kern="1200" cap="all"/>
  </cs:axisTitle>
  <cs:categoryAxis>
    <cs:lnRef idx="0"/>
    <cs:fillRef idx="0"/>
    <cs:effectRef idx="0"/>
    <cs:fontRef idx="minor">
      <a:schemeClr val="lt1">
        <a:lumMod val="75000"/>
      </a:schemeClr>
    </cs:fontRef>
    <cs:spPr>
      <a:ln w="9525" cap="flat" cmpd="sng" algn="ctr">
        <a:solidFill>
          <a:schemeClr val="lt1">
            <a:lumMod val="50000"/>
          </a:schemeClr>
        </a:solidFill>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7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75000"/>
      </a:schemeClr>
    </cs:fontRef>
    <cs:spPr>
      <a:ln w="9525" cap="flat" cmpd="sng" algn="ctr">
        <a:solidFill>
          <a:schemeClr val="lt1">
            <a:lumMod val="50000"/>
          </a:schemeClr>
        </a:solidFill>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75000"/>
      </a:schemeClr>
    </cs:fontRef>
    <cs:spPr>
      <a:ln w="9525" cap="flat" cmpd="sng" algn="ctr">
        <a:solidFill>
          <a:schemeClr val="lt1">
            <a:lumMod val="50000"/>
          </a:schemeClr>
        </a:solidFill>
      </a:ln>
    </cs:spPr>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a:t>
            </a:fld>
            <a:endParaRPr lang="zh-CN" altLang="en-US" sz="1200">
              <a:latin typeface="Calibri" panose="020F0502020204030204" charset="0"/>
              <a:ea typeface="等线" charset="0"/>
              <a:cs typeface="Calibri" panose="020F0502020204030204" charset="0"/>
            </a:endParaRPr>
          </a:p>
        </p:txBody>
      </p:sp>
      <p:sp>
        <p:nvSpPr>
          <p:cNvPr id="17" name="文本框"/>
          <p:cNvSpPr>
            <a:spLocks noGrp="1"/>
          </p:cNvSpPr>
          <p:nvPr>
            <p:ph type="hdr"/>
          </p:nvPr>
        </p:nvSpPr>
        <p:spPr>
          <a:xfrm>
            <a:off x="0" y="0"/>
            <a:ext cx="5283200" cy="344488"/>
          </a:xfrm>
          <a:prstGeom prst="rect">
            <a:avLst/>
          </a:prstGeom>
          <a:noFill/>
          <a:ln w="12700" cap="flat" cmpd="sng">
            <a:noFill/>
            <a:prstDash val="solid"/>
            <a:miter/>
          </a:ln>
        </p:spPr>
        <p:txBody>
          <a:bodyPr vert="horz" wrap="square" lIns="91440" tIns="45720" rIns="91440" bIns="45720" anchor="t" anchorCtr="0"/>
          <a:lstStyle/>
          <a:p>
            <a:pPr algn="l"/>
            <a:endParaRPr lang="zh-CN" altLang="en-US" sz="1200">
              <a:latin typeface="Calibri" panose="020F0502020204030204" charset="0"/>
              <a:ea typeface="等线" charset="0"/>
              <a:cs typeface="Calibri" panose="020F0502020204030204" charset="0"/>
            </a:endParaRPr>
          </a:p>
        </p:txBody>
      </p:sp>
      <p:sp>
        <p:nvSpPr>
          <p:cNvPr id="18" name="文本框"/>
          <p:cNvSpPr>
            <a:spLocks noGrp="1"/>
          </p:cNvSpPr>
          <p:nvPr>
            <p:ph type="dt" idx="1"/>
          </p:nvPr>
        </p:nvSpPr>
        <p:spPr>
          <a:xfrm>
            <a:off x="6905625" y="0"/>
            <a:ext cx="5283200" cy="344488"/>
          </a:xfrm>
          <a:prstGeom prst="rect">
            <a:avLst/>
          </a:prstGeom>
          <a:noFill/>
          <a:ln w="12700" cap="flat" cmpd="sng">
            <a:noFill/>
            <a:prstDash val="solid"/>
            <a:miter/>
          </a:ln>
        </p:spPr>
        <p:txBody>
          <a:bodyPr vert="horz" wrap="square" lIns="91440" tIns="45720" rIns="91440" bIns="45720" anchor="t" anchorCtr="0"/>
          <a:lstStyle/>
          <a:p>
            <a:pPr algn="r"/>
            <a:fld id="{CAD2D6BD-DE1B-4B5F-8B41-2702339687B9}" type="datetime1">
              <a:rPr lang="en-US" altLang="zh-CN" sz="1200">
                <a:latin typeface="Calibri" panose="020F0502020204030204" charset="0"/>
                <a:ea typeface="等线" charset="0"/>
                <a:cs typeface="Calibri" panose="020F0502020204030204" charset="0"/>
              </a:rPr>
              <a:t>9/30/2024</a:t>
            </a:fld>
            <a:endParaRPr lang="zh-CN" altLang="en-US" sz="1200">
              <a:latin typeface="Calibri" panose="020F0502020204030204" charset="0"/>
              <a:ea typeface="等线" charset="0"/>
              <a:cs typeface="Calibri" panose="020F0502020204030204" charset="0"/>
            </a:endParaRPr>
          </a:p>
        </p:txBody>
      </p:sp>
      <p:sp>
        <p:nvSpPr>
          <p:cNvPr id="19" name="对象"/>
          <p:cNvSpPr>
            <a:spLocks noGrp="1" noRot="1" noChangeAspect="1"/>
          </p:cNvSpPr>
          <p:nvPr>
            <p:ph type="sldImg" idx="2"/>
          </p:nvPr>
        </p:nvSpPr>
        <p:spPr>
          <a:xfrm>
            <a:off x="4038600" y="857250"/>
            <a:ext cx="4114800" cy="2314575"/>
          </a:xfrm>
          <a:prstGeom prst="rect">
            <a:avLst/>
          </a:prstGeom>
          <a:noFill/>
          <a:ln w="12700" cap="flat" cmpd="sng">
            <a:solidFill>
              <a:srgbClr val="000000"/>
            </a:solidFill>
            <a:prstDash val="solid"/>
            <a:round/>
          </a:ln>
        </p:spPr>
      </p:sp>
      <p:sp>
        <p:nvSpPr>
          <p:cNvPr id="20" name="文本框"/>
          <p:cNvSpPr>
            <a:spLocks noGrp="1"/>
          </p:cNvSpPr>
          <p:nvPr>
            <p:ph type="body" idx="3"/>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21" name="文本框"/>
          <p:cNvSpPr>
            <a:spLocks noGrp="1"/>
          </p:cNvSpPr>
          <p:nvPr>
            <p:ph type="ftr" idx="4"/>
          </p:nvPr>
        </p:nvSpPr>
        <p:spPr>
          <a:xfrm>
            <a:off x="0" y="6513513"/>
            <a:ext cx="5283200" cy="344487"/>
          </a:xfrm>
          <a:prstGeom prst="rect">
            <a:avLst/>
          </a:prstGeom>
          <a:noFill/>
          <a:ln w="12700" cap="flat" cmpd="sng">
            <a:noFill/>
            <a:prstDash val="solid"/>
            <a:miter/>
          </a:ln>
        </p:spPr>
        <p:txBody>
          <a:bodyPr vert="horz" wrap="square" lIns="91440" tIns="45720" rIns="91440" bIns="45720" anchor="b" anchorCtr="0"/>
          <a:lstStyle/>
          <a:p>
            <a:pPr algn="l"/>
            <a:endParaRPr lang="zh-CN" altLang="en-US" sz="1200">
              <a:latin typeface="Calibri" panose="020F0502020204030204" charset="0"/>
              <a:ea typeface="等线" charset="0"/>
              <a:cs typeface="Calibri" panose="020F0502020204030204" charset="0"/>
            </a:endParaRPr>
          </a:p>
        </p:txBody>
      </p:sp>
    </p:spTree>
  </p:cSld>
  <p:clrMap bg1="lt1" tx1="dk1" bg2="lt2" tx2="dk2" accent1="accent1" accent2="accent2" accent3="accent3" accent4="accent4" accent5="accent5" accent6="accent6" hlink="hlink" folHlink="folHlink"/>
  <p:hf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anose="020F0502020204030204" charset="0"/>
        <a:ea typeface="等线" charset="0"/>
        <a:cs typeface="Calibri" panose="020F0502020204030204"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a:t>
            </a:fld>
            <a:endParaRPr lang="zh-CN" altLang="en-US" sz="1200">
              <a:latin typeface="Calibri" panose="020F0502020204030204" charset="0"/>
              <a:ea typeface="等线" charset="0"/>
              <a:cs typeface="Calibri" panose="020F0502020204030204" charset="0"/>
            </a:endParaRPr>
          </a:p>
        </p:txBody>
      </p:sp>
      <p:sp>
        <p:nvSpPr>
          <p:cNvPr id="47"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48"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10</a:t>
            </a:fld>
            <a:endParaRPr lang="zh-CN" altLang="en-US" sz="1200">
              <a:latin typeface="Calibri" panose="020F0502020204030204" charset="0"/>
              <a:ea typeface="等线" charset="0"/>
              <a:cs typeface="Calibri" panose="020F0502020204030204" charset="0"/>
            </a:endParaRPr>
          </a:p>
        </p:txBody>
      </p:sp>
      <p:sp>
        <p:nvSpPr>
          <p:cNvPr id="165" name="对象"/>
          <p:cNvSpPr>
            <a:spLocks noGrp="1" noRot="1" noChangeAspect="1"/>
          </p:cNvSpPr>
          <p:nvPr>
            <p:ph type="sldImg"/>
          </p:nvPr>
        </p:nvSpPr>
        <p:spPr>
          <a:xfrm>
            <a:off x="4038600" y="857250"/>
            <a:ext cx="4114800" cy="2314575"/>
          </a:xfrm>
          <a:prstGeom prst="rect">
            <a:avLst/>
          </a:prstGeom>
          <a:noFill/>
          <a:ln w="12700" cap="flat" cmpd="sng">
            <a:noFill/>
            <a:prstDash val="solid"/>
            <a:miter/>
          </a:ln>
        </p:spPr>
      </p:sp>
      <p:sp>
        <p:nvSpPr>
          <p:cNvPr id="166" name="文本框"/>
          <p:cNvSpPr>
            <a:spLocks noGrp="1"/>
          </p:cNvSpPr>
          <p:nvPr>
            <p:ph type="body" idx="1"/>
          </p:nvPr>
        </p:nvSpPr>
        <p:spPr>
          <a:xfrm>
            <a:off x="1219200" y="3300412"/>
            <a:ext cx="9753600" cy="2700337"/>
          </a:xfrm>
          <a:prstGeom prst="rect">
            <a:avLst/>
          </a:prstGeom>
          <a:noFill/>
          <a:ln w="12700" cap="flat" cmpd="sng">
            <a:noFill/>
            <a:prstDash val="solid"/>
            <a:miter/>
          </a:ln>
        </p:spPr>
        <p:txBody>
          <a:bodyPr vert="horz" wrap="square" lIns="91440" tIns="45720" rIns="91440" bIns="45720" anchor="t" anchorCtr="0"/>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11</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12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2</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3</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4</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5</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6</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7</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8</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p:cNvSpPr>
            <a:spLocks noGrp="1" noRot="1" noChangeAspect="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a:off x="6905625" y="6513513"/>
            <a:ext cx="5283200" cy="344487"/>
          </a:xfrm>
          <a:prstGeom prst="rect">
            <a:avLst/>
          </a:prstGeom>
          <a:noFill/>
          <a:ln w="12700" cap="flat" cmpd="sng">
            <a:noFill/>
            <a:prstDash val="solid"/>
            <a:miter/>
          </a:ln>
        </p:spPr>
        <p:txBody>
          <a:bodyPr vert="horz" wrap="square" lIns="91440" tIns="45720" rIns="91440" bIns="45720" anchor="b" anchorCtr="0"/>
          <a:lstStyle/>
          <a:p>
            <a:pPr algn="r"/>
            <a:fld id="{CAD2D6BD-DE1B-4B5F-8B41-2702339687B9}" type="slidenum">
              <a:rPr lang="en-US" altLang="zh-CN" sz="1200" b="0" i="0" u="none" strike="noStrike" kern="1200" cap="none" spc="0" baseline="0">
                <a:solidFill>
                  <a:schemeClr val="tx1"/>
                </a:solidFill>
                <a:latin typeface="Calibri" panose="020F0502020204030204" charset="0"/>
                <a:ea typeface="等线" charset="0"/>
                <a:cs typeface="Calibri" panose="020F0502020204030204" charset="0"/>
              </a:rPr>
              <a:t>9</a:t>
            </a:fld>
            <a:endParaRPr lang="zh-CN" altLang="en-US" sz="1200">
              <a:latin typeface="Calibri" panose="020F0502020204030204" charset="0"/>
              <a:ea typeface="等线" charset="0"/>
              <a:cs typeface="Calibri" panose="020F050202020403020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35"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34"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33"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32"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3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30"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29"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28"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23" name="文本框"/>
          <p:cNvSpPr>
            <a:spLocks noGrp="1"/>
          </p:cNvSpPr>
          <p:nvPr>
            <p:ph type="title"/>
          </p:nvPr>
        </p:nvSpPr>
        <p:spPr>
          <a:xfrm>
            <a:off x="3195573" y="2067305"/>
            <a:ext cx="5800851" cy="51815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sz="3200" b="0" i="0">
              <a:solidFill>
                <a:schemeClr val="tx1"/>
              </a:solidFill>
              <a:latin typeface="Trebuchet MS" panose="020B0603020202020204" charset="0"/>
              <a:cs typeface="Trebuchet MS" panose="020B0603020202020204" charset="0"/>
            </a:endParaRPr>
          </a:p>
        </p:txBody>
      </p:sp>
      <p:sp>
        <p:nvSpPr>
          <p:cNvPr id="24" name="文本框"/>
          <p:cNvSpPr>
            <a:spLocks noGrp="1"/>
          </p:cNvSpPr>
          <p:nvPr>
            <p:ph type="body" idx="4"/>
          </p:nvPr>
        </p:nvSpPr>
        <p:spPr>
          <a:xfrm>
            <a:off x="1828800" y="3840480"/>
            <a:ext cx="8534401" cy="1714499"/>
          </a:xfrm>
          <a:prstGeom prst="rect">
            <a:avLst/>
          </a:prstGeom>
          <a:noFill/>
          <a:ln w="12700" cap="flat" cmpd="sng">
            <a:noFill/>
            <a:prstDash val="solid"/>
            <a:miter/>
          </a:ln>
        </p:spPr>
        <p:txBody>
          <a:bodyPr vert="horz" wrap="square" lIns="91440" tIns="45720" rIns="91440" bIns="45720" anchor="t" anchorCtr="0">
            <a:spAutoFit/>
          </a:bodyPr>
          <a:lstStyle/>
          <a:p>
            <a:endParaRPr lang="zh-CN" altLang="en-US"/>
          </a:p>
        </p:txBody>
      </p:sp>
      <p:sp>
        <p:nvSpPr>
          <p:cNvPr id="25"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6"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27"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6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1"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0"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9"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5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56"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55"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54"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53"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49"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50"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1"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52"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20"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119"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118"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1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1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5"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14"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13"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1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6"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07"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08" name="文本框"/>
          <p:cNvSpPr>
            <a:spLocks noGrp="1"/>
          </p:cNvSpPr>
          <p:nvPr>
            <p:ph type="ftr" idx="5"/>
          </p:nvPr>
        </p:nvSpPr>
        <p:spPr>
          <a:xfrm>
            <a:off x="4145279" y="6377940"/>
            <a:ext cx="3901440" cy="342900"/>
          </a:xfrm>
          <a:prstGeom prst="rect">
            <a:avLst/>
          </a:prstGeom>
          <a:noFill/>
          <a:ln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09" name="文本框"/>
          <p:cNvSpPr>
            <a:spLocks noGrp="1"/>
          </p:cNvSpPr>
          <p:nvPr>
            <p:ph type="dt" idx="6"/>
          </p:nvPr>
        </p:nvSpPr>
        <p:spPr>
          <a:xfrm>
            <a:off x="609600" y="6377940"/>
            <a:ext cx="2804160" cy="342900"/>
          </a:xfrm>
          <a:prstGeom prst="rect">
            <a:avLst/>
          </a:prstGeom>
          <a:noFill/>
          <a:ln cap="flat" cmpd="sng">
            <a:noFill/>
            <a:prstDash val="solid"/>
            <a:miter/>
          </a:ln>
        </p:spPr>
        <p:txBody>
          <a:bodyPr vert="horz" wrap="square" lIns="0" tIns="0" rIns="0" bIns="0" anchor="t" anchorCtr="0">
            <a:spAutoFit/>
          </a:bodyPr>
          <a:lstStyle/>
          <a:p>
            <a:pPr algn="l"/>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10" name="文本框"/>
          <p:cNvSpPr>
            <a:spLocks noGrp="1"/>
          </p:cNvSpPr>
          <p:nvPr>
            <p:ph type="sldNum" idx="7"/>
          </p:nvPr>
        </p:nvSpPr>
        <p:spPr>
          <a:xfrm>
            <a:off x="11353418" y="6473336"/>
            <a:ext cx="151129" cy="191770"/>
          </a:xfrm>
          <a:prstGeom prst="rect">
            <a:avLst/>
          </a:prstGeom>
          <a:noFill/>
          <a:ln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t>2024/9/30</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3"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4"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5"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7"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8"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1"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0" tIns="0" rIns="0" bIns="0" anchor="t" anchorCtr="0">
            <a:spAutoFit/>
          </a:bodyPr>
          <a:lstStyle/>
          <a:p>
            <a:endParaRPr lang="zh-CN" altLang="en-US" sz="4800" b="1" i="0">
              <a:solidFill>
                <a:schemeClr val="tx1"/>
              </a:solidFill>
              <a:latin typeface="Trebuchet MS" panose="020B0603020202020204" charset="0"/>
              <a:cs typeface="Trebuchet MS" panose="020B0603020202020204" charset="0"/>
            </a:endParaRPr>
          </a:p>
        </p:txBody>
      </p:sp>
      <p:sp>
        <p:nvSpPr>
          <p:cNvPr id="13" name="文本框"/>
          <p:cNvSpPr>
            <a:spLocks noGrp="1"/>
          </p:cNvSpPr>
          <p:nvPr>
            <p:ph type="body" idx="1"/>
          </p:nvPr>
        </p:nvSpPr>
        <p:spPr>
          <a:xfrm>
            <a:off x="609600" y="1577340"/>
            <a:ext cx="10972800" cy="4526279"/>
          </a:xfrm>
          <a:prstGeom prst="rect">
            <a:avLst/>
          </a:prstGeom>
          <a:noFill/>
          <a:ln w="12700" cap="flat" cmpd="sng">
            <a:noFill/>
            <a:prstDash val="solid"/>
            <a:miter/>
          </a:ln>
        </p:spPr>
        <p:txBody>
          <a:bodyPr vert="horz" wrap="square" lIns="0" tIns="0" rIns="0" bIns="0" anchor="t" anchorCtr="0">
            <a:spAutoFit/>
          </a:bodyPr>
          <a:lstStyle/>
          <a:p>
            <a:endParaRPr lang="zh-CN" altLang="en-US"/>
          </a:p>
        </p:txBody>
      </p:sp>
      <p:sp>
        <p:nvSpPr>
          <p:cNvPr id="14" name="文本框"/>
          <p:cNvSpPr>
            <a:spLocks noGrp="1"/>
          </p:cNvSpPr>
          <p:nvPr>
            <p:ph type="ftr" idx="5"/>
          </p:nvPr>
        </p:nvSpPr>
        <p:spPr>
          <a:xfrm>
            <a:off x="4145279" y="6377940"/>
            <a:ext cx="3901440" cy="342900"/>
          </a:xfrm>
          <a:prstGeom prst="rect">
            <a:avLst/>
          </a:prstGeom>
          <a:noFill/>
          <a:ln w="12700" cap="flat" cmpd="sng">
            <a:noFill/>
            <a:prstDash val="solid"/>
            <a:miter/>
          </a:ln>
        </p:spPr>
        <p:txBody>
          <a:bodyPr vert="horz" wrap="square" lIns="0" tIns="0" rIns="0" bIns="0" anchor="t" anchorCtr="0">
            <a:spAutoFit/>
          </a:bodyPr>
          <a:lstStyle/>
          <a:p>
            <a:pPr algn="ctr"/>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5" name="文本框"/>
          <p:cNvSpPr>
            <a:spLocks noGrp="1"/>
          </p:cNvSpPr>
          <p:nvPr>
            <p:ph type="dt" idx="6"/>
          </p:nvPr>
        </p:nvSpPr>
        <p:spPr>
          <a:xfrm>
            <a:off x="609600" y="6377940"/>
            <a:ext cx="2804160" cy="342900"/>
          </a:xfrm>
          <a:prstGeom prst="rect">
            <a:avLst/>
          </a:prstGeom>
          <a:noFill/>
          <a:ln w="12700" cap="flat" cmpd="sng">
            <a:noFill/>
            <a:prstDash val="solid"/>
            <a:miter/>
          </a:ln>
        </p:spPr>
        <p:txBody>
          <a:bodyPr vert="horz" wrap="square" lIns="0" tIns="0" rIns="0" bIns="0" anchor="t" anchorCtr="0">
            <a:spAutoFit/>
          </a:bodyPr>
          <a:lstStyle/>
          <a:p>
            <a:pPr algn="l"/>
            <a:fld id="{CAD2D6BD-DE1B-4B5F-8B41-2702339687B9}" type="datetime1">
              <a:rPr lang="en-US" altLang="zh-CN">
                <a:solidFill>
                  <a:srgbClr val="898989"/>
                </a:solidFill>
                <a:latin typeface="Calibri" panose="020F0502020204030204" charset="0"/>
                <a:ea typeface="SimSun" panose="02010600030101010101" pitchFamily="2" charset="-122"/>
                <a:cs typeface="Calibri" panose="020F0502020204030204" charset="0"/>
              </a:rPr>
              <a:t>9/30/2024</a:t>
            </a:fld>
            <a:endParaRPr lang="zh-CN" altLang="en-US">
              <a:solidFill>
                <a:srgbClr val="898989"/>
              </a:solidFill>
              <a:latin typeface="Calibri" panose="020F0502020204030204" charset="0"/>
              <a:ea typeface="SimSun" panose="02010600030101010101" pitchFamily="2" charset="-122"/>
              <a:cs typeface="Calibri" panose="020F0502020204030204" charset="0"/>
            </a:endParaRPr>
          </a:p>
        </p:txBody>
      </p:sp>
      <p:sp>
        <p:nvSpPr>
          <p:cNvPr id="16" name="文本框"/>
          <p:cNvSpPr>
            <a:spLocks noGrp="1"/>
          </p:cNvSpPr>
          <p:nvPr>
            <p:ph type="sldNum" idx="7"/>
          </p:nvPr>
        </p:nvSpPr>
        <p:spPr>
          <a:xfrm>
            <a:off x="11353418" y="6473336"/>
            <a:ext cx="151129" cy="191770"/>
          </a:xfrm>
          <a:prstGeom prst="rect">
            <a:avLst/>
          </a:prstGeom>
          <a:noFill/>
          <a:ln w="12700" cap="flat" cmpd="sng">
            <a:noFill/>
            <a:prstDash val="solid"/>
            <a:miter/>
          </a:ln>
        </p:spPr>
        <p:txBody>
          <a:bodyPr vert="horz" wrap="square" lIns="0" tIns="0" rIns="0" bIns="0" anchor="t" anchorCtr="0">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a:t>
            </a:fld>
            <a:endParaRPr lang="zh-CN" altLang="en-US" sz="1100" b="0" i="0" spc="10">
              <a:solidFill>
                <a:srgbClr val="2D936B"/>
              </a:solidFill>
              <a:latin typeface="Trebuchet MS" panose="020B0603020202020204" charset="0"/>
              <a:ea typeface="SimSun" panose="02010600030101010101" pitchFamily="2" charset="-122"/>
              <a:cs typeface="Trebuchet MS" panose="020B060302020202020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lvl1pPr defTabSz="914400" fontAlgn="auto" hangingPunct="1">
        <a:buNone/>
        <a:defRPr sz="1800">
          <a:latin typeface="Calibri" panose="020F0502020204030204" charset="0"/>
          <a:ea typeface="SimSun" panose="02010600030101010101" pitchFamily="2" charset="-122"/>
          <a:cs typeface="Calibri" panose="020F0502020204030204" charset="0"/>
        </a:defRPr>
      </a:lvl1pPr>
    </p:titleStyle>
    <p:bodyStyle>
      <a:lvl1pPr marL="0" indent="0" defTabSz="914400" fontAlgn="auto" hangingPunct="1">
        <a:buNone/>
        <a:defRPr sz="1800">
          <a:latin typeface="Calibri" panose="020F0502020204030204" charset="0"/>
          <a:ea typeface="SimSun" panose="02010600030101010101" pitchFamily="2" charset="-122"/>
          <a:cs typeface="Calibri" panose="020F0502020204030204" charset="0"/>
        </a:defRPr>
      </a:lvl1pPr>
      <a:lvl2pPr marL="457200" indent="0" defTabSz="914400" fontAlgn="auto" hangingPunct="1">
        <a:buNone/>
        <a:defRPr sz="1800">
          <a:latin typeface="Calibri" panose="020F0502020204030204" charset="0"/>
          <a:ea typeface="SimSun" panose="02010600030101010101" pitchFamily="2" charset="-122"/>
          <a:cs typeface="Calibri" panose="020F0502020204030204" charset="0"/>
        </a:defRPr>
      </a:lvl2pPr>
      <a:lvl3pPr marL="914400" indent="0" defTabSz="914400" fontAlgn="auto" hangingPunct="1">
        <a:buNone/>
        <a:defRPr sz="1800">
          <a:latin typeface="Calibri" panose="020F0502020204030204" charset="0"/>
          <a:ea typeface="SimSun" panose="02010600030101010101" pitchFamily="2" charset="-122"/>
          <a:cs typeface="Calibri" panose="020F0502020204030204" charset="0"/>
        </a:defRPr>
      </a:lvl3pPr>
      <a:lvl4pPr marL="1371600" indent="0" defTabSz="914400" fontAlgn="auto" hangingPunct="1">
        <a:buNone/>
        <a:defRPr sz="1800">
          <a:latin typeface="Calibri" panose="020F0502020204030204" charset="0"/>
          <a:ea typeface="SimSun" panose="02010600030101010101" pitchFamily="2" charset="-122"/>
          <a:cs typeface="Calibri" panose="020F0502020204030204" charset="0"/>
        </a:defRPr>
      </a:lvl4pPr>
      <a:lvl5pPr marL="1828800" indent="0" defTabSz="914400" fontAlgn="auto" hangingPunct="1">
        <a:buNone/>
        <a:defRPr sz="1800">
          <a:latin typeface="Calibri" panose="020F0502020204030204" charset="0"/>
          <a:ea typeface="SimSun" panose="02010600030101010101" pitchFamily="2" charset="-122"/>
          <a:cs typeface="Calibri" panose="020F0502020204030204" charset="0"/>
        </a:defRPr>
      </a:lvl5pPr>
      <a:lvl6pPr marL="2286000" indent="0" defTabSz="914400" fontAlgn="auto" hangingPunct="1">
        <a:buNone/>
        <a:defRPr sz="1800">
          <a:latin typeface="Calibri" panose="020F0502020204030204" charset="0"/>
          <a:ea typeface="SimSun" panose="02010600030101010101" pitchFamily="2" charset="-122"/>
          <a:cs typeface="Calibri" panose="020F0502020204030204" charset="0"/>
        </a:defRPr>
      </a:lvl6pPr>
      <a:lvl7pPr marL="2743200" indent="0" defTabSz="914400" fontAlgn="auto" hangingPunct="1">
        <a:buNone/>
        <a:defRPr sz="1800">
          <a:latin typeface="Calibri" panose="020F0502020204030204" charset="0"/>
          <a:ea typeface="SimSun" panose="02010600030101010101" pitchFamily="2" charset="-122"/>
          <a:cs typeface="Calibri" panose="020F0502020204030204" charset="0"/>
        </a:defRPr>
      </a:lvl7pPr>
      <a:lvl8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8pPr>
      <a:lvl9pPr marL="3200400" indent="0" defTabSz="914400" fontAlgn="auto" hangingPunct="1">
        <a:buNone/>
        <a:defRPr sz="1800">
          <a:latin typeface="Calibri" panose="020F0502020204030204" charset="0"/>
          <a:ea typeface="SimSun" panose="02010600030101010101" pitchFamily="2" charset="-122"/>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4.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38" name="曲线"/>
            <p:cNvSpPr/>
            <p:nvPr/>
          </p:nvSpPr>
          <p:spPr>
            <a:xfrm>
              <a:off x="876298" y="1266824"/>
              <a:ext cx="1228725" cy="1057275"/>
            </a:xfrm>
            <a:custGeom>
              <a:avLst/>
              <a:gdLst>
                <a:gd name="T1" fmla="*/ 0 w 21600"/>
                <a:gd name="T2" fmla="*/ 0 h 21600"/>
                <a:gd name="T3" fmla="*/ 21600 w 21600"/>
                <a:gd name="T4" fmla="*/ 21600 h 21600"/>
              </a:gdLst>
              <a:ahLst/>
              <a:cxn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39" name="曲线"/>
            <p:cNvSpPr/>
            <p:nvPr/>
          </p:nvSpPr>
          <p:spPr>
            <a:xfrm>
              <a:off x="1971673" y="990599"/>
              <a:ext cx="647700" cy="561974"/>
            </a:xfrm>
            <a:custGeom>
              <a:avLst/>
              <a:gdLst>
                <a:gd name="T1" fmla="*/ 0 w 21600"/>
                <a:gd name="T2" fmla="*/ 0 h 21600"/>
                <a:gd name="T3" fmla="*/ 21600 w 21600"/>
                <a:gd name="T4" fmla="*/ 21600 h 21600"/>
              </a:gdLst>
              <a:ahLst/>
              <a:cxn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41" name="曲线"/>
          <p:cNvSpPr/>
          <p:nvPr/>
        </p:nvSpPr>
        <p:spPr>
          <a:xfrm>
            <a:off x="3752849" y="1190625"/>
            <a:ext cx="1666875" cy="1438275"/>
          </a:xfrm>
          <a:custGeom>
            <a:avLst/>
            <a:gdLst>
              <a:gd name="T1" fmla="*/ 0 w 21600"/>
              <a:gd name="T2" fmla="*/ 0 h 21600"/>
              <a:gd name="T3" fmla="*/ 21600 w 21600"/>
              <a:gd name="T4" fmla="*/ 21600 h 21600"/>
            </a:gdLst>
            <a:ahLst/>
            <a:cxn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42" name="曲线"/>
          <p:cNvSpPr/>
          <p:nvPr/>
        </p:nvSpPr>
        <p:spPr>
          <a:xfrm>
            <a:off x="3800474" y="5229225"/>
            <a:ext cx="723900" cy="619124"/>
          </a:xfrm>
          <a:custGeom>
            <a:avLst/>
            <a:gdLst>
              <a:gd name="T1" fmla="*/ 0 w 21600"/>
              <a:gd name="T2" fmla="*/ 0 h 21600"/>
              <a:gd name="T3" fmla="*/ 21600 w 21600"/>
              <a:gd name="T4" fmla="*/ 21600 h 21600"/>
            </a:gdLst>
            <a:ahLst/>
            <a:cxn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43" name="文本框"/>
          <p:cNvSpPr>
            <a:spLocks noGrp="1"/>
          </p:cNvSpPr>
          <p:nvPr>
            <p:ph type="ctrTitle"/>
          </p:nvPr>
        </p:nvSpPr>
        <p:spPr>
          <a:xfrm>
            <a:off x="-623455" y="19665"/>
            <a:ext cx="9776980" cy="1001556"/>
          </a:xfrm>
          <a:prstGeom prst="rect">
            <a:avLst/>
          </a:prstGeom>
          <a:noFill/>
          <a:ln w="12700" cap="flat" cmpd="sng">
            <a:noFill/>
            <a:prstDash val="solid"/>
            <a:miter/>
          </a:ln>
        </p:spPr>
        <p:txBody>
          <a:bodyPr vert="horz" wrap="square" lIns="0" tIns="16510" rIns="0" bIns="0" anchor="t" anchorCtr="0">
            <a:spAutoFit/>
          </a:bodyPr>
          <a:lstStyle/>
          <a:p>
            <a:pPr marL="3213735" indent="0" algn="l">
              <a:lnSpc>
                <a:spcPct val="100000"/>
              </a:lnSpc>
              <a:spcBef>
                <a:spcPts val="130"/>
              </a:spcBef>
              <a:spcAft>
                <a:spcPts val="0"/>
              </a:spcAft>
              <a:buNone/>
            </a:pPr>
            <a:r>
              <a:rPr lang="en-US" altLang="zh-CN" sz="3200" b="1" i="0" u="none" strike="noStrike" kern="0" cap="none" spc="0" baseline="0" dirty="0">
                <a:solidFill>
                  <a:srgbClr val="FF0000"/>
                </a:solidFill>
                <a:latin typeface="Times New Roman" panose="02020603050405020304" pitchFamily="18" charset="0"/>
                <a:ea typeface="SimSun" panose="02010600030101010101" pitchFamily="2" charset="-122"/>
                <a:cs typeface="Times New Roman" panose="02020603050405020304" pitchFamily="18" charset="0"/>
              </a:rPr>
              <a:t>Employee Data Analysis using Excel </a:t>
            </a:r>
            <a:br>
              <a:rPr lang="zh-CN" altLang="en-US" sz="3200" b="1" i="0" u="none" strike="noStrike" kern="0" cap="none" spc="0" baseline="0" dirty="0">
                <a:solidFill>
                  <a:srgbClr val="0F0F0F"/>
                </a:solidFill>
                <a:latin typeface="Roboto" pitchFamily="2" charset="0"/>
                <a:ea typeface="SimSun" panose="02010600030101010101" pitchFamily="2" charset="-122"/>
                <a:cs typeface="Trebuchet MS" panose="020B0603020202020204" charset="0"/>
              </a:rPr>
            </a:br>
            <a:endParaRPr lang="zh-CN" altLang="en-US" sz="3200" b="0" i="0" u="none" strike="noStrike" kern="0" cap="none" spc="15" baseline="0" dirty="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44"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sp>
        <p:nvSpPr>
          <p:cNvPr id="45"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46" name="矩形"/>
          <p:cNvSpPr/>
          <p:nvPr/>
        </p:nvSpPr>
        <p:spPr>
          <a:xfrm>
            <a:off x="2364567" y="2798566"/>
            <a:ext cx="6788726" cy="230695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STUDENT NAME: </a:t>
            </a:r>
            <a:r>
              <a:rPr lang="en-IN" altLang="zh-CN" sz="2400" dirty="0">
                <a:latin typeface="Calibri" panose="020F0502020204030204" charset="0"/>
                <a:cs typeface="Calibri" panose="020F0502020204030204" charset="0"/>
              </a:rPr>
              <a:t>SATHIAVATHY R</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REGISTER NO: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312220116</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DEPARTMENT: </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B.COM GENERAL</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COLLEGE:</a:t>
            </a:r>
            <a:r>
              <a:rPr lang="en-I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SRI BALAJI ARTS AND SCIENCE COLLEGE</a:t>
            </a:r>
            <a:endParaRPr lang="en-US" altLang="zh-CN" sz="2400" b="0" i="0" u="none" strike="noStrike" kern="1200" cap="none" spc="0" baseline="0" dirty="0">
              <a:solidFill>
                <a:srgbClr val="0070C0"/>
              </a:solidFill>
              <a:latin typeface="Calibri" panose="020F0502020204030204" charset="0"/>
              <a:ea typeface="SimSun" panose="02010600030101010101" pitchFamily="2" charset="-122"/>
              <a:cs typeface="Calibri" panose="020F0502020204030204"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rPr>
              <a:t>       </a:t>
            </a:r>
            <a:endParaRPr lang="en-US" sz="2400" dirty="0"/>
          </a:p>
          <a:p>
            <a:pPr marL="0" indent="0" algn="l">
              <a:lnSpc>
                <a:spcPct val="100000"/>
              </a:lnSpc>
              <a:spcBef>
                <a:spcPts val="0"/>
              </a:spcBef>
              <a:spcAft>
                <a:spcPts val="0"/>
              </a:spcAft>
              <a:buNone/>
            </a:pPr>
            <a:endParaRPr lang="zh-CN" altLang="en-US" sz="2400" b="0" i="0" u="none" strike="noStrike" kern="1200" cap="none" spc="0" baseline="0" dirty="0">
              <a:solidFill>
                <a:schemeClr val="tx1"/>
              </a:solidFill>
              <a:latin typeface="Calibri" panose="020F0502020204030204" charset="0"/>
              <a:ea typeface="SimSun" panose="02010600030101010101" pitchFamily="2" charset="-122"/>
              <a:cs typeface="Calibri" panose="020F05020202040302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5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5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0" name="图片"/>
          <p:cNvPicPr/>
          <p:nvPr/>
        </p:nvPicPr>
        <p:blipFill>
          <a:blip r:embed="rId3" cstate="print"/>
          <a:stretch>
            <a:fillRect/>
          </a:stretch>
        </p:blipFill>
        <p:spPr>
          <a:xfrm>
            <a:off x="66675" y="3381373"/>
            <a:ext cx="2466975" cy="3419474"/>
          </a:xfrm>
          <a:prstGeom prst="rect">
            <a:avLst/>
          </a:prstGeom>
          <a:noFill/>
          <a:ln w="12700" cap="flat" cmpd="sng">
            <a:noFill/>
            <a:prstDash val="solid"/>
            <a:miter/>
          </a:ln>
        </p:spPr>
      </p:pic>
      <p:sp>
        <p:nvSpPr>
          <p:cNvPr id="161"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THE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WOW"</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IN</a:t>
            </a: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OUR</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SOLUTION</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2" name="文本框"/>
          <p:cNvSpPr>
            <a:spLocks noGrp="1"/>
          </p:cNvSpPr>
          <p:nvPr>
            <p:ph type="body" idx="1"/>
          </p:nvPr>
        </p:nvSpPr>
        <p:spPr>
          <a:xfrm>
            <a:off x="2362200" y="1148252"/>
            <a:ext cx="8305800" cy="507831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Personalized Insights: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Custom feedback tailored to individual strengths and career goals.</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Development plans with clear, actionable steps for growth.</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Real-Time Analytics:</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Instant performance tracking and feedback.</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Predictive insights to anticipate future trends and needs.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Engaging Experience:</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Gamified elements to motivate and reward high performance.</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Intuitive, mobile-friendly interface for on-the-go access.</a:t>
            </a:r>
          </a:p>
          <a:p>
            <a:pPr marL="0" indent="0" algn="l">
              <a:lnSpc>
                <a:spcPct val="100000"/>
              </a:lnSpc>
              <a:spcBef>
                <a:spcPts val="0"/>
              </a:spcBef>
              <a:spcAft>
                <a:spcPts val="0"/>
              </a:spcAft>
              <a:buNone/>
            </a:pPr>
            <a:r>
              <a:rPr lang="en-US" altLang="zh-CN" sz="2400" b="1"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Holistic Approach:</a:t>
            </a:r>
            <a:endPar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360-degree feedback for a comprehensive evaluation.</a:t>
            </a:r>
          </a:p>
          <a:p>
            <a:pPr marL="742950" lvl="1" indent="-285750" algn="l">
              <a:lnSpc>
                <a:spcPct val="100000"/>
              </a:lnSpc>
              <a:spcBef>
                <a:spcPts val="0"/>
              </a:spcBef>
              <a:spcAft>
                <a:spcPts val="0"/>
              </a:spcAft>
              <a:buFont typeface="Arial" panose="020B0604020202020204" pitchFamily="34" charset="0"/>
              <a:buChar char="•"/>
            </a:pPr>
            <a:r>
              <a:rPr lang="en-US" altLang="zh-CN" sz="24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Integration of employee wellness into performance metrics.</a:t>
            </a:r>
          </a:p>
          <a:p>
            <a:pPr marL="0" indent="0" algn="l">
              <a:lnSpc>
                <a:spcPct val="100000"/>
              </a:lnSpc>
              <a:spcBef>
                <a:spcPts val="0"/>
              </a:spcBef>
              <a:spcAft>
                <a:spcPts val="0"/>
              </a:spcAft>
              <a:buNone/>
            </a:pPr>
            <a:endParaRPr lang="zh-CN" altLang="en-US" sz="1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63"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10</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64" name="矩形"/>
          <p:cNvSpPr/>
          <p:nvPr/>
        </p:nvSpPr>
        <p:spPr>
          <a:xfrm>
            <a:off x="2857500" y="2300436"/>
            <a:ext cx="8534018" cy="948690"/>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Font typeface="Arial" panose="020B0604020202020204" pitchFamily="34" charset="0"/>
              <a:buChar char="•"/>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3"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75"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76"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77" name="文本框"/>
          <p:cNvSpPr>
            <a:spLocks noGrp="1"/>
          </p:cNvSpPr>
          <p:nvPr>
            <p:ph type="title"/>
          </p:nvPr>
        </p:nvSpPr>
        <p:spPr>
          <a:xfrm>
            <a:off x="755332" y="385444"/>
            <a:ext cx="10681335"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4800" b="1" i="0" u="none" strike="noStrike" kern="0" cap="none" spc="-4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8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4800" b="1" i="0" u="none" strike="noStrike" kern="0" cap="none" spc="-40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TS</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8" name="文本框"/>
          <p:cNvSpPr>
            <a:spLocks noGrp="1"/>
          </p:cNvSpPr>
          <p:nvPr>
            <p:ph type="body" idx="1"/>
          </p:nvPr>
        </p:nvSpPr>
        <p:spPr>
          <a:xfrm>
            <a:off x="609600" y="1577338"/>
            <a:ext cx="10972800" cy="4499611"/>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FORMULAS:</a:t>
            </a: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=IFS(Z8&gt;=5,"VERY HIGH",Z8&gt;=4,"HIGH",Z8&gt;=3,"MED",TRUE,"LOW")</a:t>
            </a: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en-US" altLang="zh-CN"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en-US" altLang="zh-CN" sz="1500" dirty="0">
              <a:latin typeface="Times New Roman" panose="02020603050405020304" pitchFamily="18" charset="0"/>
              <a:cs typeface="Times New Roman" panose="02020603050405020304" pitchFamily="18" charset="0"/>
            </a:endParaRPr>
          </a:p>
          <a:p>
            <a:pPr marL="0" indent="0" algn="l">
              <a:lnSpc>
                <a:spcPct val="100000"/>
              </a:lnSpc>
              <a:spcBef>
                <a:spcPts val="0"/>
              </a:spcBef>
              <a:spcAft>
                <a:spcPts val="0"/>
              </a:spcAft>
              <a:buNone/>
            </a:pPr>
            <a:endParaRPr lang="zh-CN" altLang="en-US" sz="15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7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11</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aphicFrame>
        <p:nvGraphicFramePr>
          <p:cNvPr id="2" name="Chart 1">
            <a:extLst>
              <a:ext uri="{FF2B5EF4-FFF2-40B4-BE49-F238E27FC236}">
                <a16:creationId xmlns:a16="http://schemas.microsoft.com/office/drawing/2014/main" id="{DEEAD418-15A6-BC1E-CA20-78E5B29944EC}"/>
              </a:ext>
            </a:extLst>
          </p:cNvPr>
          <p:cNvGraphicFramePr>
            <a:graphicFrameLocks/>
          </p:cNvGraphicFramePr>
          <p:nvPr>
            <p:extLst>
              <p:ext uri="{D42A27DB-BD31-4B8C-83A1-F6EECF244321}">
                <p14:modId xmlns:p14="http://schemas.microsoft.com/office/powerpoint/2010/main" val="2877615792"/>
              </p:ext>
            </p:extLst>
          </p:nvPr>
        </p:nvGraphicFramePr>
        <p:xfrm>
          <a:off x="2281237" y="2473959"/>
          <a:ext cx="5043294" cy="3223262"/>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 name="文本框"/>
          <p:cNvSpPr>
            <a:spLocks noGrp="1"/>
          </p:cNvSpPr>
          <p:nvPr>
            <p:ph type="title"/>
          </p:nvPr>
        </p:nvSpPr>
        <p:spPr>
          <a:xfrm>
            <a:off x="755332" y="385444"/>
            <a:ext cx="10681335" cy="758190"/>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conclusion</a:t>
            </a:r>
            <a:endParaRPr lang="zh-CN" altLang="en-US" sz="4800" b="1" i="0" u="none" strike="noStrike" kern="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
        <p:nvSpPr>
          <p:cNvPr id="183" name="文本框"/>
          <p:cNvSpPr>
            <a:spLocks noGrp="1"/>
          </p:cNvSpPr>
          <p:nvPr>
            <p:ph type="body" idx="1"/>
          </p:nvPr>
        </p:nvSpPr>
        <p:spPr>
          <a:xfrm>
            <a:off x="609600" y="1577340"/>
            <a:ext cx="10744201" cy="4154984"/>
          </a:xfrm>
          <a:prstGeom prst="rect">
            <a:avLst/>
          </a:prstGeom>
          <a:noFill/>
          <a:ln w="12700" cap="flat" cmpd="sng">
            <a:noFill/>
            <a:prstDash val="solid"/>
            <a:miter/>
          </a:ln>
        </p:spPr>
        <p:txBody>
          <a:bodyPr vert="horz" wrap="square" lIns="91440" tIns="45720" rIns="91440" bIns="45720" anchor="t" anchorCtr="0"/>
          <a:lstStyle/>
          <a:p>
            <a:pPr marL="0" indent="0" algn="just">
              <a:lnSpc>
                <a:spcPct val="100000"/>
              </a:lnSpc>
              <a:spcBef>
                <a:spcPts val="0"/>
              </a:spcBef>
              <a:spcAft>
                <a:spcPts val="0"/>
              </a:spcAft>
              <a:buNone/>
            </a:pPr>
            <a:r>
              <a:rPr lang="en-US" altLang="zh-CN"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	Our employee performance analysis solution empowers individuals with deep, personalized insights, enabling them to clearly understand their strengths and areas for growth. By offering real-time analytics and predictive tools, it allows for data-driven decisions that foster continuous improvement. The engaging experience, enhanced by gamification and mobile accessibility, boosts both motivation and productivity. Additionally, our holistic approach, which integrates 360-degree feedback and wellness considerations, ensures a comprehensive evaluation of performance. Ultimately, this solution provides a strategic advantage, aligning individual contributions with organizational goals and driving overall business success. Our innovative approach not only meets expectations but delivers a "WOW" experience that transforms how organizations and employees achieve success together.</a:t>
            </a:r>
            <a:endParaRPr lang="zh-CN" altLang="en-US" sz="24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3" name="曲线"/>
          <p:cNvSpPr/>
          <p:nvPr/>
        </p:nvSpPr>
        <p:spPr>
          <a:xfrm>
            <a:off x="0" y="0"/>
            <a:ext cx="12192000"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F1F1F1"/>
          </a:solidFill>
          <a:ln cap="flat" cmpd="sng">
            <a:noFill/>
            <a:prstDash val="solid"/>
            <a:miter/>
          </a:ln>
        </p:spPr>
      </p:sp>
      <p:grpSp>
        <p:nvGrpSpPr>
          <p:cNvPr id="73" name="组合"/>
          <p:cNvGrpSpPr/>
          <p:nvPr/>
        </p:nvGrpSpPr>
        <p:grpSpPr>
          <a:xfrm>
            <a:off x="7448612" y="0"/>
            <a:ext cx="4743795" cy="6858466"/>
            <a:chOff x="7448612" y="0"/>
            <a:chExt cx="4743795" cy="6858466"/>
          </a:xfrm>
        </p:grpSpPr>
        <p:sp>
          <p:nvSpPr>
            <p:cNvPr id="64"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65"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66"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67"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68"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69"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70"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71"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72"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74"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75"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76"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7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78" name="文本框"/>
          <p:cNvSpPr>
            <a:spLocks noGrp="1"/>
          </p:cNvSpPr>
          <p:nvPr>
            <p:ph type="title"/>
          </p:nvPr>
        </p:nvSpPr>
        <p:spPr>
          <a:xfrm>
            <a:off x="739774" y="829626"/>
            <a:ext cx="3909695"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a:t>
            </a:r>
            <a:r>
              <a:rPr lang="en-US" altLang="zh-CN" sz="4250" b="1" i="0" u="none" strike="noStrike" kern="0" cap="none" spc="-8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TITLE</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grpSp>
        <p:nvGrpSpPr>
          <p:cNvPr id="81" name="组合"/>
          <p:cNvGrpSpPr/>
          <p:nvPr/>
        </p:nvGrpSpPr>
        <p:grpSpPr>
          <a:xfrm>
            <a:off x="466725" y="6410325"/>
            <a:ext cx="3705224" cy="295275"/>
            <a:chOff x="466725" y="6410325"/>
            <a:chExt cx="3705224" cy="295275"/>
          </a:xfrm>
        </p:grpSpPr>
        <p:pic>
          <p:nvPicPr>
            <p:cNvPr id="79" name="图片"/>
            <p:cNvPicPr/>
            <p:nvPr/>
          </p:nvPicPr>
          <p:blipFill>
            <a:blip r:embed="rId3" cstate="print"/>
            <a:stretch>
              <a:fillRect/>
            </a:stretch>
          </p:blipFill>
          <p:spPr>
            <a:xfrm>
              <a:off x="676275" y="6467475"/>
              <a:ext cx="2143125" cy="200024"/>
            </a:xfrm>
            <a:prstGeom prst="rect">
              <a:avLst/>
            </a:prstGeom>
            <a:noFill/>
            <a:ln w="12700" cap="flat" cmpd="sng">
              <a:noFill/>
              <a:prstDash val="solid"/>
              <a:miter/>
            </a:ln>
          </p:spPr>
        </p:pic>
        <p:pic>
          <p:nvPicPr>
            <p:cNvPr id="8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grpSp>
      <p:sp>
        <p:nvSpPr>
          <p:cNvPr id="8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2</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83" name="矩形"/>
          <p:cNvSpPr/>
          <p:nvPr/>
        </p:nvSpPr>
        <p:spPr>
          <a:xfrm>
            <a:off x="1217522" y="2123271"/>
            <a:ext cx="8593228" cy="142493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anose="02020603050405020304" pitchFamily="18" charset="0"/>
                <a:ea typeface="SimSun" panose="02010600030101010101" pitchFamily="2" charset="-122"/>
                <a:cs typeface="Times New Roman" panose="02020603050405020304" pitchFamily="18" charset="0"/>
              </a:rPr>
              <a:t>Employee Performance Analysis using Excel</a:t>
            </a:r>
            <a:endParaRPr lang="zh-CN" altLang="en-US" sz="2800" b="0" i="0" u="none" strike="noStrike" kern="1200" cap="none" spc="0" baseline="0">
              <a:solidFill>
                <a:srgbClr val="7030A0"/>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84" name="曲线"/>
          <p:cNvSpPr/>
          <p:nvPr/>
        </p:nvSpPr>
        <p:spPr>
          <a:xfrm>
            <a:off x="-76200" y="28579"/>
            <a:ext cx="12481713" cy="68580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94" name="组合"/>
          <p:cNvGrpSpPr/>
          <p:nvPr/>
        </p:nvGrpSpPr>
        <p:grpSpPr>
          <a:xfrm>
            <a:off x="7448612" y="0"/>
            <a:ext cx="4743795" cy="6858466"/>
            <a:chOff x="7448612" y="0"/>
            <a:chExt cx="4743795" cy="6858466"/>
          </a:xfrm>
        </p:grpSpPr>
        <p:sp>
          <p:nvSpPr>
            <p:cNvPr id="85" name="曲线"/>
            <p:cNvSpPr/>
            <p:nvPr/>
          </p:nvSpPr>
          <p:spPr>
            <a:xfrm>
              <a:off x="9377426" y="4825"/>
              <a:ext cx="1218564" cy="6853554"/>
            </a:xfrm>
            <a:custGeom>
              <a:avLst/>
              <a:gdLst>
                <a:gd name="T1" fmla="*/ 0 w 21600"/>
                <a:gd name="T2" fmla="*/ 0 h 21600"/>
                <a:gd name="T3" fmla="*/ 21600 w 21600"/>
                <a:gd name="T4" fmla="*/ 21600 h 21600"/>
              </a:gdLst>
              <a:ahLst/>
              <a:cxnLst/>
              <a:rect l="T1" t="T2" r="T3" b="T4"/>
              <a:pathLst>
                <a:path w="21600" h="21600">
                  <a:moveTo>
                    <a:pt x="0" y="0"/>
                  </a:moveTo>
                  <a:lnTo>
                    <a:pt x="21596" y="21598"/>
                  </a:lnTo>
                </a:path>
              </a:pathLst>
            </a:custGeom>
            <a:noFill/>
            <a:ln w="9525" cap="flat" cmpd="sng">
              <a:solidFill>
                <a:srgbClr val="5FCAEE"/>
              </a:solidFill>
              <a:prstDash val="solid"/>
              <a:round/>
            </a:ln>
          </p:spPr>
        </p:sp>
        <p:sp>
          <p:nvSpPr>
            <p:cNvPr id="86" name="曲线"/>
            <p:cNvSpPr/>
            <p:nvPr/>
          </p:nvSpPr>
          <p:spPr>
            <a:xfrm>
              <a:off x="7448612" y="3694896"/>
              <a:ext cx="4743450" cy="3163570"/>
            </a:xfrm>
            <a:custGeom>
              <a:avLst/>
              <a:gdLst>
                <a:gd name="T1" fmla="*/ 0 w 21600"/>
                <a:gd name="T2" fmla="*/ 0 h 21600"/>
                <a:gd name="T3" fmla="*/ 21600 w 21600"/>
                <a:gd name="T4" fmla="*/ 21600 h 21600"/>
              </a:gdLst>
              <a:ahLst/>
              <a:cxnLst/>
              <a:rect l="T1" t="T2" r="T3" b="T4"/>
              <a:pathLst>
                <a:path w="21600" h="21600">
                  <a:moveTo>
                    <a:pt x="21599" y="0"/>
                  </a:moveTo>
                  <a:lnTo>
                    <a:pt x="0" y="21596"/>
                  </a:lnTo>
                </a:path>
              </a:pathLst>
            </a:custGeom>
            <a:noFill/>
            <a:ln w="9525" cap="flat" cmpd="sng">
              <a:solidFill>
                <a:srgbClr val="5FCAEE"/>
              </a:solidFill>
              <a:prstDash val="solid"/>
              <a:round/>
            </a:ln>
          </p:spPr>
        </p:sp>
        <p:sp>
          <p:nvSpPr>
            <p:cNvPr id="87" name="曲线"/>
            <p:cNvSpPr/>
            <p:nvPr/>
          </p:nvSpPr>
          <p:spPr>
            <a:xfrm>
              <a:off x="9182100" y="0"/>
              <a:ext cx="3009899" cy="6858000"/>
            </a:xfrm>
            <a:custGeom>
              <a:avLst/>
              <a:gdLst>
                <a:gd name="T1" fmla="*/ 0 w 21600"/>
                <a:gd name="T2" fmla="*/ 0 h 21600"/>
                <a:gd name="T3" fmla="*/ 21600 w 21600"/>
                <a:gd name="T4" fmla="*/ 21600 h 21600"/>
              </a:gdLst>
              <a:ahLst/>
              <a:cxn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88" name="曲线"/>
            <p:cNvSpPr/>
            <p:nvPr/>
          </p:nvSpPr>
          <p:spPr>
            <a:xfrm>
              <a:off x="9602878" y="0"/>
              <a:ext cx="2589529" cy="6858000"/>
            </a:xfrm>
            <a:custGeom>
              <a:avLst/>
              <a:gdLst>
                <a:gd name="T1" fmla="*/ 0 w 21600"/>
                <a:gd name="T2" fmla="*/ 0 h 21600"/>
                <a:gd name="T3" fmla="*/ 21600 w 21600"/>
                <a:gd name="T4" fmla="*/ 21600 h 21600"/>
              </a:gdLst>
              <a:ahLst/>
              <a:cxn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89" name="曲线"/>
            <p:cNvSpPr/>
            <p:nvPr/>
          </p:nvSpPr>
          <p:spPr>
            <a:xfrm>
              <a:off x="8934450" y="3048000"/>
              <a:ext cx="3257550" cy="3810000"/>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90" name="曲线"/>
            <p:cNvSpPr/>
            <p:nvPr/>
          </p:nvSpPr>
          <p:spPr>
            <a:xfrm>
              <a:off x="9337930" y="0"/>
              <a:ext cx="2854324" cy="6858000"/>
            </a:xfrm>
            <a:custGeom>
              <a:avLst/>
              <a:gdLst>
                <a:gd name="T1" fmla="*/ 0 w 21600"/>
                <a:gd name="T2" fmla="*/ 0 h 21600"/>
                <a:gd name="T3" fmla="*/ 21600 w 21600"/>
                <a:gd name="T4" fmla="*/ 21600 h 21600"/>
              </a:gdLst>
              <a:ahLst/>
              <a:cxn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91" name="曲线"/>
            <p:cNvSpPr/>
            <p:nvPr/>
          </p:nvSpPr>
          <p:spPr>
            <a:xfrm>
              <a:off x="10896601" y="0"/>
              <a:ext cx="1295400" cy="6858000"/>
            </a:xfrm>
            <a:custGeom>
              <a:avLst/>
              <a:gdLst>
                <a:gd name="T1" fmla="*/ 0 w 21600"/>
                <a:gd name="T2" fmla="*/ 0 h 21600"/>
                <a:gd name="T3" fmla="*/ 21600 w 21600"/>
                <a:gd name="T4" fmla="*/ 21600 h 21600"/>
              </a:gdLst>
              <a:ahLst/>
              <a:cxn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92" name="曲线"/>
            <p:cNvSpPr/>
            <p:nvPr/>
          </p:nvSpPr>
          <p:spPr>
            <a:xfrm>
              <a:off x="10936247" y="0"/>
              <a:ext cx="1256029" cy="6858000"/>
            </a:xfrm>
            <a:custGeom>
              <a:avLst/>
              <a:gdLst>
                <a:gd name="T1" fmla="*/ 0 w 21600"/>
                <a:gd name="T2" fmla="*/ 0 h 21600"/>
                <a:gd name="T3" fmla="*/ 21600 w 21600"/>
                <a:gd name="T4" fmla="*/ 21600 h 21600"/>
              </a:gdLst>
              <a:ahLst/>
              <a:cxn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93" name="曲线"/>
            <p:cNvSpPr/>
            <p:nvPr/>
          </p:nvSpPr>
          <p:spPr>
            <a:xfrm>
              <a:off x="10372725" y="3590925"/>
              <a:ext cx="1819275" cy="3267075"/>
            </a:xfrm>
            <a:custGeom>
              <a:avLst/>
              <a:gdLst>
                <a:gd name="T1" fmla="*/ 0 w 21600"/>
                <a:gd name="T2" fmla="*/ 0 h 21600"/>
                <a:gd name="T3" fmla="*/ 21600 w 21600"/>
                <a:gd name="T4" fmla="*/ 21600 h 21600"/>
              </a:gdLst>
              <a:ahLst/>
              <a:cxn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95" name="曲线"/>
          <p:cNvSpPr/>
          <p:nvPr/>
        </p:nvSpPr>
        <p:spPr>
          <a:xfrm>
            <a:off x="0" y="4010025"/>
            <a:ext cx="447674" cy="2847975"/>
          </a:xfrm>
          <a:custGeom>
            <a:avLst/>
            <a:gdLst>
              <a:gd name="T1" fmla="*/ 0 w 21600"/>
              <a:gd name="T2" fmla="*/ 0 h 21600"/>
              <a:gd name="T3" fmla="*/ 21600 w 21600"/>
              <a:gd name="T4" fmla="*/ 21600 h 21600"/>
            </a:gdLst>
            <a:ahLst/>
            <a:cxn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96" name="矩形"/>
          <p:cNvSpPr/>
          <p:nvPr/>
        </p:nvSpPr>
        <p:spPr>
          <a:xfrm>
            <a:off x="752474" y="6486037"/>
            <a:ext cx="1773555" cy="166369"/>
          </a:xfrm>
          <a:prstGeom prst="rect">
            <a:avLst/>
          </a:prstGeom>
          <a:noFill/>
          <a:ln w="12700" cap="flat" cmpd="sng">
            <a:noFill/>
            <a:prstDash val="solid"/>
            <a:miter/>
          </a:ln>
        </p:spPr>
        <p:txBody>
          <a:bodyPr vert="horz" wrap="square" lIns="0" tIns="0" rIns="0" bIns="0" anchor="t" anchorCtr="0">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anose="020B0603020202020204" charset="0"/>
                <a:ea typeface="SimSun" panose="02010600030101010101" pitchFamily="2" charset="-122"/>
                <a:cs typeface="Trebuchet MS" panose="020B0603020202020204" charset="0"/>
              </a:rPr>
              <a:t>3/21/202</a:t>
            </a:r>
            <a:r>
              <a:rPr lang="en-US" altLang="zh-CN" sz="1100" b="0"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4</a:t>
            </a:r>
            <a:r>
              <a:rPr lang="en-US" altLang="zh-CN" sz="1100" b="0"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0" i="0" u="none" strike="noStrike" kern="1200" cap="none" spc="13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50" baseline="0">
                <a:solidFill>
                  <a:srgbClr val="2D83C3"/>
                </a:solidFill>
                <a:latin typeface="Trebuchet MS" panose="020B0603020202020204" charset="0"/>
                <a:ea typeface="SimSun" panose="02010600030101010101" pitchFamily="2" charset="-122"/>
                <a:cs typeface="Trebuchet MS" panose="020B0603020202020204" charset="0"/>
              </a:rPr>
              <a:t>A</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nnu</a:t>
            </a:r>
            <a:r>
              <a:rPr lang="en-US" altLang="zh-CN" sz="1100" b="1" i="0" u="none" strike="noStrike" kern="1200" cap="none" spc="10" baseline="0">
                <a:solidFill>
                  <a:srgbClr val="2D83C3"/>
                </a:solidFill>
                <a:latin typeface="Trebuchet MS" panose="020B0603020202020204" charset="0"/>
                <a:ea typeface="SimSun" panose="02010600030101010101" pitchFamily="2" charset="-122"/>
                <a:cs typeface="Trebuchet MS" panose="020B0603020202020204" charset="0"/>
              </a:rPr>
              <a:t>al</a:t>
            </a:r>
            <a:r>
              <a:rPr lang="en-US" altLang="zh-CN" sz="1100" b="1" i="0" u="none" strike="noStrike" kern="1200" cap="none" spc="-140" baseline="0">
                <a:solidFill>
                  <a:srgbClr val="2D83C3"/>
                </a:solidFill>
                <a:latin typeface="Trebuchet MS" panose="020B0603020202020204" charset="0"/>
                <a:ea typeface="SimSun" panose="02010600030101010101" pitchFamily="2" charset="-122"/>
                <a:cs typeface="Trebuchet MS" panose="020B0603020202020204" charset="0"/>
              </a:rPr>
              <a:t> </a:t>
            </a:r>
            <a:r>
              <a:rPr lang="en-US" altLang="zh-CN" sz="1100" b="1" i="0" u="none" strike="noStrike" kern="1200" cap="none" spc="0" baseline="0">
                <a:solidFill>
                  <a:srgbClr val="2D83C3"/>
                </a:solidFill>
                <a:latin typeface="Trebuchet MS" panose="020B0603020202020204" charset="0"/>
                <a:ea typeface="SimSun" panose="02010600030101010101" pitchFamily="2" charset="-122"/>
                <a:cs typeface="Trebuchet MS" panose="020B0603020202020204" charset="0"/>
              </a:rPr>
              <a:t>R</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90" baseline="0">
                <a:solidFill>
                  <a:srgbClr val="2D83C3"/>
                </a:solidFill>
                <a:latin typeface="Trebuchet MS" panose="020B0603020202020204" charset="0"/>
                <a:ea typeface="SimSun" panose="02010600030101010101" pitchFamily="2" charset="-122"/>
                <a:cs typeface="Trebuchet MS" panose="020B0603020202020204" charset="0"/>
              </a:rPr>
              <a:t>v</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i</a:t>
            </a:r>
            <a:r>
              <a:rPr lang="en-US" altLang="zh-CN" sz="1100" b="1" i="0" u="none" strike="noStrike" kern="1200" cap="none" spc="35" baseline="0">
                <a:solidFill>
                  <a:srgbClr val="2D83C3"/>
                </a:solidFill>
                <a:latin typeface="Trebuchet MS" panose="020B0603020202020204" charset="0"/>
                <a:ea typeface="SimSun" panose="02010600030101010101" pitchFamily="2" charset="-122"/>
                <a:cs typeface="Trebuchet MS" panose="020B0603020202020204" charset="0"/>
              </a:rPr>
              <a:t>e</a:t>
            </a:r>
            <a:r>
              <a:rPr lang="en-US" altLang="zh-CN" sz="1100" b="1" i="0" u="none" strike="noStrike" kern="1200" cap="none" spc="15" baseline="0">
                <a:solidFill>
                  <a:srgbClr val="2D83C3"/>
                </a:solidFill>
                <a:latin typeface="Trebuchet MS" panose="020B0603020202020204" charset="0"/>
                <a:ea typeface="SimSun" panose="02010600030101010101" pitchFamily="2" charset="-122"/>
                <a:cs typeface="Trebuchet MS" panose="020B0603020202020204" charset="0"/>
              </a:rPr>
              <a:t>w</a:t>
            </a:r>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97" name="曲线"/>
          <p:cNvSpPr/>
          <p:nvPr/>
        </p:nvSpPr>
        <p:spPr>
          <a:xfrm>
            <a:off x="7362825" y="447674"/>
            <a:ext cx="361950" cy="361950"/>
          </a:xfrm>
          <a:custGeom>
            <a:avLst/>
            <a:gdLst>
              <a:gd name="T1" fmla="*/ 0 w 21600"/>
              <a:gd name="T2" fmla="*/ 0 h 21600"/>
              <a:gd name="T3" fmla="*/ 21600 w 21600"/>
              <a:gd name="T4" fmla="*/ 21600 h 21600"/>
            </a:gdLst>
            <a:ahLst/>
            <a:cxn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98" name="曲线"/>
          <p:cNvSpPr/>
          <p:nvPr/>
        </p:nvSpPr>
        <p:spPr>
          <a:xfrm>
            <a:off x="11010900" y="5610225"/>
            <a:ext cx="647699" cy="647700"/>
          </a:xfrm>
          <a:custGeom>
            <a:avLst/>
            <a:gdLst>
              <a:gd name="T1" fmla="*/ 0 w 21600"/>
              <a:gd name="T2" fmla="*/ 0 h 21600"/>
              <a:gd name="T3" fmla="*/ 21600 w 21600"/>
              <a:gd name="T4" fmla="*/ 21600 h 21600"/>
            </a:gdLst>
            <a:ahLst/>
            <a:cxn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99" name="图片"/>
          <p:cNvPicPr/>
          <p:nvPr/>
        </p:nvPicPr>
        <p:blipFill>
          <a:blip r:embed="rId3" cstate="print"/>
          <a:stretch>
            <a:fillRect/>
          </a:stretch>
        </p:blipFill>
        <p:spPr>
          <a:xfrm>
            <a:off x="10687050" y="6134100"/>
            <a:ext cx="247649" cy="247650"/>
          </a:xfrm>
          <a:prstGeom prst="rect">
            <a:avLst/>
          </a:prstGeom>
          <a:noFill/>
          <a:ln w="12700" cap="flat" cmpd="sng">
            <a:noFill/>
            <a:prstDash val="solid"/>
            <a:miter/>
          </a:ln>
        </p:spPr>
      </p:pic>
      <p:grpSp>
        <p:nvGrpSpPr>
          <p:cNvPr id="102" name="组合"/>
          <p:cNvGrpSpPr/>
          <p:nvPr/>
        </p:nvGrpSpPr>
        <p:grpSpPr>
          <a:xfrm>
            <a:off x="47625" y="3819523"/>
            <a:ext cx="4124324" cy="3009897"/>
            <a:chOff x="47625" y="3819523"/>
            <a:chExt cx="4124324" cy="3009897"/>
          </a:xfrm>
        </p:grpSpPr>
        <p:pic>
          <p:nvPicPr>
            <p:cNvPr id="100" name="图片"/>
            <p:cNvPicPr/>
            <p:nvPr/>
          </p:nvPicPr>
          <p:blipFill>
            <a:blip r:embed="rId4" cstate="print"/>
            <a:stretch>
              <a:fillRect/>
            </a:stretch>
          </p:blipFill>
          <p:spPr>
            <a:xfrm>
              <a:off x="466725" y="6410325"/>
              <a:ext cx="3705224" cy="295275"/>
            </a:xfrm>
            <a:prstGeom prst="rect">
              <a:avLst/>
            </a:prstGeom>
            <a:noFill/>
            <a:ln w="12700" cap="flat" cmpd="sng">
              <a:noFill/>
              <a:prstDash val="solid"/>
              <a:miter/>
            </a:ln>
          </p:spPr>
        </p:pic>
        <p:pic>
          <p:nvPicPr>
            <p:cNvPr id="101" name="图片"/>
            <p:cNvPicPr/>
            <p:nvPr/>
          </p:nvPicPr>
          <p:blipFill>
            <a:blip r:embed="rId5" cstate="print"/>
            <a:stretch>
              <a:fillRect/>
            </a:stretch>
          </p:blipFill>
          <p:spPr>
            <a:xfrm>
              <a:off x="47625" y="3819523"/>
              <a:ext cx="1733550" cy="3009897"/>
            </a:xfrm>
            <a:prstGeom prst="rect">
              <a:avLst/>
            </a:prstGeom>
            <a:noFill/>
            <a:ln w="12700" cap="flat" cmpd="sng">
              <a:noFill/>
              <a:prstDash val="solid"/>
              <a:miter/>
            </a:ln>
          </p:spPr>
        </p:pic>
      </p:grpSp>
      <p:sp>
        <p:nvSpPr>
          <p:cNvPr id="103" name="文本框"/>
          <p:cNvSpPr>
            <a:spLocks noGrp="1"/>
          </p:cNvSpPr>
          <p:nvPr>
            <p:ph type="title"/>
          </p:nvPr>
        </p:nvSpPr>
        <p:spPr>
          <a:xfrm>
            <a:off x="739774" y="445387"/>
            <a:ext cx="2357120"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8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G</a:t>
            </a:r>
            <a:r>
              <a:rPr lang="en-US" altLang="zh-CN" sz="48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a:t>
            </a:r>
            <a:endParaRPr lang="zh-CN" altLang="en-US" sz="48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0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3</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05" name="矩形"/>
          <p:cNvSpPr/>
          <p:nvPr/>
        </p:nvSpPr>
        <p:spPr>
          <a:xfrm>
            <a:off x="2509806" y="1041533"/>
            <a:ext cx="5029200" cy="4377689"/>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Problem Statement</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Project Overview</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End Users</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Our Solution and Proposition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Dataset Description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Modelling Approach</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Results and Discussion</a:t>
            </a: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rPr>
              <a:t>Conclusion</a:t>
            </a: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4" name="组合"/>
          <p:cNvGrpSpPr/>
          <p:nvPr/>
        </p:nvGrpSpPr>
        <p:grpSpPr>
          <a:xfrm>
            <a:off x="8591168" y="2895600"/>
            <a:ext cx="2762248" cy="3257550"/>
            <a:chOff x="8591168" y="2895600"/>
            <a:chExt cx="2762248" cy="3257550"/>
          </a:xfrm>
        </p:grpSpPr>
        <p:sp>
          <p:nvSpPr>
            <p:cNvPr id="121" name="曲线"/>
            <p:cNvSpPr/>
            <p:nvPr/>
          </p:nvSpPr>
          <p:spPr>
            <a:xfrm>
              <a:off x="9953243" y="5324475"/>
              <a:ext cx="457198"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42AF51"/>
            </a:solidFill>
            <a:ln cap="flat" cmpd="sng">
              <a:noFill/>
              <a:prstDash val="solid"/>
              <a:miter/>
            </a:ln>
          </p:spPr>
        </p:sp>
        <p:sp>
          <p:nvSpPr>
            <p:cNvPr id="122" name="曲线"/>
            <p:cNvSpPr/>
            <p:nvPr/>
          </p:nvSpPr>
          <p:spPr>
            <a:xfrm>
              <a:off x="9953243" y="5857874"/>
              <a:ext cx="180974"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599"/>
                  </a:lnTo>
                  <a:lnTo>
                    <a:pt x="21600" y="21599"/>
                  </a:lnTo>
                  <a:lnTo>
                    <a:pt x="21600" y="0"/>
                  </a:lnTo>
                  <a:close/>
                </a:path>
              </a:pathLst>
            </a:custGeom>
            <a:solidFill>
              <a:srgbClr val="2D936B"/>
            </a:solidFill>
            <a:ln cap="flat" cmpd="sng">
              <a:noFill/>
              <a:prstDash val="solid"/>
              <a:miter/>
            </a:ln>
          </p:spPr>
        </p:sp>
        <p:pic>
          <p:nvPicPr>
            <p:cNvPr id="123" name="图片"/>
            <p:cNvPicPr/>
            <p:nvPr/>
          </p:nvPicPr>
          <p:blipFill>
            <a:blip r:embed="rId3" cstate="print"/>
            <a:stretch>
              <a:fillRect/>
            </a:stretch>
          </p:blipFill>
          <p:spPr>
            <a:xfrm>
              <a:off x="8591168" y="2895600"/>
              <a:ext cx="2762248" cy="3257550"/>
            </a:xfrm>
            <a:prstGeom prst="rect">
              <a:avLst/>
            </a:prstGeom>
            <a:noFill/>
            <a:ln w="12700" cap="flat" cmpd="sng">
              <a:noFill/>
              <a:prstDash val="solid"/>
              <a:miter/>
            </a:ln>
          </p:spPr>
        </p:pic>
      </p:grpSp>
      <p:sp>
        <p:nvSpPr>
          <p:cNvPr id="125"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26" name="文本框"/>
          <p:cNvSpPr>
            <a:spLocks noGrp="1"/>
          </p:cNvSpPr>
          <p:nvPr>
            <p:ph type="title"/>
          </p:nvPr>
        </p:nvSpPr>
        <p:spPr>
          <a:xfrm>
            <a:off x="755332" y="385444"/>
            <a:ext cx="10681335" cy="664210"/>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ROB</a:t>
            </a:r>
            <a:r>
              <a:rPr lang="en-US" altLang="zh-CN" sz="4250" b="1" i="0" u="none" strike="noStrike" kern="0" cap="none" spc="55" baseline="0">
                <a:solidFill>
                  <a:schemeClr val="tx1"/>
                </a:solidFill>
                <a:latin typeface="Trebuchet MS" panose="020B0603020202020204" charset="0"/>
                <a:ea typeface="SimSun" panose="02010600030101010101" pitchFamily="2" charset="-122"/>
                <a:cs typeface="Trebuchet MS" panose="020B0603020202020204" charset="0"/>
              </a:rPr>
              <a:t>L</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4250" b="1" i="0" u="none" strike="noStrike" kern="0" cap="none" spc="-37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37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425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ME</a:t>
            </a:r>
            <a:r>
              <a:rPr lang="en-US" altLang="zh-CN" sz="425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NT</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2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4</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28"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29" name="文本框"/>
          <p:cNvSpPr>
            <a:spLocks noGrp="1"/>
          </p:cNvSpPr>
          <p:nvPr>
            <p:ph type="body" idx="1"/>
          </p:nvPr>
        </p:nvSpPr>
        <p:spPr>
          <a:xfrm>
            <a:off x="304799" y="1256615"/>
            <a:ext cx="9648443" cy="5158740"/>
          </a:xfrm>
          <a:prstGeom prst="rect">
            <a:avLst/>
          </a:prstGeom>
          <a:noFill/>
          <a:ln w="12700" cap="flat" cmpd="sng">
            <a:noFill/>
            <a:prstDash val="solid"/>
            <a:round/>
          </a:ln>
        </p:spPr>
        <p:txBody>
          <a:bodyPr vert="horz" wrap="square" lIns="91440" tIns="45720" rIns="91440" bIns="45720" anchor="ctr" anchorCtr="0">
            <a:spAutoFit/>
          </a:bodyPr>
          <a:lstStyle/>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Lack of a standardized performance evaluation process leading to inconsistencies in performance assessments.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Insufficient metrics and tools to effectively measure and analyze employee performance.</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Limited feedback mechanisms causing delays in identifying and addressing performance issues.</a:t>
            </a:r>
          </a:p>
          <a:p>
            <a:pPr marL="0" indent="0" algn="l" eaLnBrk="0" fontAlgn="base" latinLnBrk="0" hangingPunct="0">
              <a:lnSpc>
                <a:spcPct val="100000"/>
              </a:lnSpc>
              <a:spcBef>
                <a:spcPts val="0"/>
              </a:spcBef>
              <a:spcAft>
                <a:spcPts val="0"/>
              </a:spcAft>
              <a:buClrTx/>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Challenges in aligning individual performance goals with organizational objectives.</a:t>
            </a:r>
          </a:p>
          <a:p>
            <a:pPr marL="0" indent="0" algn="l" eaLnBrk="0" fontAlgn="base" latinLnBrk="0" hangingPunct="0">
              <a:lnSpc>
                <a:spcPct val="100000"/>
              </a:lnSpc>
              <a:spcBef>
                <a:spcPts val="0"/>
              </a:spcBef>
              <a:spcAft>
                <a:spcPts val="0"/>
              </a:spcAft>
              <a:buClrTx/>
              <a:buChar char="•"/>
            </a:pPr>
            <a:endPar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ClrTx/>
              <a:buChar char="•"/>
            </a:pPr>
            <a:r>
              <a:rPr lang="en-US" altLang="zh-CN"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Difficulty in identifying training needs and career development opportunities for employees. </a:t>
            </a:r>
            <a:endParaRPr lang="zh-CN" altLang="en-US" sz="2400" b="0" i="0" u="none" strike="noStrike" kern="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3" name="组合"/>
          <p:cNvGrpSpPr/>
          <p:nvPr/>
        </p:nvGrpSpPr>
        <p:grpSpPr>
          <a:xfrm>
            <a:off x="8658225" y="2647950"/>
            <a:ext cx="3533775" cy="3810000"/>
            <a:chOff x="8658225" y="2647950"/>
            <a:chExt cx="3533775" cy="3810000"/>
          </a:xfrm>
        </p:grpSpPr>
        <p:sp>
          <p:nvSpPr>
            <p:cNvPr id="130"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3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32" name="图片"/>
            <p:cNvPicPr/>
            <p:nvPr/>
          </p:nvPicPr>
          <p:blipFill>
            <a:blip r:embed="rId3" cstate="print"/>
            <a:stretch>
              <a:fillRect/>
            </a:stretch>
          </p:blipFill>
          <p:spPr>
            <a:xfrm>
              <a:off x="8658225" y="2647950"/>
              <a:ext cx="3533775" cy="3810000"/>
            </a:xfrm>
            <a:prstGeom prst="rect">
              <a:avLst/>
            </a:prstGeom>
            <a:noFill/>
            <a:ln w="12700" cap="flat" cmpd="sng">
              <a:noFill/>
              <a:prstDash val="solid"/>
              <a:miter/>
            </a:ln>
          </p:spPr>
        </p:pic>
      </p:grpSp>
      <p:sp>
        <p:nvSpPr>
          <p:cNvPr id="134"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35" name="文本框"/>
          <p:cNvSpPr>
            <a:spLocks noGrp="1"/>
          </p:cNvSpPr>
          <p:nvPr>
            <p:ph type="title"/>
          </p:nvPr>
        </p:nvSpPr>
        <p:spPr>
          <a:xfrm>
            <a:off x="739774" y="829626"/>
            <a:ext cx="5263514" cy="664209"/>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PROJECT	</a:t>
            </a:r>
            <a:r>
              <a:rPr lang="en-US" altLang="zh-CN" sz="425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OVERVIEW</a:t>
            </a:r>
            <a:endParaRPr lang="zh-CN" altLang="en-US" sz="425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pic>
        <p:nvPicPr>
          <p:cNvPr id="136"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
        <p:nvSpPr>
          <p:cNvPr id="137"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5</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sp>
        <p:nvSpPr>
          <p:cNvPr id="138" name="矩形"/>
          <p:cNvSpPr/>
          <p:nvPr/>
        </p:nvSpPr>
        <p:spPr>
          <a:xfrm>
            <a:off x="676274" y="1552634"/>
            <a:ext cx="9382125" cy="6968491"/>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Purpose:</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 Evaluate and improve employee performance to align with organizational goals.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Objectives: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Assess individual performance, identify strengths and areas for improvement, align performance with organizational goals, enhance employee development, support informed HR decisions.</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Benefits: </a:t>
            </a: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Improved overall performance, enhanced employee </a:t>
            </a:r>
          </a:p>
          <a:p>
            <a:pPr marL="0" indent="0" algn="l" eaLnBrk="0" fontAlgn="base" latinLnBrk="0" hangingPunct="0">
              <a:lnSpc>
                <a:spcPct val="100000"/>
              </a:lnSpc>
              <a:spcBef>
                <a:spcPts val="0"/>
              </a:spcBef>
              <a:spcAft>
                <a:spcPts val="0"/>
              </a:spcAft>
              <a:buNone/>
            </a:pPr>
            <a:r>
              <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rPr>
              <a:t>development and career growth, informed HR decisions on promotions and compensation, increased employee engagement and motivation.</a:t>
            </a:r>
            <a:endParaRPr lang="en-US" altLang="zh-CN" sz="2400" b="1"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eaLnBrk="0" fontAlgn="base" latinLnBrk="0" hangingPunct="0">
              <a:lnSpc>
                <a:spcPct val="100000"/>
              </a:lnSpc>
              <a:spcBef>
                <a:spcPts val="0"/>
              </a:spcBef>
              <a:spcAft>
                <a:spcPts val="0"/>
              </a:spcAft>
              <a:buNone/>
            </a:pPr>
            <a:endPar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endParaRPr>
          </a:p>
          <a:p>
            <a:pPr marL="342900" indent="-342900" algn="l" eaLnBrk="0" fontAlgn="base" latinLnBrk="0" hangingPunct="0">
              <a:lnSpc>
                <a:spcPct val="100000"/>
              </a:lnSpc>
              <a:spcBef>
                <a:spcPts val="0"/>
              </a:spcBef>
              <a:spcAft>
                <a:spcPts val="0"/>
              </a:spcAft>
              <a:buFont typeface="Arial" panose="020B0604020202020204" pitchFamily="34" charset="0"/>
              <a:buChar char="•"/>
            </a:pPr>
            <a:r>
              <a:rPr lang="en-US" altLang="zh-CN" sz="2400" b="1"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Challenges:</a:t>
            </a:r>
            <a:r>
              <a:rPr lang="en-US" altLang="zh-CN" sz="2400" b="0" i="0" u="none" strike="noStrike" kern="1200" cap="none" spc="0" baseline="0">
                <a:solidFill>
                  <a:schemeClr val="tx1"/>
                </a:solidFill>
                <a:latin typeface="Calibri" panose="020F0502020204030204" charset="0"/>
                <a:ea typeface="SimSun" panose="02010600030101010101" pitchFamily="2" charset="-122"/>
                <a:cs typeface="Calibri" panose="020F0502020204030204" charset="0"/>
              </a:rPr>
              <a:t> Ensuring objectivity and reducing bias, accurate and comprehensive data collection, managing employee resistance to feedback.</a:t>
            </a:r>
          </a:p>
          <a:p>
            <a:pPr marL="0" indent="0" algn="l" eaLnBrk="0" fontAlgn="base" latinLnBrk="0" hangingPunct="0">
              <a:lnSpc>
                <a:spcPct val="100000"/>
              </a:lnSpc>
              <a:spcBef>
                <a:spcPts val="0"/>
              </a:spcBef>
              <a:spcAft>
                <a:spcPts val="0"/>
              </a:spcAft>
              <a:buNone/>
            </a:pPr>
            <a:endParaRPr lang="en-US" altLang="zh-CN"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Font typeface="Arial" panose="020B0604020202020204" pitchFamily="34" charset="0"/>
              <a:buChar char="•"/>
            </a:pPr>
            <a:endParaRPr lang="en-US" altLang="zh-CN" sz="2400" b="0" i="0" u="none" strike="noStrike" kern="1200" cap="none" spc="0" baseline="0">
              <a:solidFill>
                <a:srgbClr val="0D0D0D"/>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0"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1"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42" name="文本框"/>
          <p:cNvSpPr>
            <a:spLocks noGrp="1"/>
          </p:cNvSpPr>
          <p:nvPr>
            <p:ph type="title"/>
          </p:nvPr>
        </p:nvSpPr>
        <p:spPr>
          <a:xfrm>
            <a:off x="755332" y="385444"/>
            <a:ext cx="10681335" cy="502285"/>
          </a:xfrm>
          <a:prstGeom prst="rect">
            <a:avLst/>
          </a:prstGeom>
          <a:noFill/>
          <a:ln w="12700" cap="flat" cmpd="sng">
            <a:noFill/>
            <a:prstDash val="solid"/>
            <a:miter/>
          </a:ln>
        </p:spPr>
        <p:txBody>
          <a:bodyPr vert="horz" wrap="square" lIns="0" tIns="16510" rIns="0" bIns="0" anchor="t" anchorCtr="0">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W</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200" b="1" i="0" u="none" strike="noStrike" kern="0" cap="none" spc="-2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AR</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H</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2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2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200" b="1" i="0" u="none" strike="noStrike" kern="0" cap="none" spc="-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2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2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2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S?</a:t>
            </a:r>
            <a:endParaRPr lang="zh-CN" altLang="en-US" sz="32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43" name="文本框"/>
          <p:cNvSpPr>
            <a:spLocks noGrp="1"/>
          </p:cNvSpPr>
          <p:nvPr>
            <p:ph type="body" idx="1"/>
          </p:nvPr>
        </p:nvSpPr>
        <p:spPr>
          <a:xfrm>
            <a:off x="609600" y="1577340"/>
            <a:ext cx="10972800" cy="3877985"/>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Employees</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Executives/Senior Leadership</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HR Department</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Managers/Supervisors </a:t>
            </a:r>
          </a:p>
          <a:p>
            <a:pPr marL="285750" indent="-285750" algn="l">
              <a:lnSpc>
                <a:spcPct val="100000"/>
              </a:lnSpc>
              <a:spcBef>
                <a:spcPts val="0"/>
              </a:spcBef>
              <a:spcAft>
                <a:spcPts val="0"/>
              </a:spcAft>
              <a:buFont typeface="Arial" panose="020B0604020202020204" pitchFamily="34" charset="0"/>
              <a:buChar char="•"/>
            </a:pPr>
            <a:endPar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a:p>
            <a:pPr marL="285750" indent="-285750" algn="l">
              <a:lnSpc>
                <a:spcPct val="100000"/>
              </a:lnSpc>
              <a:spcBef>
                <a:spcPts val="0"/>
              </a:spcBef>
              <a:spcAft>
                <a:spcPts val="0"/>
              </a:spcAft>
              <a:buFont typeface="Arial" panose="020B0604020202020204" pitchFamily="34" charset="0"/>
              <a:buChar char="•"/>
            </a:pPr>
            <a:r>
              <a:rPr lang="en-US" altLang="zh-CN"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rPr>
              <a:t>Training and Development Teams</a:t>
            </a:r>
            <a:endParaRPr lang="zh-CN" altLang="en-US" sz="2800" b="0" i="0" u="none" strike="noStrike" kern="0" cap="none" spc="0" baseline="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44"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6</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45" name="图片"/>
          <p:cNvPicPr/>
          <p:nvPr/>
        </p:nvPicPr>
        <p:blipFill>
          <a:blip r:embed="rId3" cstate="print"/>
          <a:stretch>
            <a:fillRect/>
          </a:stretch>
        </p:blipFill>
        <p:spPr>
          <a:xfrm>
            <a:off x="723900" y="6172200"/>
            <a:ext cx="2181225" cy="485775"/>
          </a:xfrm>
          <a:prstGeom prst="rect">
            <a:avLst/>
          </a:prstGeom>
          <a:noFill/>
          <a:ln w="12700" cap="flat" cmpd="sng">
            <a:noFill/>
            <a:prstDash val="solid"/>
            <a:miter/>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46" name="图片"/>
          <p:cNvPicPr/>
          <p:nvPr/>
        </p:nvPicPr>
        <p:blipFill>
          <a:blip r:embed="rId3" cstate="print"/>
          <a:stretch>
            <a:fillRect/>
          </a:stretch>
        </p:blipFill>
        <p:spPr>
          <a:xfrm>
            <a:off x="0" y="1476375"/>
            <a:ext cx="2695574" cy="3248025"/>
          </a:xfrm>
          <a:prstGeom prst="rect">
            <a:avLst/>
          </a:prstGeom>
          <a:noFill/>
          <a:ln w="12700" cap="flat" cmpd="sng">
            <a:noFill/>
            <a:prstDash val="solid"/>
            <a:miter/>
          </a:ln>
        </p:spPr>
      </p:pic>
      <p:sp>
        <p:nvSpPr>
          <p:cNvPr id="147" name="曲线"/>
          <p:cNvSpPr/>
          <p:nvPr/>
        </p:nvSpPr>
        <p:spPr>
          <a:xfrm>
            <a:off x="9353550" y="5362575"/>
            <a:ext cx="457199"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48" name="曲线"/>
          <p:cNvSpPr/>
          <p:nvPr/>
        </p:nvSpPr>
        <p:spPr>
          <a:xfrm>
            <a:off x="6696075" y="1695450"/>
            <a:ext cx="314324" cy="32385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49"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50" name="文本框"/>
          <p:cNvSpPr>
            <a:spLocks noGrp="1"/>
          </p:cNvSpPr>
          <p:nvPr>
            <p:ph type="title"/>
          </p:nvPr>
        </p:nvSpPr>
        <p:spPr>
          <a:xfrm>
            <a:off x="755332" y="385444"/>
            <a:ext cx="10681335" cy="556260"/>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34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5"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60"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295" baseline="0">
                <a:solidFill>
                  <a:schemeClr val="tx1"/>
                </a:solidFill>
                <a:latin typeface="Trebuchet MS" panose="020B0603020202020204" charset="0"/>
                <a:ea typeface="SimSun" panose="02010600030101010101" pitchFamily="2" charset="-122"/>
                <a:cs typeface="Trebuchet MS" panose="020B0603020202020204" charset="0"/>
              </a:rPr>
              <a:t>V</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A</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LU</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3600" b="1" i="0" u="none" strike="noStrike" kern="0" cap="none" spc="-65" baseline="0">
                <a:solidFill>
                  <a:schemeClr val="tx1"/>
                </a:solidFill>
                <a:latin typeface="Trebuchet MS" panose="020B0603020202020204" charset="0"/>
                <a:ea typeface="SimSun" panose="02010600030101010101" pitchFamily="2" charset="-122"/>
                <a:cs typeface="Trebuchet MS" panose="020B0603020202020204" charset="0"/>
              </a:rPr>
              <a:t> </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R</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15" baseline="0">
                <a:solidFill>
                  <a:schemeClr val="tx1"/>
                </a:solidFill>
                <a:latin typeface="Trebuchet MS" panose="020B0603020202020204" charset="0"/>
                <a:ea typeface="SimSun" panose="02010600030101010101" pitchFamily="2" charset="-122"/>
                <a:cs typeface="Trebuchet MS" panose="020B0603020202020204" charset="0"/>
              </a:rPr>
              <a:t>P</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25" baseline="0">
                <a:solidFill>
                  <a:schemeClr val="tx1"/>
                </a:solidFill>
                <a:latin typeface="Trebuchet MS" panose="020B0603020202020204" charset="0"/>
                <a:ea typeface="SimSun" panose="02010600030101010101" pitchFamily="2" charset="-122"/>
                <a:cs typeface="Trebuchet MS" panose="020B0603020202020204" charset="0"/>
              </a:rPr>
              <a:t>S</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35" baseline="0">
                <a:solidFill>
                  <a:schemeClr val="tx1"/>
                </a:solidFill>
                <a:latin typeface="Trebuchet MS" panose="020B0603020202020204" charset="0"/>
                <a:ea typeface="SimSun" panose="02010600030101010101" pitchFamily="2" charset="-122"/>
                <a:cs typeface="Trebuchet MS" panose="020B0603020202020204" charset="0"/>
              </a:rPr>
              <a:t>T</a:t>
            </a:r>
            <a:r>
              <a:rPr lang="en-US" altLang="zh-CN" sz="3600" b="1" i="0" u="none" strike="noStrike" kern="0" cap="none" spc="-30"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3600" b="1" i="0" u="none" strike="noStrike" kern="0" cap="none" spc="1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rPr>
              <a:t>N</a:t>
            </a:r>
            <a:endParaRPr lang="zh-CN" altLang="en-US" sz="3600" b="1" i="0" u="none" strike="noStrike" kern="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51" name="文本框"/>
          <p:cNvSpPr>
            <a:spLocks noGrp="1"/>
          </p:cNvSpPr>
          <p:nvPr>
            <p:ph type="body" idx="1"/>
          </p:nvPr>
        </p:nvSpPr>
        <p:spPr>
          <a:xfrm>
            <a:off x="2521527" y="1984509"/>
            <a:ext cx="8831891" cy="2585322"/>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rPr>
              <a:t>A robust and integrated system designed to streamline and enhance the evaluation, management, and development of employee performance within the organization. The system incorporates standardized evaluation frameworks, advanced metrics, continuous feedback mechanisms, and development planning tools.</a:t>
            </a:r>
            <a:endParaRPr lang="zh-CN" altLang="en-US" sz="2800" b="0" i="0" u="none" strike="noStrike" kern="0" cap="none" spc="0" baseline="0"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152" name="文本框"/>
          <p:cNvSpPr>
            <a:spLocks noGrp="1"/>
          </p:cNvSpPr>
          <p:nvPr>
            <p:ph type="sldNum" idx="7"/>
          </p:nvPr>
        </p:nvSpPr>
        <p:spPr>
          <a:xfrm>
            <a:off x="11353418" y="6473336"/>
            <a:ext cx="151129" cy="168909"/>
          </a:xfrm>
          <a:prstGeom prst="rect">
            <a:avLst/>
          </a:prstGeom>
          <a:noFill/>
          <a:ln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7</a:t>
            </a:fld>
            <a:endParaRPr lang="zh-CN" altLang="en-US"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endParaRPr>
          </a:p>
        </p:txBody>
      </p:sp>
      <p:pic>
        <p:nvPicPr>
          <p:cNvPr id="153" name="图片"/>
          <p:cNvPicPr/>
          <p:nvPr/>
        </p:nvPicPr>
        <p:blipFill>
          <a:blip r:embed="rId4" cstate="print"/>
          <a:stretch>
            <a:fillRect/>
          </a:stretch>
        </p:blipFill>
        <p:spPr>
          <a:xfrm>
            <a:off x="676275" y="6467475"/>
            <a:ext cx="2143125" cy="200024"/>
          </a:xfrm>
          <a:prstGeom prst="rect">
            <a:avLst/>
          </a:prstGeom>
          <a:noFill/>
          <a:ln w="12700" cap="flat" cmpd="sng">
            <a:noFill/>
            <a:prstDash val="solid"/>
            <a:miter/>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文本框"/>
          <p:cNvSpPr>
            <a:spLocks noGrp="1"/>
          </p:cNvSpPr>
          <p:nvPr>
            <p:ph type="title"/>
          </p:nvPr>
        </p:nvSpPr>
        <p:spPr>
          <a:xfrm>
            <a:off x="755333" y="385444"/>
            <a:ext cx="6352050" cy="830997"/>
          </a:xfrm>
          <a:prstGeom prst="rect">
            <a:avLst/>
          </a:prstGeom>
          <a:noFill/>
          <a:ln w="12700" cap="flat" cmpd="sng">
            <a:noFill/>
            <a:prstDash val="solid"/>
            <a:miter/>
          </a:ln>
        </p:spPr>
        <p:txBody>
          <a:bodyPr vert="horz" wrap="square" lIns="91440" tIns="45720" rIns="91440" bIns="45720" anchor="t" anchorCtr="0"/>
          <a:lstStyle/>
          <a:p>
            <a:pPr marL="0" indent="0" algn="l">
              <a:lnSpc>
                <a:spcPct val="100000"/>
              </a:lnSpc>
              <a:spcBef>
                <a:spcPts val="0"/>
              </a:spcBef>
              <a:spcAft>
                <a:spcPts val="0"/>
              </a:spcAft>
              <a:buNone/>
            </a:pPr>
            <a:r>
              <a:rPr lang="en-US" altLang="zh-CN" sz="4800" b="1" i="0" u="none" strike="noStrike" kern="0" cap="none" spc="0" baseline="0" dirty="0">
                <a:solidFill>
                  <a:schemeClr val="tx1"/>
                </a:solidFill>
                <a:latin typeface="Times New Roman" panose="02020603050405020304" pitchFamily="18" charset="0"/>
                <a:cs typeface="Times New Roman" panose="02020603050405020304" pitchFamily="18" charset="0"/>
              </a:rPr>
              <a:t>Dataset Description</a:t>
            </a:r>
            <a:endParaRPr lang="zh-CN" altLang="en-US" sz="4800" b="1" i="0" u="none" strike="noStrike" kern="0" cap="none" spc="0" baseline="0" dirty="0">
              <a:solidFill>
                <a:schemeClr val="tx1"/>
              </a:solidFill>
              <a:latin typeface="Times New Roman" panose="02020603050405020304" pitchFamily="18" charset="0"/>
              <a:cs typeface="Times New Roman" panose="02020603050405020304" pitchFamily="18" charset="0"/>
            </a:endParaRPr>
          </a:p>
        </p:txBody>
      </p:sp>
      <p:sp>
        <p:nvSpPr>
          <p:cNvPr id="155" name="文本框"/>
          <p:cNvSpPr>
            <a:spLocks noGrp="1"/>
          </p:cNvSpPr>
          <p:nvPr>
            <p:ph type="body" idx="1"/>
          </p:nvPr>
        </p:nvSpPr>
        <p:spPr>
          <a:xfrm>
            <a:off x="609600" y="1577340"/>
            <a:ext cx="10972800" cy="4247317"/>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Employee data set taken from the KAGGLE.</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latin typeface="Times New Roman" panose="02020603050405020304" pitchFamily="18" charset="0"/>
                <a:cs typeface="Times New Roman" panose="02020603050405020304" pitchFamily="18" charset="0"/>
              </a:rPr>
              <a:t>In dataset, out of 26 data I took only 9 features out of it.</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rgbClr val="7030A0"/>
                </a:solidFill>
                <a:latin typeface="Times New Roman" panose="02020603050405020304" pitchFamily="18" charset="0"/>
                <a:cs typeface="Times New Roman" panose="02020603050405020304" pitchFamily="18" charset="0"/>
              </a:rPr>
              <a:t>The selected 10 features are listed below:</a:t>
            </a:r>
          </a:p>
          <a:p>
            <a:pPr marL="0" indent="0" algn="l">
              <a:lnSpc>
                <a:spcPct val="100000"/>
              </a:lnSpc>
              <a:spcBef>
                <a:spcPts val="0"/>
              </a:spcBef>
              <a:spcAft>
                <a:spcPts val="0"/>
              </a:spcAft>
              <a:buNone/>
            </a:pPr>
            <a:endParaRPr lang="en-US" altLang="zh-CN" sz="1800" b="0" i="0" u="none" strike="noStrike" kern="0" cap="none" spc="0" baseline="0" dirty="0">
              <a:solidFill>
                <a:srgbClr val="3F3151"/>
              </a:solidFill>
              <a:latin typeface="Times New Roman" panose="02020603050405020304" pitchFamily="18" charset="0"/>
              <a:cs typeface="Times New Roman" panose="02020603050405020304" pitchFamily="18" charset="0"/>
            </a:endParaRP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ID</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First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Last name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Business unit</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Status</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Employee classification type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Gender Code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Performance Score</a:t>
            </a:r>
          </a:p>
          <a:p>
            <a:pPr marL="342900" indent="-342900" algn="l">
              <a:lnSpc>
                <a:spcPct val="100000"/>
              </a:lnSpc>
              <a:spcBef>
                <a:spcPts val="0"/>
              </a:spcBef>
              <a:spcAft>
                <a:spcPts val="0"/>
              </a:spcAft>
              <a:buClrTx/>
              <a:buAutoNum type="arabicPeriod"/>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Current employee rating</a:t>
            </a:r>
          </a:p>
          <a:p>
            <a:pPr marL="0" indent="0" algn="l">
              <a:lnSpc>
                <a:spcPct val="100000"/>
              </a:lnSpc>
              <a:spcBef>
                <a:spcPts val="0"/>
              </a:spcBef>
              <a:spcAft>
                <a:spcPts val="0"/>
              </a:spcAft>
              <a:buNone/>
            </a:pPr>
            <a:endParaRPr lang="zh-CN" altLang="en-US" sz="1800" b="0" i="0" u="none" strike="noStrike" kern="0" cap="none" spc="0" baseline="0" dirty="0">
              <a:latin typeface="Calibri" panose="020F0502020204030204" charset="0"/>
              <a:ea typeface="SimSun" panose="02010600030101010101" pitchFamily="2" charset="-122"/>
              <a:cs typeface="Lucida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 name="曲线"/>
          <p:cNvSpPr/>
          <p:nvPr/>
        </p:nvSpPr>
        <p:spPr>
          <a:xfrm>
            <a:off x="9353550" y="5895975"/>
            <a:ext cx="180975" cy="180975"/>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168" name="图片"/>
          <p:cNvPicPr/>
          <p:nvPr/>
        </p:nvPicPr>
        <p:blipFill>
          <a:blip r:embed="rId3" cstate="print"/>
          <a:stretch>
            <a:fillRect/>
          </a:stretch>
        </p:blipFill>
        <p:spPr>
          <a:xfrm>
            <a:off x="1666874" y="6467475"/>
            <a:ext cx="76200" cy="177799"/>
          </a:xfrm>
          <a:prstGeom prst="rect">
            <a:avLst/>
          </a:prstGeom>
          <a:noFill/>
          <a:ln w="12700" cap="flat" cmpd="sng">
            <a:noFill/>
            <a:prstDash val="solid"/>
            <a:miter/>
          </a:ln>
        </p:spPr>
      </p:pic>
      <p:sp>
        <p:nvSpPr>
          <p:cNvPr id="169" name="矩形"/>
          <p:cNvSpPr/>
          <p:nvPr/>
        </p:nvSpPr>
        <p:spPr>
          <a:xfrm>
            <a:off x="11277218" y="6473336"/>
            <a:ext cx="228600" cy="168909"/>
          </a:xfrm>
          <a:prstGeom prst="rect">
            <a:avLst/>
          </a:prstGeom>
          <a:noFill/>
          <a:ln w="12700" cap="flat" cmpd="sng">
            <a:noFill/>
            <a:prstDash val="solid"/>
            <a:miter/>
          </a:ln>
        </p:spPr>
        <p:txBody>
          <a:bodyPr vert="horz" wrap="square" lIns="0" tIns="6985" rIns="0" bIns="0" anchor="t" anchorCtr="0">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anose="020B0603020202020204" charset="0"/>
                <a:ea typeface="SimSun" panose="02010600030101010101" pitchFamily="2" charset="-122"/>
                <a:cs typeface="Trebuchet MS" panose="020B0603020202020204" charset="0"/>
              </a:rPr>
              <a:t>9</a:t>
            </a:fld>
            <a:endParaRPr lang="zh-CN" altLang="en-US" sz="11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0" name="矩形"/>
          <p:cNvSpPr/>
          <p:nvPr/>
        </p:nvSpPr>
        <p:spPr>
          <a:xfrm>
            <a:off x="739774" y="291147"/>
            <a:ext cx="3303904" cy="737235"/>
          </a:xfrm>
          <a:prstGeom prst="rect">
            <a:avLst/>
          </a:prstGeom>
          <a:noFill/>
          <a:ln w="12700" cap="flat" cmpd="sng">
            <a:noFill/>
            <a:prstDash val="solid"/>
            <a:miter/>
          </a:ln>
        </p:spPr>
        <p:txBody>
          <a:bodyPr vert="horz" wrap="square" lIns="0" tIns="13334" rIns="0" bIns="0" anchor="t" anchorCtr="0">
            <a:spAutoFit/>
          </a:bodyPr>
          <a:lstStyle/>
          <a:p>
            <a:pPr marL="12700" indent="0" algn="l">
              <a:lnSpc>
                <a:spcPct val="100000"/>
              </a:lnSpc>
              <a:spcBef>
                <a:spcPts val="105"/>
              </a:spcBef>
              <a:spcAft>
                <a:spcPts val="0"/>
              </a:spcAft>
              <a:buNone/>
            </a:pP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M</a:t>
            </a:r>
            <a:r>
              <a:rPr lang="en-US" altLang="zh-CN" sz="4800" b="1"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rPr>
              <a:t>O</a:t>
            </a:r>
            <a:r>
              <a:rPr lang="en-US" altLang="zh-CN" sz="4800" b="1" i="0" u="none" strike="noStrike" kern="1200" cap="none" spc="-15" baseline="0">
                <a:solidFill>
                  <a:schemeClr val="tx1"/>
                </a:solidFill>
                <a:latin typeface="Trebuchet MS" panose="020B0603020202020204" charset="0"/>
                <a:ea typeface="SimSun" panose="02010600030101010101" pitchFamily="2" charset="-122"/>
                <a:cs typeface="Trebuchet MS" panose="020B0603020202020204" charset="0"/>
              </a:rPr>
              <a:t>D</a:t>
            </a:r>
            <a:r>
              <a:rPr lang="en-US" altLang="zh-CN" sz="4800" b="1" i="0" u="none" strike="noStrike" kern="1200" cap="none" spc="-35" baseline="0">
                <a:solidFill>
                  <a:schemeClr val="tx1"/>
                </a:solidFill>
                <a:latin typeface="Trebuchet MS" panose="020B0603020202020204" charset="0"/>
                <a:ea typeface="SimSun" panose="02010600030101010101" pitchFamily="2" charset="-122"/>
                <a:cs typeface="Trebuchet MS" panose="020B0603020202020204" charset="0"/>
              </a:rPr>
              <a:t>E</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LL</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I</a:t>
            </a:r>
            <a:r>
              <a:rPr lang="en-US" altLang="zh-CN" sz="4800" b="1" i="0" u="none" strike="noStrike" kern="1200" cap="none" spc="30" baseline="0">
                <a:solidFill>
                  <a:schemeClr val="tx1"/>
                </a:solidFill>
                <a:latin typeface="Trebuchet MS" panose="020B0603020202020204" charset="0"/>
                <a:ea typeface="SimSun" panose="02010600030101010101" pitchFamily="2" charset="-122"/>
                <a:cs typeface="Trebuchet MS" panose="020B0603020202020204" charset="0"/>
              </a:rPr>
              <a:t>N</a:t>
            </a:r>
            <a:r>
              <a:rPr lang="en-US" altLang="zh-CN" sz="4800" b="1" i="0" u="none" strike="noStrike" kern="1200" cap="none" spc="5" baseline="0">
                <a:solidFill>
                  <a:schemeClr val="tx1"/>
                </a:solidFill>
                <a:latin typeface="Trebuchet MS" panose="020B0603020202020204" charset="0"/>
                <a:ea typeface="SimSun" panose="02010600030101010101" pitchFamily="2" charset="-122"/>
                <a:cs typeface="Trebuchet MS" panose="020B0603020202020204" charset="0"/>
              </a:rPr>
              <a:t>G</a:t>
            </a:r>
            <a:endParaRPr lang="zh-CN" altLang="en-US" sz="4800" b="0" i="0" u="none" strike="noStrike" kern="1200" cap="none" spc="0" baseline="0">
              <a:solidFill>
                <a:schemeClr val="tx1"/>
              </a:solidFill>
              <a:latin typeface="Trebuchet MS" panose="020B0603020202020204" charset="0"/>
              <a:ea typeface="SimSun" panose="02010600030101010101" pitchFamily="2" charset="-122"/>
              <a:cs typeface="Trebuchet MS" panose="020B0603020202020204" charset="0"/>
            </a:endParaRPr>
          </a:p>
        </p:txBody>
      </p:sp>
      <p:sp>
        <p:nvSpPr>
          <p:cNvPr id="171" name="曲线"/>
          <p:cNvSpPr/>
          <p:nvPr/>
        </p:nvSpPr>
        <p:spPr>
          <a:xfrm>
            <a:off x="10058401" y="525141"/>
            <a:ext cx="457200" cy="457200"/>
          </a:xfrm>
          <a:custGeom>
            <a:avLst/>
            <a:gdLst>
              <a:gd name="T1" fmla="*/ 0 w 21600"/>
              <a:gd name="T2" fmla="*/ 0 h 21600"/>
              <a:gd name="T3" fmla="*/ 21600 w 21600"/>
              <a:gd name="T4" fmla="*/ 21600 h 21600"/>
            </a:gdLst>
            <a:ahLst/>
            <a:cxn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72" name="文本框"/>
          <p:cNvSpPr>
            <a:spLocks noGrp="1"/>
          </p:cNvSpPr>
          <p:nvPr>
            <p:ph type="body" idx="1"/>
          </p:nvPr>
        </p:nvSpPr>
        <p:spPr>
          <a:xfrm>
            <a:off x="609600" y="1577340"/>
            <a:ext cx="10972800" cy="5632311"/>
          </a:xfrm>
          <a:prstGeom prst="rect">
            <a:avLst/>
          </a:prstGeom>
          <a:noFill/>
          <a:ln w="12700" cap="flat" cmpd="sng">
            <a:noFill/>
            <a:prstDash val="solid"/>
            <a:miter/>
          </a:ln>
        </p:spPr>
        <p:txBody>
          <a:bodyPr vert="horz" wrap="square" lIns="91440" tIns="45720" rIns="91440" bIns="45720" anchor="t" anchorCtr="0"/>
          <a:lstStyle/>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1) DATA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data has been collected through </a:t>
            </a:r>
            <a:r>
              <a:rPr lang="en-US" altLang="zh-CN" sz="1800" b="0" i="0" u="none" strike="noStrike" kern="0" cap="none" spc="0" baseline="0" dirty="0" err="1">
                <a:solidFill>
                  <a:schemeClr val="tx1"/>
                </a:solidFill>
                <a:latin typeface="Times New Roman" panose="02020603050405020304" pitchFamily="18" charset="0"/>
                <a:cs typeface="Times New Roman" panose="02020603050405020304" pitchFamily="18" charset="0"/>
              </a:rPr>
              <a:t>Edunet</a:t>
            </a: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 dash board.</a:t>
            </a:r>
          </a:p>
          <a:p>
            <a:pPr marL="285750" indent="-285750" algn="l">
              <a:lnSpc>
                <a:spcPct val="100000"/>
              </a:lnSpc>
              <a:spcBef>
                <a:spcPts val="0"/>
              </a:spcBef>
              <a:spcAft>
                <a:spcPts val="0"/>
              </a:spcAft>
              <a:buFont typeface="Wingdings" panose="05000000000000000000" pitchFamily="2" charset="2"/>
              <a:buChar char="Ø"/>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2) FEATURE COLLECTION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The listed 10 features were taken for the analyses of data.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3) DATA CLEANING</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Identifying the missing values.</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Filtering of those missing values.</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4)CALCULATION OF PERFORMANCE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By considering the current employee rating, I found the performance level using the formula.</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5)SUMMARY OF PIVOT LEVEL</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Segregating od certain features to rows, columns, heading and so 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endParaRPr>
          </a:p>
          <a:p>
            <a:pPr marL="285750" indent="-285750" algn="l">
              <a:lnSpc>
                <a:spcPct val="100000"/>
              </a:lnSpc>
              <a:spcBef>
                <a:spcPts val="0"/>
              </a:spcBef>
              <a:spcAft>
                <a:spcPts val="0"/>
              </a:spcAft>
              <a:buFont typeface="Wingdings" panose="05000000000000000000" pitchFamily="2" charset="2"/>
              <a:buChar char="Ø"/>
            </a:pPr>
            <a:r>
              <a:rPr lang="en-US" altLang="zh-CN" sz="1800" b="0" i="0" u="none" strike="noStrike" kern="0" cap="none" spc="0" baseline="0" dirty="0">
                <a:solidFill>
                  <a:srgbClr val="C00000"/>
                </a:solidFill>
                <a:latin typeface="Times New Roman" panose="02020603050405020304" pitchFamily="18" charset="0"/>
                <a:cs typeface="Times New Roman" panose="02020603050405020304" pitchFamily="18" charset="0"/>
              </a:rPr>
              <a:t>6)VISUALIZATION:</a:t>
            </a:r>
          </a:p>
          <a:p>
            <a:pPr marL="285750" indent="-285750" algn="l">
              <a:lnSpc>
                <a:spcPct val="100000"/>
              </a:lnSpc>
              <a:spcBef>
                <a:spcPts val="0"/>
              </a:spcBef>
              <a:spcAft>
                <a:spcPts val="0"/>
              </a:spcAft>
              <a:buFont typeface="Arial" panose="020B0604020202020204" pitchFamily="34" charset="0"/>
              <a:buChar char="•"/>
            </a:pPr>
            <a:r>
              <a:rPr lang="en-US" altLang="zh-CN" sz="1800" b="0" i="0" u="none" strike="noStrike" kern="0" cap="none" spc="0" baseline="0" dirty="0">
                <a:solidFill>
                  <a:schemeClr val="tx1"/>
                </a:solidFill>
                <a:latin typeface="Times New Roman" panose="02020603050405020304" pitchFamily="18" charset="0"/>
                <a:cs typeface="Times New Roman" panose="02020603050405020304" pitchFamily="18" charset="0"/>
              </a:rPr>
              <a:t>Once completed with pivot table, created the graph for precise visualization.</a:t>
            </a:r>
          </a:p>
          <a:p>
            <a:pPr marL="0" indent="0" algn="l">
              <a:lnSpc>
                <a:spcPct val="100000"/>
              </a:lnSpc>
              <a:spcBef>
                <a:spcPts val="0"/>
              </a:spcBef>
              <a:spcAft>
                <a:spcPts val="0"/>
              </a:spcAft>
              <a:buNone/>
            </a:pPr>
            <a:endParaRPr lang="en-US" altLang="zh-CN" sz="1800" b="0" i="0" u="none" strike="noStrike" kern="0" cap="none" spc="0" baseline="0" dirty="0">
              <a:solidFill>
                <a:schemeClr val="tx1"/>
              </a:solidFill>
              <a:latin typeface="Calibri" panose="020F0502020204030204" charset="0"/>
              <a:ea typeface="SimSun" panose="02010600030101010101" pitchFamily="2" charset="-122"/>
              <a:cs typeface="Lucida Sans"/>
            </a:endParaRPr>
          </a:p>
          <a:p>
            <a:pPr marL="0" indent="0" algn="l">
              <a:lnSpc>
                <a:spcPct val="100000"/>
              </a:lnSpc>
              <a:spcBef>
                <a:spcPts val="0"/>
              </a:spcBef>
              <a:spcAft>
                <a:spcPts val="0"/>
              </a:spcAft>
              <a:buNone/>
            </a:pPr>
            <a:endParaRPr lang="zh-CN" altLang="en-US" sz="1800" b="0" i="0" u="none" strike="noStrike" kern="0" cap="none" spc="0" baseline="0" dirty="0">
              <a:solidFill>
                <a:schemeClr val="tx1"/>
              </a:solidFill>
              <a:latin typeface="Calibri" panose="020F0502020204030204" charset="0"/>
              <a:ea typeface="SimSun" panose="02010600030101010101" pitchFamily="2" charset="-122"/>
              <a:cs typeface="Lucida Sans"/>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9</TotalTime>
  <Words>714</Words>
  <Application>Microsoft Office PowerPoint</Application>
  <PresentationFormat>Widescreen</PresentationFormat>
  <Paragraphs>130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Droid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PowerPoint Presentation</vt:lpstr>
      <vt:lpstr>THE "WOW" IN OUR SOLUTION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prabakaran sivaleela</dc:creator>
  <cp:lastModifiedBy>sathish raju</cp:lastModifiedBy>
  <cp:revision>51</cp:revision>
  <dcterms:created xsi:type="dcterms:W3CDTF">2024-09-30T15:47:34Z</dcterms:created>
  <dcterms:modified xsi:type="dcterms:W3CDTF">2024-09-30T05:01:29Z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99807955F3DE4A2CA0433C6323503B0B_13</vt:lpwstr>
  </property>
  <property fmtid="{D5CDD505-2E9C-101B-9397-08002B2CF9AE}" pid="3" name="KSOProductBuildVer">
    <vt:lpwstr>1033-12.2.0.18283</vt:lpwstr>
  </property>
</Properties>
</file>