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71" r:id="rId6"/>
    <p:sldId id="259" r:id="rId7"/>
    <p:sldId id="260" r:id="rId8"/>
    <p:sldId id="261" r:id="rId9"/>
    <p:sldId id="262" r:id="rId10"/>
    <p:sldId id="272" r:id="rId11"/>
    <p:sldId id="265" r:id="rId12"/>
    <p:sldId id="266" r:id="rId13"/>
    <p:sldId id="268" r:id="rId14"/>
    <p:sldId id="269" r:id="rId15"/>
  </p:sldIdLst>
  <p:sldSz cx="18288000" cy="10287000"/>
  <p:notesSz cx="6858000" cy="9144000"/>
  <p:embeddedFontLst>
    <p:embeddedFont>
      <p:font typeface="Articulate Extrabold" panose="02000503050000020004" pitchFamily="2" charset="0"/>
      <p:regular r:id="rId16"/>
      <p:italic r:id="rId17"/>
    </p:embeddedFont>
    <p:embeddedFont>
      <p:font typeface="DM Sans" pitchFamily="2" charset="0"/>
      <p:regular r:id="rId18"/>
      <p:bold r:id="rId19"/>
      <p:italic r:id="rId20"/>
      <p:boldItalic r:id="rId21"/>
    </p:embeddedFont>
    <p:embeddedFont>
      <p:font typeface="DM Sans Bold" charset="0"/>
      <p:regular r:id="rId22"/>
    </p:embeddedFont>
    <p:embeddedFont>
      <p:font typeface="DM Sans Italics" panose="020B0604020202020204" charset="0"/>
      <p:regular r:id="rId23"/>
    </p:embeddedFont>
    <p:embeddedFont>
      <p:font typeface="Oswald Bold" panose="02000803000000000000" pitchFamily="2"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134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hyperlink" Target="https://www.cnn.com/2018/11/09/us/california-wildfires-superlatives-wcx/index.html" TargetMode="External"/><Relationship Id="rId13"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hyperlink" Target="https://bhuvan-app1.nrsc.gov.in/disaster/disaster.php?id=fire" TargetMode="External"/><Relationship Id="rId12"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fsi.nic.in/forest-fire-activities#:~:text=A%20number%20of%2052%2C785%20forest,Nov%202020%20to%20June%202021." TargetMode="External"/><Relationship Id="rId11" Type="http://schemas.openxmlformats.org/officeDocument/2006/relationships/image" Target="../media/image4.png"/><Relationship Id="rId5" Type="http://schemas.openxmlformats.org/officeDocument/2006/relationships/hyperlink" Target="https://www.nifc.gov/fire-information/statistics" TargetMode="External"/><Relationship Id="rId10" Type="http://schemas.openxmlformats.org/officeDocument/2006/relationships/hyperlink" Target="https://www.mathworks.com/discovery/convolutional-neural-network-matlab.html" TargetMode="External"/><Relationship Id="rId4" Type="http://schemas.openxmlformats.org/officeDocument/2006/relationships/image" Target="../media/image3.svg"/><Relationship Id="rId9" Type="http://schemas.openxmlformats.org/officeDocument/2006/relationships/hyperlink" Target="https://www.earthdata.nasa.gov/sensors/viirs" TargetMode="External"/><Relationship Id="rId1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13.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8.svg"/><Relationship Id="rId9" Type="http://schemas.openxmlformats.org/officeDocument/2006/relationships/image" Target="../media/image19.png"/><Relationship Id="rId1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3688453" y="3107859"/>
            <a:ext cx="11613253"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9" name="TextBox 9"/>
          <p:cNvSpPr txBox="1"/>
          <p:nvPr/>
        </p:nvSpPr>
        <p:spPr>
          <a:xfrm>
            <a:off x="3708506" y="4370362"/>
            <a:ext cx="11994253" cy="2676567"/>
          </a:xfrm>
          <a:prstGeom prst="rect">
            <a:avLst/>
          </a:prstGeom>
        </p:spPr>
        <p:txBody>
          <a:bodyPr wrap="square" lIns="0" tIns="0" rIns="0" bIns="0" rtlCol="0" anchor="t">
            <a:spAutoFit/>
          </a:bodyPr>
          <a:lstStyle/>
          <a:p>
            <a:pPr algn="ctr">
              <a:lnSpc>
                <a:spcPts val="22684"/>
              </a:lnSpc>
            </a:pPr>
            <a:r>
              <a:rPr lang="en-US" sz="16437" spc="1610" dirty="0">
                <a:solidFill>
                  <a:srgbClr val="231F20"/>
                </a:solidFill>
                <a:latin typeface="Oswald Bold"/>
              </a:rPr>
              <a:t>DETECTION</a:t>
            </a:r>
          </a:p>
        </p:txBody>
      </p:sp>
      <p:sp>
        <p:nvSpPr>
          <p:cNvPr id="10" name="TextBox 10"/>
          <p:cNvSpPr txBox="1"/>
          <p:nvPr/>
        </p:nvSpPr>
        <p:spPr>
          <a:xfrm>
            <a:off x="4236346" y="3418582"/>
            <a:ext cx="9815307" cy="1166281"/>
          </a:xfrm>
          <a:prstGeom prst="rect">
            <a:avLst/>
          </a:prstGeom>
        </p:spPr>
        <p:txBody>
          <a:bodyPr lIns="0" tIns="0" rIns="0" bIns="0" rtlCol="0" anchor="t">
            <a:spAutoFit/>
          </a:bodyPr>
          <a:lstStyle/>
          <a:p>
            <a:pPr algn="ctr">
              <a:lnSpc>
                <a:spcPts val="9748"/>
              </a:lnSpc>
            </a:pPr>
            <a:r>
              <a:rPr lang="en-IN" sz="7063" spc="692" dirty="0">
                <a:solidFill>
                  <a:srgbClr val="231F20"/>
                </a:solidFill>
                <a:latin typeface="CMR17"/>
              </a:rPr>
              <a:t>WILDFIRE</a:t>
            </a:r>
            <a:endParaRPr lang="en-US" sz="7063" spc="692" dirty="0">
              <a:solidFill>
                <a:srgbClr val="231F20"/>
              </a:solidFill>
              <a:latin typeface="Oswald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30480" y="762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4298744" y="179257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820554" y="1496634"/>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3109079" y="5343996"/>
            <a:ext cx="11521321" cy="3991"/>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5061975" y="511250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3042599" y="7010522"/>
            <a:ext cx="3936965" cy="1911036"/>
          </a:xfrm>
          <a:prstGeom prst="rect">
            <a:avLst/>
          </a:prstGeom>
        </p:spPr>
        <p:txBody>
          <a:bodyPr wrap="square" lIns="0" tIns="0" rIns="0" bIns="0" rtlCol="0" anchor="t">
            <a:spAutoFit/>
          </a:bodyPr>
          <a:lstStyle/>
          <a:p>
            <a:pPr marL="342900" indent="-342900">
              <a:lnSpc>
                <a:spcPts val="2545"/>
              </a:lnSpc>
              <a:buFont typeface="Wingdings" panose="05000000000000000000" pitchFamily="2" charset="2"/>
              <a:buChar char="ü"/>
            </a:pPr>
            <a:r>
              <a:rPr lang="en-US" sz="1844" spc="180" dirty="0">
                <a:solidFill>
                  <a:srgbClr val="231F20"/>
                </a:solidFill>
                <a:latin typeface="DM Sans"/>
              </a:rPr>
              <a:t>Develop an intuitive user interface using </a:t>
            </a:r>
            <a:r>
              <a:rPr lang="en-US" sz="1844" u="sng" spc="180" dirty="0" err="1">
                <a:solidFill>
                  <a:srgbClr val="231F20"/>
                </a:solidFill>
                <a:latin typeface="DM Sans"/>
              </a:rPr>
              <a:t>Streamlit</a:t>
            </a:r>
            <a:r>
              <a:rPr lang="en-US" sz="1844" spc="180" dirty="0">
                <a:solidFill>
                  <a:srgbClr val="231F20"/>
                </a:solidFill>
                <a:latin typeface="DM Sans"/>
              </a:rPr>
              <a:t> to allow non-experts to interact with the model.</a:t>
            </a:r>
          </a:p>
          <a:p>
            <a:pPr marL="342900" indent="-342900">
              <a:lnSpc>
                <a:spcPts val="2545"/>
              </a:lnSpc>
              <a:buFont typeface="Wingdings" panose="05000000000000000000" pitchFamily="2" charset="2"/>
              <a:buChar char="ü"/>
            </a:pPr>
            <a:r>
              <a:rPr lang="en-US" sz="1844" spc="180" dirty="0">
                <a:solidFill>
                  <a:srgbClr val="231F20"/>
                </a:solidFill>
                <a:latin typeface="DM Sans"/>
              </a:rPr>
              <a:t>Include functionalities for </a:t>
            </a:r>
            <a:r>
              <a:rPr lang="en-US" sz="1844" u="sng" spc="180" dirty="0">
                <a:solidFill>
                  <a:srgbClr val="231F20"/>
                </a:solidFill>
                <a:latin typeface="DM Sans"/>
              </a:rPr>
              <a:t>real-time data input.</a:t>
            </a:r>
            <a:endParaRPr lang="en-US" sz="1844" spc="180" dirty="0">
              <a:solidFill>
                <a:srgbClr val="231F20"/>
              </a:solidFill>
              <a:latin typeface="DM Sans"/>
            </a:endParaRPr>
          </a:p>
        </p:txBody>
      </p:sp>
      <p:sp>
        <p:nvSpPr>
          <p:cNvPr id="10" name="TextBox 10"/>
          <p:cNvSpPr txBox="1"/>
          <p:nvPr/>
        </p:nvSpPr>
        <p:spPr>
          <a:xfrm>
            <a:off x="4298744" y="2211129"/>
            <a:ext cx="2027545" cy="1121713"/>
          </a:xfrm>
          <a:prstGeom prst="rect">
            <a:avLst/>
          </a:prstGeom>
        </p:spPr>
        <p:txBody>
          <a:bodyPr lIns="0" tIns="0" rIns="0" bIns="0" rtlCol="0" anchor="t">
            <a:spAutoFit/>
          </a:bodyPr>
          <a:lstStyle/>
          <a:p>
            <a:pPr algn="ctr">
              <a:lnSpc>
                <a:spcPts val="9141"/>
              </a:lnSpc>
            </a:pPr>
            <a:r>
              <a:rPr lang="en-US" sz="6624" spc="649" dirty="0">
                <a:solidFill>
                  <a:srgbClr val="FFFBFB"/>
                </a:solidFill>
                <a:latin typeface="DM Sans Bold"/>
              </a:rPr>
              <a:t>05</a:t>
            </a:r>
          </a:p>
        </p:txBody>
      </p:sp>
      <p:sp>
        <p:nvSpPr>
          <p:cNvPr id="11" name="TextBox 11"/>
          <p:cNvSpPr txBox="1"/>
          <p:nvPr/>
        </p:nvSpPr>
        <p:spPr>
          <a:xfrm>
            <a:off x="3252387" y="5809847"/>
            <a:ext cx="3467055" cy="1028230"/>
          </a:xfrm>
          <a:prstGeom prst="rect">
            <a:avLst/>
          </a:prstGeom>
        </p:spPr>
        <p:txBody>
          <a:bodyPr lIns="0" tIns="0" rIns="0" bIns="0" rtlCol="0" anchor="t">
            <a:spAutoFit/>
          </a:bodyPr>
          <a:lstStyle/>
          <a:p>
            <a:pPr algn="ctr">
              <a:lnSpc>
                <a:spcPts val="4073"/>
              </a:lnSpc>
            </a:pPr>
            <a:r>
              <a:rPr lang="en-US" sz="2951" spc="289" dirty="0">
                <a:solidFill>
                  <a:srgbClr val="231F20"/>
                </a:solidFill>
                <a:latin typeface="DM Sans Bold"/>
              </a:rPr>
              <a:t>User Interface Development</a:t>
            </a:r>
          </a:p>
        </p:txBody>
      </p:sp>
      <p:sp>
        <p:nvSpPr>
          <p:cNvPr id="12" name="Freeform 12"/>
          <p:cNvSpPr/>
          <p:nvPr/>
        </p:nvSpPr>
        <p:spPr>
          <a:xfrm>
            <a:off x="7787043" y="179257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8550275" y="5112506"/>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787043" y="2211129"/>
            <a:ext cx="2027545" cy="1121713"/>
          </a:xfrm>
          <a:prstGeom prst="rect">
            <a:avLst/>
          </a:prstGeom>
        </p:spPr>
        <p:txBody>
          <a:bodyPr lIns="0" tIns="0" rIns="0" bIns="0" rtlCol="0" anchor="t">
            <a:spAutoFit/>
          </a:bodyPr>
          <a:lstStyle/>
          <a:p>
            <a:pPr algn="ctr">
              <a:lnSpc>
                <a:spcPts val="9141"/>
              </a:lnSpc>
            </a:pPr>
            <a:r>
              <a:rPr lang="en-US" sz="6624" spc="649" dirty="0">
                <a:solidFill>
                  <a:srgbClr val="FFFBFB"/>
                </a:solidFill>
                <a:latin typeface="DM Sans Bold"/>
              </a:rPr>
              <a:t>06</a:t>
            </a:r>
          </a:p>
        </p:txBody>
      </p:sp>
      <p:sp>
        <p:nvSpPr>
          <p:cNvPr id="17" name="Freeform 17"/>
          <p:cNvSpPr/>
          <p:nvPr/>
        </p:nvSpPr>
        <p:spPr>
          <a:xfrm>
            <a:off x="11277600" y="179257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8"/>
          <p:cNvGrpSpPr/>
          <p:nvPr/>
        </p:nvGrpSpPr>
        <p:grpSpPr>
          <a:xfrm>
            <a:off x="12040832" y="5112506"/>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11277600" y="2211129"/>
            <a:ext cx="2027545" cy="1121713"/>
          </a:xfrm>
          <a:prstGeom prst="rect">
            <a:avLst/>
          </a:prstGeom>
        </p:spPr>
        <p:txBody>
          <a:bodyPr lIns="0" tIns="0" rIns="0" bIns="0" rtlCol="0" anchor="t">
            <a:spAutoFit/>
          </a:bodyPr>
          <a:lstStyle/>
          <a:p>
            <a:pPr algn="ctr">
              <a:lnSpc>
                <a:spcPts val="9141"/>
              </a:lnSpc>
            </a:pPr>
            <a:r>
              <a:rPr lang="en-US" sz="6624" spc="649" dirty="0">
                <a:solidFill>
                  <a:srgbClr val="FFFBFB"/>
                </a:solidFill>
                <a:latin typeface="DM Sans Bold"/>
              </a:rPr>
              <a:t>07</a:t>
            </a:r>
          </a:p>
        </p:txBody>
      </p:sp>
      <p:sp>
        <p:nvSpPr>
          <p:cNvPr id="27" name="TextBox 27"/>
          <p:cNvSpPr txBox="1"/>
          <p:nvPr/>
        </p:nvSpPr>
        <p:spPr>
          <a:xfrm>
            <a:off x="7054325" y="7010522"/>
            <a:ext cx="3845491" cy="2552237"/>
          </a:xfrm>
          <a:prstGeom prst="rect">
            <a:avLst/>
          </a:prstGeom>
        </p:spPr>
        <p:txBody>
          <a:bodyPr wrap="square" lIns="0" tIns="0" rIns="0" bIns="0" rtlCol="0" anchor="t">
            <a:spAutoFit/>
          </a:bodyPr>
          <a:lstStyle/>
          <a:p>
            <a:pPr marL="342900" indent="-342900">
              <a:lnSpc>
                <a:spcPts val="2545"/>
              </a:lnSpc>
              <a:buFont typeface="Wingdings" panose="05000000000000000000" pitchFamily="2" charset="2"/>
              <a:buChar char="ü"/>
            </a:pPr>
            <a:r>
              <a:rPr lang="en-US" sz="1844" spc="180" dirty="0">
                <a:solidFill>
                  <a:srgbClr val="231F20"/>
                </a:solidFill>
                <a:latin typeface="DM Sans"/>
              </a:rPr>
              <a:t>Integrate the trained model with the user interface.</a:t>
            </a:r>
          </a:p>
          <a:p>
            <a:pPr marL="342900" indent="-342900">
              <a:lnSpc>
                <a:spcPts val="2545"/>
              </a:lnSpc>
              <a:buFont typeface="Wingdings" panose="05000000000000000000" pitchFamily="2" charset="2"/>
              <a:buChar char="ü"/>
            </a:pPr>
            <a:r>
              <a:rPr lang="en-US" sz="1844" spc="180" dirty="0">
                <a:solidFill>
                  <a:srgbClr val="231F20"/>
                </a:solidFill>
                <a:latin typeface="DM Sans"/>
              </a:rPr>
              <a:t>Deploy the application on a suitable platform, ensuring it can handle real-time data processing and visualization.</a:t>
            </a:r>
          </a:p>
        </p:txBody>
      </p:sp>
      <p:sp>
        <p:nvSpPr>
          <p:cNvPr id="28" name="TextBox 28"/>
          <p:cNvSpPr txBox="1"/>
          <p:nvPr/>
        </p:nvSpPr>
        <p:spPr>
          <a:xfrm>
            <a:off x="7126661" y="5813477"/>
            <a:ext cx="3487125" cy="1028230"/>
          </a:xfrm>
          <a:prstGeom prst="rect">
            <a:avLst/>
          </a:prstGeom>
        </p:spPr>
        <p:txBody>
          <a:bodyPr wrap="square" lIns="0" tIns="0" rIns="0" bIns="0" rtlCol="0" anchor="t">
            <a:spAutoFit/>
          </a:bodyPr>
          <a:lstStyle/>
          <a:p>
            <a:pPr algn="ctr">
              <a:lnSpc>
                <a:spcPts val="4073"/>
              </a:lnSpc>
            </a:pPr>
            <a:r>
              <a:rPr lang="en-US" sz="2951" spc="289" dirty="0">
                <a:solidFill>
                  <a:srgbClr val="231F20"/>
                </a:solidFill>
                <a:latin typeface="DM Sans Bold"/>
              </a:rPr>
              <a:t>Integration and Deployment</a:t>
            </a:r>
          </a:p>
        </p:txBody>
      </p:sp>
      <p:sp>
        <p:nvSpPr>
          <p:cNvPr id="29" name="TextBox 29"/>
          <p:cNvSpPr txBox="1"/>
          <p:nvPr/>
        </p:nvSpPr>
        <p:spPr>
          <a:xfrm>
            <a:off x="10869507" y="7010522"/>
            <a:ext cx="3204526" cy="1911036"/>
          </a:xfrm>
          <a:prstGeom prst="rect">
            <a:avLst/>
          </a:prstGeom>
        </p:spPr>
        <p:txBody>
          <a:bodyPr lIns="0" tIns="0" rIns="0" bIns="0" rtlCol="0" anchor="t">
            <a:spAutoFit/>
          </a:bodyPr>
          <a:lstStyle/>
          <a:p>
            <a:pPr marL="342900" indent="-342900">
              <a:lnSpc>
                <a:spcPts val="2545"/>
              </a:lnSpc>
              <a:buFont typeface="Wingdings" panose="05000000000000000000" pitchFamily="2" charset="2"/>
              <a:buChar char="ü"/>
            </a:pPr>
            <a:r>
              <a:rPr lang="en-US" sz="1844" spc="180" dirty="0">
                <a:solidFill>
                  <a:srgbClr val="231F20"/>
                </a:solidFill>
                <a:latin typeface="DM Sans"/>
              </a:rPr>
              <a:t>Python</a:t>
            </a:r>
          </a:p>
          <a:p>
            <a:pPr marL="342900" indent="-342900">
              <a:lnSpc>
                <a:spcPts val="2545"/>
              </a:lnSpc>
              <a:buFont typeface="Wingdings" panose="05000000000000000000" pitchFamily="2" charset="2"/>
              <a:buChar char="ü"/>
            </a:pPr>
            <a:r>
              <a:rPr lang="en-US" sz="1844" spc="180" dirty="0">
                <a:solidFill>
                  <a:srgbClr val="231F20"/>
                </a:solidFill>
                <a:latin typeface="DM Sans"/>
              </a:rPr>
              <a:t>torch, </a:t>
            </a:r>
            <a:r>
              <a:rPr lang="en-US" sz="1844" spc="180" dirty="0" err="1">
                <a:solidFill>
                  <a:srgbClr val="231F20"/>
                </a:solidFill>
                <a:latin typeface="DM Sans"/>
              </a:rPr>
              <a:t>torchvision</a:t>
            </a:r>
            <a:r>
              <a:rPr lang="en-US" sz="1844" spc="180" dirty="0">
                <a:solidFill>
                  <a:srgbClr val="231F20"/>
                </a:solidFill>
                <a:latin typeface="DM Sans"/>
              </a:rPr>
              <a:t>, </a:t>
            </a:r>
            <a:r>
              <a:rPr lang="en-US" sz="1844" spc="180" dirty="0" err="1">
                <a:solidFill>
                  <a:srgbClr val="231F20"/>
                </a:solidFill>
                <a:latin typeface="DM Sans"/>
              </a:rPr>
              <a:t>torchinfo</a:t>
            </a:r>
            <a:r>
              <a:rPr lang="en-US" sz="1844" spc="180" dirty="0">
                <a:solidFill>
                  <a:srgbClr val="231F20"/>
                </a:solidFill>
                <a:latin typeface="DM Sans"/>
              </a:rPr>
              <a:t>, </a:t>
            </a:r>
            <a:r>
              <a:rPr lang="en-US" sz="1844" spc="180" dirty="0" err="1">
                <a:solidFill>
                  <a:srgbClr val="231F20"/>
                </a:solidFill>
                <a:latin typeface="DM Sans"/>
              </a:rPr>
              <a:t>pathlib</a:t>
            </a:r>
            <a:r>
              <a:rPr lang="en-US" sz="1844" spc="180" dirty="0">
                <a:solidFill>
                  <a:srgbClr val="231F20"/>
                </a:solidFill>
                <a:latin typeface="DM Sans"/>
              </a:rPr>
              <a:t>, </a:t>
            </a:r>
            <a:r>
              <a:rPr lang="en-US" sz="1844" spc="180" dirty="0" err="1">
                <a:solidFill>
                  <a:srgbClr val="231F20"/>
                </a:solidFill>
                <a:latin typeface="DM Sans"/>
              </a:rPr>
              <a:t>tqdm</a:t>
            </a:r>
            <a:r>
              <a:rPr lang="en-US" sz="1844" spc="180" dirty="0">
                <a:solidFill>
                  <a:srgbClr val="231F20"/>
                </a:solidFill>
                <a:latin typeface="DM Sans"/>
              </a:rPr>
              <a:t>, </a:t>
            </a:r>
            <a:r>
              <a:rPr lang="en-US" sz="1844" spc="180" dirty="0" err="1">
                <a:solidFill>
                  <a:srgbClr val="231F20"/>
                </a:solidFill>
                <a:latin typeface="DM Sans"/>
              </a:rPr>
              <a:t>streamlit</a:t>
            </a:r>
            <a:r>
              <a:rPr lang="en-US" sz="1844" spc="180" dirty="0">
                <a:solidFill>
                  <a:srgbClr val="231F20"/>
                </a:solidFill>
                <a:latin typeface="DM Sans"/>
              </a:rPr>
              <a:t>, pillow, matplotlib</a:t>
            </a:r>
          </a:p>
          <a:p>
            <a:pPr marL="342900" indent="-342900">
              <a:lnSpc>
                <a:spcPts val="2545"/>
              </a:lnSpc>
              <a:buFont typeface="Wingdings" panose="05000000000000000000" pitchFamily="2" charset="2"/>
              <a:buChar char="ü"/>
            </a:pPr>
            <a:endParaRPr lang="en-US" sz="1844" spc="180" dirty="0">
              <a:solidFill>
                <a:srgbClr val="231F20"/>
              </a:solidFill>
              <a:latin typeface="DM Sans"/>
            </a:endParaRPr>
          </a:p>
        </p:txBody>
      </p:sp>
      <p:sp>
        <p:nvSpPr>
          <p:cNvPr id="30" name="TextBox 30"/>
          <p:cNvSpPr txBox="1"/>
          <p:nvPr/>
        </p:nvSpPr>
        <p:spPr>
          <a:xfrm>
            <a:off x="10899817" y="5813477"/>
            <a:ext cx="3068581" cy="1028230"/>
          </a:xfrm>
          <a:prstGeom prst="rect">
            <a:avLst/>
          </a:prstGeom>
        </p:spPr>
        <p:txBody>
          <a:bodyPr wrap="square" lIns="0" tIns="0" rIns="0" bIns="0" rtlCol="0" anchor="t">
            <a:spAutoFit/>
          </a:bodyPr>
          <a:lstStyle/>
          <a:p>
            <a:pPr algn="ctr">
              <a:lnSpc>
                <a:spcPts val="4073"/>
              </a:lnSpc>
            </a:pPr>
            <a:r>
              <a:rPr lang="en-US" sz="2951" spc="289" dirty="0">
                <a:solidFill>
                  <a:srgbClr val="231F20"/>
                </a:solidFill>
                <a:latin typeface="DM Sans Bold"/>
              </a:rPr>
              <a:t>Tools and Libraries</a:t>
            </a:r>
          </a:p>
        </p:txBody>
      </p:sp>
      <p:sp>
        <p:nvSpPr>
          <p:cNvPr id="33" name="Freeform 33"/>
          <p:cNvSpPr/>
          <p:nvPr/>
        </p:nvSpPr>
        <p:spPr>
          <a:xfrm rot="-10799999">
            <a:off x="-3184590" y="-5759855"/>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295937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rot="887923">
            <a:off x="13401758" y="-5425114"/>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3" name="TextBox 23"/>
          <p:cNvSpPr txBox="1"/>
          <p:nvPr/>
        </p:nvSpPr>
        <p:spPr>
          <a:xfrm>
            <a:off x="804445" y="-182325"/>
            <a:ext cx="14859000" cy="3133550"/>
          </a:xfrm>
          <a:prstGeom prst="rect">
            <a:avLst/>
          </a:prstGeom>
        </p:spPr>
        <p:txBody>
          <a:bodyPr wrap="square" lIns="0" tIns="0" rIns="0" bIns="0" rtlCol="0" anchor="t">
            <a:spAutoFit/>
          </a:bodyPr>
          <a:lstStyle/>
          <a:p>
            <a:pPr marL="0" lvl="0" indent="0" algn="ctr">
              <a:lnSpc>
                <a:spcPts val="13015"/>
              </a:lnSpc>
              <a:spcBef>
                <a:spcPct val="0"/>
              </a:spcBef>
            </a:pPr>
            <a:r>
              <a:rPr lang="en-US" sz="7200" spc="924" dirty="0">
                <a:solidFill>
                  <a:srgbClr val="231F20"/>
                </a:solidFill>
                <a:latin typeface="Oswald Bold"/>
              </a:rPr>
              <a:t>SOFTWARE AND HARDWARE REQUIREMENT</a:t>
            </a:r>
          </a:p>
        </p:txBody>
      </p:sp>
      <p:sp>
        <p:nvSpPr>
          <p:cNvPr id="32" name="Freeform 32"/>
          <p:cNvSpPr/>
          <p:nvPr/>
        </p:nvSpPr>
        <p:spPr>
          <a:xfrm rot="887923">
            <a:off x="-10355365" y="167551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3" name="Group 10">
            <a:extLst>
              <a:ext uri="{FF2B5EF4-FFF2-40B4-BE49-F238E27FC236}">
                <a16:creationId xmlns:a16="http://schemas.microsoft.com/office/drawing/2014/main" id="{9BC9DBD3-4433-5D4D-7605-7A5A9A001627}"/>
              </a:ext>
            </a:extLst>
          </p:cNvPr>
          <p:cNvGrpSpPr/>
          <p:nvPr/>
        </p:nvGrpSpPr>
        <p:grpSpPr>
          <a:xfrm>
            <a:off x="2084430" y="4627958"/>
            <a:ext cx="6405144" cy="5230766"/>
            <a:chOff x="0" y="0"/>
            <a:chExt cx="1075555" cy="862436"/>
          </a:xfrm>
        </p:grpSpPr>
        <p:sp>
          <p:nvSpPr>
            <p:cNvPr id="34" name="Freeform 11">
              <a:extLst>
                <a:ext uri="{FF2B5EF4-FFF2-40B4-BE49-F238E27FC236}">
                  <a16:creationId xmlns:a16="http://schemas.microsoft.com/office/drawing/2014/main" id="{A8C9F007-8043-5754-7DD9-7445845724F0}"/>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5" name="TextBox 12">
              <a:extLst>
                <a:ext uri="{FF2B5EF4-FFF2-40B4-BE49-F238E27FC236}">
                  <a16:creationId xmlns:a16="http://schemas.microsoft.com/office/drawing/2014/main" id="{F488E214-262E-356A-A6E5-A1CC5D9F6C93}"/>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grpSp>
        <p:nvGrpSpPr>
          <p:cNvPr id="36" name="Group 13">
            <a:extLst>
              <a:ext uri="{FF2B5EF4-FFF2-40B4-BE49-F238E27FC236}">
                <a16:creationId xmlns:a16="http://schemas.microsoft.com/office/drawing/2014/main" id="{0AB208C3-54AD-5BF8-F473-1B4FDFB095F3}"/>
              </a:ext>
            </a:extLst>
          </p:cNvPr>
          <p:cNvGrpSpPr/>
          <p:nvPr/>
        </p:nvGrpSpPr>
        <p:grpSpPr>
          <a:xfrm>
            <a:off x="3177918" y="3000654"/>
            <a:ext cx="4119144" cy="1532025"/>
            <a:chOff x="0" y="0"/>
            <a:chExt cx="1075555" cy="310705"/>
          </a:xfrm>
        </p:grpSpPr>
        <p:sp>
          <p:nvSpPr>
            <p:cNvPr id="37" name="Freeform 14">
              <a:extLst>
                <a:ext uri="{FF2B5EF4-FFF2-40B4-BE49-F238E27FC236}">
                  <a16:creationId xmlns:a16="http://schemas.microsoft.com/office/drawing/2014/main" id="{631DBD9B-0F8E-9CE8-310D-96F148EB820E}"/>
                </a:ext>
              </a:extLst>
            </p:cNvPr>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38" name="TextBox 15">
              <a:extLst>
                <a:ext uri="{FF2B5EF4-FFF2-40B4-BE49-F238E27FC236}">
                  <a16:creationId xmlns:a16="http://schemas.microsoft.com/office/drawing/2014/main" id="{F6741E9A-EC6A-F58B-6B3D-C5ED11086371}"/>
                </a:ext>
              </a:extLst>
            </p:cNvPr>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sp>
        <p:nvSpPr>
          <p:cNvPr id="39" name="TextBox 26">
            <a:extLst>
              <a:ext uri="{FF2B5EF4-FFF2-40B4-BE49-F238E27FC236}">
                <a16:creationId xmlns:a16="http://schemas.microsoft.com/office/drawing/2014/main" id="{0B39452B-FA3C-7029-95CC-77A5DEF38D21}"/>
              </a:ext>
            </a:extLst>
          </p:cNvPr>
          <p:cNvSpPr txBox="1"/>
          <p:nvPr/>
        </p:nvSpPr>
        <p:spPr>
          <a:xfrm>
            <a:off x="3847660" y="3559379"/>
            <a:ext cx="2748143" cy="487890"/>
          </a:xfrm>
          <a:prstGeom prst="rect">
            <a:avLst/>
          </a:prstGeom>
        </p:spPr>
        <p:txBody>
          <a:bodyPr wrap="square" lIns="0" tIns="0" rIns="0" bIns="0" rtlCol="0" anchor="t">
            <a:spAutoFit/>
          </a:bodyPr>
          <a:lstStyle/>
          <a:p>
            <a:pPr marL="0" lvl="0" indent="0" algn="ctr">
              <a:lnSpc>
                <a:spcPts val="3737"/>
              </a:lnSpc>
              <a:spcBef>
                <a:spcPct val="0"/>
              </a:spcBef>
            </a:pPr>
            <a:r>
              <a:rPr lang="en-US" sz="4400" spc="265" dirty="0">
                <a:solidFill>
                  <a:srgbClr val="231F20"/>
                </a:solidFill>
                <a:latin typeface="Oswald Bold" panose="00000800000000000000" charset="0"/>
              </a:rPr>
              <a:t>SOFTWARE</a:t>
            </a:r>
          </a:p>
        </p:txBody>
      </p:sp>
      <p:sp>
        <p:nvSpPr>
          <p:cNvPr id="40" name="TextBox 27">
            <a:extLst>
              <a:ext uri="{FF2B5EF4-FFF2-40B4-BE49-F238E27FC236}">
                <a16:creationId xmlns:a16="http://schemas.microsoft.com/office/drawing/2014/main" id="{7BB9214D-1912-42B6-8420-33A0C4AAA904}"/>
              </a:ext>
            </a:extLst>
          </p:cNvPr>
          <p:cNvSpPr txBox="1"/>
          <p:nvPr/>
        </p:nvSpPr>
        <p:spPr>
          <a:xfrm>
            <a:off x="2501479" y="5100541"/>
            <a:ext cx="5604474" cy="3805144"/>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Torch</a:t>
            </a:r>
          </a:p>
          <a:p>
            <a:pPr marL="457200" indent="-457200">
              <a:lnSpc>
                <a:spcPct val="150000"/>
              </a:lnSpc>
              <a:buFont typeface="Wingdings" panose="05000000000000000000" pitchFamily="2" charset="2"/>
              <a:buChar char="ü"/>
            </a:pPr>
            <a:r>
              <a:rPr lang="en-US" sz="2800" dirty="0" err="1">
                <a:solidFill>
                  <a:srgbClr val="100F0D"/>
                </a:solidFill>
                <a:latin typeface="DM Sans" pitchFamily="2" charset="0"/>
              </a:rPr>
              <a:t>Torchvision</a:t>
            </a:r>
            <a:endParaRPr lang="en-US" sz="2800" dirty="0">
              <a:solidFill>
                <a:srgbClr val="100F0D"/>
              </a:solidFill>
              <a:latin typeface="DM Sans" pitchFamily="2" charset="0"/>
            </a:endParaRPr>
          </a:p>
          <a:p>
            <a:pPr marL="457200" indent="-457200">
              <a:lnSpc>
                <a:spcPct val="150000"/>
              </a:lnSpc>
              <a:buFont typeface="Wingdings" panose="05000000000000000000" pitchFamily="2" charset="2"/>
              <a:buChar char="ü"/>
            </a:pPr>
            <a:r>
              <a:rPr lang="en-US" sz="2800" dirty="0" err="1">
                <a:solidFill>
                  <a:srgbClr val="100F0D"/>
                </a:solidFill>
                <a:latin typeface="DM Sans" pitchFamily="2" charset="0"/>
              </a:rPr>
              <a:t>Torchinfo</a:t>
            </a:r>
            <a:endParaRPr lang="en-US" sz="2800" dirty="0">
              <a:solidFill>
                <a:srgbClr val="100F0D"/>
              </a:solidFill>
              <a:latin typeface="DM Sans" pitchFamily="2" charset="0"/>
            </a:endParaRPr>
          </a:p>
          <a:p>
            <a:pPr marL="457200" indent="-457200">
              <a:lnSpc>
                <a:spcPct val="150000"/>
              </a:lnSpc>
              <a:buFont typeface="Wingdings" panose="05000000000000000000" pitchFamily="2" charset="2"/>
              <a:buChar char="ü"/>
            </a:pPr>
            <a:r>
              <a:rPr lang="en-US" sz="2800" dirty="0" err="1">
                <a:solidFill>
                  <a:srgbClr val="100F0D"/>
                </a:solidFill>
                <a:latin typeface="DM Sans" pitchFamily="2" charset="0"/>
              </a:rPr>
              <a:t>Streamlit</a:t>
            </a:r>
            <a:endParaRPr lang="en-US" sz="2800" dirty="0">
              <a:solidFill>
                <a:srgbClr val="100F0D"/>
              </a:solidFill>
              <a:latin typeface="DM Sans" pitchFamily="2" charset="0"/>
            </a:endParaRPr>
          </a:p>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Pillow</a:t>
            </a:r>
          </a:p>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Matplotlib</a:t>
            </a:r>
          </a:p>
        </p:txBody>
      </p:sp>
      <p:grpSp>
        <p:nvGrpSpPr>
          <p:cNvPr id="55" name="Group 10">
            <a:extLst>
              <a:ext uri="{FF2B5EF4-FFF2-40B4-BE49-F238E27FC236}">
                <a16:creationId xmlns:a16="http://schemas.microsoft.com/office/drawing/2014/main" id="{94C3C8B1-72EE-FC1F-2D3E-C7B3D60A8D33}"/>
              </a:ext>
            </a:extLst>
          </p:cNvPr>
          <p:cNvGrpSpPr/>
          <p:nvPr/>
        </p:nvGrpSpPr>
        <p:grpSpPr>
          <a:xfrm>
            <a:off x="9661497" y="4627958"/>
            <a:ext cx="6405144" cy="5230766"/>
            <a:chOff x="0" y="0"/>
            <a:chExt cx="1075555" cy="862436"/>
          </a:xfrm>
        </p:grpSpPr>
        <p:sp>
          <p:nvSpPr>
            <p:cNvPr id="56" name="Freeform 11">
              <a:extLst>
                <a:ext uri="{FF2B5EF4-FFF2-40B4-BE49-F238E27FC236}">
                  <a16:creationId xmlns:a16="http://schemas.microsoft.com/office/drawing/2014/main" id="{5C8BF979-DAC1-8836-6140-CFCBEA030EF0}"/>
                </a:ext>
              </a:extLst>
            </p:cNvPr>
            <p:cNvSpPr/>
            <p:nvPr/>
          </p:nvSpPr>
          <p:spPr>
            <a:xfrm>
              <a:off x="0" y="0"/>
              <a:ext cx="1075555" cy="862436"/>
            </a:xfrm>
            <a:custGeom>
              <a:avLst/>
              <a:gdLst/>
              <a:ahLst/>
              <a:cxnLst/>
              <a:rect l="l" t="t" r="r" b="b"/>
              <a:pathLst>
                <a:path w="1075555" h="862436">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57" name="TextBox 12">
              <a:extLst>
                <a:ext uri="{FF2B5EF4-FFF2-40B4-BE49-F238E27FC236}">
                  <a16:creationId xmlns:a16="http://schemas.microsoft.com/office/drawing/2014/main" id="{7B4662E0-F5AD-77A2-38E7-BA04B2F832AF}"/>
                </a:ext>
              </a:extLst>
            </p:cNvPr>
            <p:cNvSpPr txBox="1"/>
            <p:nvPr/>
          </p:nvSpPr>
          <p:spPr>
            <a:xfrm>
              <a:off x="0" y="-19050"/>
              <a:ext cx="1075555" cy="881486"/>
            </a:xfrm>
            <a:prstGeom prst="rect">
              <a:avLst/>
            </a:prstGeom>
          </p:spPr>
          <p:txBody>
            <a:bodyPr lIns="50800" tIns="50800" rIns="50800" bIns="50800" rtlCol="0" anchor="ctr"/>
            <a:lstStyle/>
            <a:p>
              <a:pPr algn="ctr">
                <a:lnSpc>
                  <a:spcPts val="2859"/>
                </a:lnSpc>
              </a:pPr>
              <a:endParaRPr/>
            </a:p>
          </p:txBody>
        </p:sp>
      </p:grpSp>
      <p:grpSp>
        <p:nvGrpSpPr>
          <p:cNvPr id="58" name="Group 13">
            <a:extLst>
              <a:ext uri="{FF2B5EF4-FFF2-40B4-BE49-F238E27FC236}">
                <a16:creationId xmlns:a16="http://schemas.microsoft.com/office/drawing/2014/main" id="{9BA51567-CF64-3018-DE55-A8681F820D3F}"/>
              </a:ext>
            </a:extLst>
          </p:cNvPr>
          <p:cNvGrpSpPr/>
          <p:nvPr/>
        </p:nvGrpSpPr>
        <p:grpSpPr>
          <a:xfrm>
            <a:off x="10754985" y="3000654"/>
            <a:ext cx="4119144" cy="1532025"/>
            <a:chOff x="0" y="0"/>
            <a:chExt cx="1075555" cy="310705"/>
          </a:xfrm>
        </p:grpSpPr>
        <p:sp>
          <p:nvSpPr>
            <p:cNvPr id="59" name="Freeform 14">
              <a:extLst>
                <a:ext uri="{FF2B5EF4-FFF2-40B4-BE49-F238E27FC236}">
                  <a16:creationId xmlns:a16="http://schemas.microsoft.com/office/drawing/2014/main" id="{34D8BFA2-80E8-482B-49B4-87ECFE201384}"/>
                </a:ext>
              </a:extLst>
            </p:cNvPr>
            <p:cNvSpPr/>
            <p:nvPr/>
          </p:nvSpPr>
          <p:spPr>
            <a:xfrm>
              <a:off x="0" y="0"/>
              <a:ext cx="1075555" cy="310705"/>
            </a:xfrm>
            <a:custGeom>
              <a:avLst/>
              <a:gdLst/>
              <a:ahLst/>
              <a:cxnLst/>
              <a:rect l="l" t="t" r="r" b="b"/>
              <a:pathLst>
                <a:path w="1075555" h="31070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id="60" name="TextBox 15">
              <a:extLst>
                <a:ext uri="{FF2B5EF4-FFF2-40B4-BE49-F238E27FC236}">
                  <a16:creationId xmlns:a16="http://schemas.microsoft.com/office/drawing/2014/main" id="{9406DBD8-8652-0D14-8559-E287D2687AC8}"/>
                </a:ext>
              </a:extLst>
            </p:cNvPr>
            <p:cNvSpPr txBox="1"/>
            <p:nvPr/>
          </p:nvSpPr>
          <p:spPr>
            <a:xfrm>
              <a:off x="0" y="-19050"/>
              <a:ext cx="1075555" cy="329755"/>
            </a:xfrm>
            <a:prstGeom prst="rect">
              <a:avLst/>
            </a:prstGeom>
          </p:spPr>
          <p:txBody>
            <a:bodyPr lIns="50800" tIns="50800" rIns="50800" bIns="50800" rtlCol="0" anchor="ctr"/>
            <a:lstStyle/>
            <a:p>
              <a:pPr algn="ctr">
                <a:lnSpc>
                  <a:spcPts val="2859"/>
                </a:lnSpc>
              </a:pPr>
              <a:endParaRPr/>
            </a:p>
          </p:txBody>
        </p:sp>
      </p:grpSp>
      <p:sp>
        <p:nvSpPr>
          <p:cNvPr id="61" name="TextBox 26">
            <a:extLst>
              <a:ext uri="{FF2B5EF4-FFF2-40B4-BE49-F238E27FC236}">
                <a16:creationId xmlns:a16="http://schemas.microsoft.com/office/drawing/2014/main" id="{67347A52-4360-A9A3-0A22-C820AC05C905}"/>
              </a:ext>
            </a:extLst>
          </p:cNvPr>
          <p:cNvSpPr txBox="1"/>
          <p:nvPr/>
        </p:nvSpPr>
        <p:spPr>
          <a:xfrm>
            <a:off x="11200674" y="3559379"/>
            <a:ext cx="3062151" cy="487890"/>
          </a:xfrm>
          <a:prstGeom prst="rect">
            <a:avLst/>
          </a:prstGeom>
        </p:spPr>
        <p:txBody>
          <a:bodyPr wrap="square" lIns="0" tIns="0" rIns="0" bIns="0" rtlCol="0" anchor="t">
            <a:spAutoFit/>
          </a:bodyPr>
          <a:lstStyle/>
          <a:p>
            <a:pPr marL="0" lvl="0" indent="0" algn="ctr">
              <a:lnSpc>
                <a:spcPts val="3737"/>
              </a:lnSpc>
              <a:spcBef>
                <a:spcPct val="0"/>
              </a:spcBef>
            </a:pPr>
            <a:r>
              <a:rPr lang="en-US" sz="4400" spc="265" dirty="0">
                <a:solidFill>
                  <a:srgbClr val="231F20"/>
                </a:solidFill>
                <a:latin typeface="Oswald Bold" panose="00000800000000000000" charset="0"/>
              </a:rPr>
              <a:t>HARDWARE</a:t>
            </a:r>
          </a:p>
        </p:txBody>
      </p:sp>
      <p:sp>
        <p:nvSpPr>
          <p:cNvPr id="71" name="TextBox 27">
            <a:extLst>
              <a:ext uri="{FF2B5EF4-FFF2-40B4-BE49-F238E27FC236}">
                <a16:creationId xmlns:a16="http://schemas.microsoft.com/office/drawing/2014/main" id="{B4193DF6-B158-7FF4-B138-1EDAA5047244}"/>
              </a:ext>
            </a:extLst>
          </p:cNvPr>
          <p:cNvSpPr txBox="1"/>
          <p:nvPr/>
        </p:nvSpPr>
        <p:spPr>
          <a:xfrm>
            <a:off x="10246347" y="5100541"/>
            <a:ext cx="5604474" cy="2512483"/>
          </a:xfrm>
          <a:prstGeom prst="rect">
            <a:avLst/>
          </a:prstGeom>
        </p:spPr>
        <p:txBody>
          <a:bodyPr wrap="square" lIns="0" tIns="0" rIns="0" bIns="0" rtlCol="0" anchor="t">
            <a:spAutoFit/>
          </a:bodyPr>
          <a:lstStyle/>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Windows 10 or more</a:t>
            </a:r>
            <a:endParaRPr lang="pt-BR" sz="2800" dirty="0">
              <a:solidFill>
                <a:srgbClr val="100F0D"/>
              </a:solidFill>
              <a:latin typeface="DM Sans" pitchFamily="2" charset="0"/>
            </a:endParaRPr>
          </a:p>
          <a:p>
            <a:pPr marL="457200" indent="-457200">
              <a:lnSpc>
                <a:spcPct val="150000"/>
              </a:lnSpc>
              <a:buFont typeface="Wingdings" panose="05000000000000000000" pitchFamily="2" charset="2"/>
              <a:buChar char="ü"/>
            </a:pPr>
            <a:r>
              <a:rPr lang="pt-BR" sz="2800" dirty="0">
                <a:solidFill>
                  <a:srgbClr val="100F0D"/>
                </a:solidFill>
                <a:latin typeface="DM Sans" pitchFamily="2" charset="0"/>
              </a:rPr>
              <a:t>GPU: NVIDIA GTX 1080 Ti</a:t>
            </a:r>
            <a:endParaRPr lang="en-US" sz="2800" dirty="0">
              <a:solidFill>
                <a:srgbClr val="100F0D"/>
              </a:solidFill>
              <a:latin typeface="DM Sans" pitchFamily="2" charset="0"/>
            </a:endParaRPr>
          </a:p>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RAM: 16GB DDR4</a:t>
            </a:r>
          </a:p>
          <a:p>
            <a:pPr marL="457200" indent="-457200">
              <a:lnSpc>
                <a:spcPct val="150000"/>
              </a:lnSpc>
              <a:buFont typeface="Wingdings" panose="05000000000000000000" pitchFamily="2" charset="2"/>
              <a:buChar char="ü"/>
            </a:pPr>
            <a:r>
              <a:rPr lang="en-US" sz="2800" dirty="0">
                <a:solidFill>
                  <a:srgbClr val="100F0D"/>
                </a:solidFill>
                <a:latin typeface="DM Sans" pitchFamily="2" charset="0"/>
              </a:rPr>
              <a:t>Storage: 500GB SSD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5" name="Group 5"/>
          <p:cNvGrpSpPr/>
          <p:nvPr/>
        </p:nvGrpSpPr>
        <p:grpSpPr>
          <a:xfrm>
            <a:off x="2406430" y="3945726"/>
            <a:ext cx="6737569" cy="5212190"/>
            <a:chOff x="0" y="0"/>
            <a:chExt cx="2047782" cy="812800"/>
          </a:xfrm>
        </p:grpSpPr>
        <p:sp>
          <p:nvSpPr>
            <p:cNvPr id="6" name="Freeform 6"/>
            <p:cNvSpPr/>
            <p:nvPr/>
          </p:nvSpPr>
          <p:spPr>
            <a:xfrm>
              <a:off x="0" y="0"/>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id="7" name="TextBox 7"/>
            <p:cNvSpPr txBox="1"/>
            <p:nvPr/>
          </p:nvSpPr>
          <p:spPr>
            <a:xfrm>
              <a:off x="0" y="-19050"/>
              <a:ext cx="2047782" cy="6413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813958" y="4927994"/>
            <a:ext cx="6330041" cy="1772024"/>
          </a:xfrm>
          <a:prstGeom prst="rect">
            <a:avLst/>
          </a:prstGeom>
        </p:spPr>
        <p:txBody>
          <a:bodyPr wrap="square" lIns="0" tIns="0" rIns="0" bIns="0" rtlCol="0" anchor="t">
            <a:spAutoFit/>
          </a:bodyPr>
          <a:lstStyle/>
          <a:p>
            <a:pPr algn="l">
              <a:lnSpc>
                <a:spcPts val="2280"/>
              </a:lnSpc>
            </a:pPr>
            <a:r>
              <a:rPr lang="en-US" sz="2400" dirty="0">
                <a:solidFill>
                  <a:srgbClr val="100F0D"/>
                </a:solidFill>
                <a:latin typeface="DM Sans" pitchFamily="2" charset="0"/>
              </a:rPr>
              <a:t>Users can upload their own satellite images for classification. The model will predict whether the uploaded images depict wildfire-prone areas or not. This feature enables users to apply the model to real-world scenarios.</a:t>
            </a:r>
          </a:p>
        </p:txBody>
      </p:sp>
      <p:sp>
        <p:nvSpPr>
          <p:cNvPr id="18" name="Freeform 18"/>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271265" y="774390"/>
            <a:ext cx="9537014" cy="1466427"/>
          </a:xfrm>
          <a:prstGeom prst="rect">
            <a:avLst/>
          </a:prstGeom>
        </p:spPr>
        <p:txBody>
          <a:bodyPr lIns="0" tIns="0" rIns="0" bIns="0" rtlCol="0" anchor="t">
            <a:spAutoFit/>
          </a:bodyPr>
          <a:lstStyle/>
          <a:p>
            <a:pPr marL="0" lvl="0" indent="0" algn="l">
              <a:lnSpc>
                <a:spcPts val="13015"/>
              </a:lnSpc>
              <a:spcBef>
                <a:spcPct val="0"/>
              </a:spcBef>
            </a:pPr>
            <a:r>
              <a:rPr lang="en-US" sz="7200" u="none" spc="924" dirty="0">
                <a:solidFill>
                  <a:srgbClr val="231F20"/>
                </a:solidFill>
                <a:latin typeface="Oswald Bold"/>
              </a:rPr>
              <a:t>EXPECTED OUTCOME</a:t>
            </a:r>
          </a:p>
        </p:txBody>
      </p:sp>
      <p:grpSp>
        <p:nvGrpSpPr>
          <p:cNvPr id="21" name="Group 21"/>
          <p:cNvGrpSpPr/>
          <p:nvPr/>
        </p:nvGrpSpPr>
        <p:grpSpPr>
          <a:xfrm>
            <a:off x="16611600" y="8724900"/>
            <a:ext cx="2094695" cy="2377721"/>
            <a:chOff x="0" y="0"/>
            <a:chExt cx="551689" cy="626231"/>
          </a:xfrm>
        </p:grpSpPr>
        <p:sp>
          <p:nvSpPr>
            <p:cNvPr id="22" name="Freeform 22"/>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23" name="TextBox 23"/>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24" name="Group 24"/>
          <p:cNvGrpSpPr/>
          <p:nvPr/>
        </p:nvGrpSpPr>
        <p:grpSpPr>
          <a:xfrm>
            <a:off x="-224419" y="-1349021"/>
            <a:ext cx="2094695" cy="2377721"/>
            <a:chOff x="0" y="0"/>
            <a:chExt cx="551689" cy="626231"/>
          </a:xfrm>
        </p:grpSpPr>
        <p:sp>
          <p:nvSpPr>
            <p:cNvPr id="25" name="Freeform 2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26" name="TextBox 2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27" name="TextBox 27"/>
          <p:cNvSpPr txBox="1"/>
          <p:nvPr/>
        </p:nvSpPr>
        <p:spPr>
          <a:xfrm>
            <a:off x="2912294" y="4256402"/>
            <a:ext cx="5658135" cy="427425"/>
          </a:xfrm>
          <a:prstGeom prst="rect">
            <a:avLst/>
          </a:prstGeom>
        </p:spPr>
        <p:txBody>
          <a:bodyPr wrap="square" lIns="0" tIns="0" rIns="0" bIns="0" rtlCol="0" anchor="t">
            <a:spAutoFit/>
          </a:bodyPr>
          <a:lstStyle/>
          <a:p>
            <a:pPr algn="l">
              <a:lnSpc>
                <a:spcPts val="3468"/>
              </a:lnSpc>
            </a:pPr>
            <a:r>
              <a:rPr lang="en-US" sz="2477" dirty="0">
                <a:solidFill>
                  <a:srgbClr val="000000"/>
                </a:solidFill>
                <a:latin typeface="DM Sans Bold"/>
              </a:rPr>
              <a:t>Image Classification</a:t>
            </a:r>
          </a:p>
        </p:txBody>
      </p:sp>
      <p:grpSp>
        <p:nvGrpSpPr>
          <p:cNvPr id="29" name="Group 5">
            <a:extLst>
              <a:ext uri="{FF2B5EF4-FFF2-40B4-BE49-F238E27FC236}">
                <a16:creationId xmlns:a16="http://schemas.microsoft.com/office/drawing/2014/main" id="{8109E200-9A28-6F30-833F-FD0761EE3A84}"/>
              </a:ext>
            </a:extLst>
          </p:cNvPr>
          <p:cNvGrpSpPr/>
          <p:nvPr/>
        </p:nvGrpSpPr>
        <p:grpSpPr>
          <a:xfrm>
            <a:off x="9896951" y="3969910"/>
            <a:ext cx="7075872" cy="5212190"/>
            <a:chOff x="0" y="0"/>
            <a:chExt cx="2047782" cy="812800"/>
          </a:xfrm>
        </p:grpSpPr>
        <p:sp>
          <p:nvSpPr>
            <p:cNvPr id="30" name="Freeform 6">
              <a:extLst>
                <a:ext uri="{FF2B5EF4-FFF2-40B4-BE49-F238E27FC236}">
                  <a16:creationId xmlns:a16="http://schemas.microsoft.com/office/drawing/2014/main" id="{000034CE-932F-B10D-CD93-1D9B29F5B526}"/>
                </a:ext>
              </a:extLst>
            </p:cNvPr>
            <p:cNvSpPr/>
            <p:nvPr/>
          </p:nvSpPr>
          <p:spPr>
            <a:xfrm>
              <a:off x="0" y="0"/>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id="31" name="TextBox 7">
              <a:extLst>
                <a:ext uri="{FF2B5EF4-FFF2-40B4-BE49-F238E27FC236}">
                  <a16:creationId xmlns:a16="http://schemas.microsoft.com/office/drawing/2014/main" id="{58F05E1C-593E-08EF-8155-E70687ACE507}"/>
                </a:ext>
              </a:extLst>
            </p:cNvPr>
            <p:cNvSpPr txBox="1"/>
            <p:nvPr/>
          </p:nvSpPr>
          <p:spPr>
            <a:xfrm>
              <a:off x="0" y="-19050"/>
              <a:ext cx="2047782" cy="641350"/>
            </a:xfrm>
            <a:prstGeom prst="rect">
              <a:avLst/>
            </a:prstGeom>
          </p:spPr>
          <p:txBody>
            <a:bodyPr lIns="50800" tIns="50800" rIns="50800" bIns="50800" rtlCol="0" anchor="ctr"/>
            <a:lstStyle/>
            <a:p>
              <a:pPr algn="ctr">
                <a:lnSpc>
                  <a:spcPts val="2859"/>
                </a:lnSpc>
              </a:pPr>
              <a:endParaRPr/>
            </a:p>
          </p:txBody>
        </p:sp>
      </p:grpSp>
      <p:sp>
        <p:nvSpPr>
          <p:cNvPr id="32" name="TextBox 9">
            <a:extLst>
              <a:ext uri="{FF2B5EF4-FFF2-40B4-BE49-F238E27FC236}">
                <a16:creationId xmlns:a16="http://schemas.microsoft.com/office/drawing/2014/main" id="{F5649D29-C7A7-DF80-8D61-7567D9160B48}"/>
              </a:ext>
            </a:extLst>
          </p:cNvPr>
          <p:cNvSpPr txBox="1"/>
          <p:nvPr/>
        </p:nvSpPr>
        <p:spPr>
          <a:xfrm>
            <a:off x="10341906" y="4904480"/>
            <a:ext cx="6647881" cy="1783886"/>
          </a:xfrm>
          <a:prstGeom prst="rect">
            <a:avLst/>
          </a:prstGeom>
        </p:spPr>
        <p:txBody>
          <a:bodyPr wrap="square" lIns="0" tIns="0" rIns="0" bIns="0" rtlCol="0" anchor="t">
            <a:spAutoFit/>
          </a:bodyPr>
          <a:lstStyle/>
          <a:p>
            <a:pPr algn="l">
              <a:lnSpc>
                <a:spcPts val="2280"/>
              </a:lnSpc>
            </a:pPr>
            <a:r>
              <a:rPr lang="en-US" sz="2400" dirty="0">
                <a:solidFill>
                  <a:srgbClr val="100F0D"/>
                </a:solidFill>
                <a:latin typeface="DM Sans" pitchFamily="2" charset="0"/>
              </a:rPr>
              <a:t>The second page offers a set of validation images that users can use to test the model's performance. This is a valuable resource for understanding how well the model classifies wildfire-prone areas and can be used for demonstration and educational purposes.</a:t>
            </a:r>
          </a:p>
        </p:txBody>
      </p:sp>
      <p:sp>
        <p:nvSpPr>
          <p:cNvPr id="33" name="TextBox 27">
            <a:extLst>
              <a:ext uri="{FF2B5EF4-FFF2-40B4-BE49-F238E27FC236}">
                <a16:creationId xmlns:a16="http://schemas.microsoft.com/office/drawing/2014/main" id="{A8212BA1-4010-8D98-6A8F-7AC4D7B358D3}"/>
              </a:ext>
            </a:extLst>
          </p:cNvPr>
          <p:cNvSpPr txBox="1"/>
          <p:nvPr/>
        </p:nvSpPr>
        <p:spPr>
          <a:xfrm>
            <a:off x="10410126" y="4251436"/>
            <a:ext cx="5942238" cy="427425"/>
          </a:xfrm>
          <a:prstGeom prst="rect">
            <a:avLst/>
          </a:prstGeom>
        </p:spPr>
        <p:txBody>
          <a:bodyPr wrap="square" lIns="0" tIns="0" rIns="0" bIns="0" rtlCol="0" anchor="t">
            <a:spAutoFit/>
          </a:bodyPr>
          <a:lstStyle/>
          <a:p>
            <a:pPr algn="l">
              <a:lnSpc>
                <a:spcPts val="3468"/>
              </a:lnSpc>
            </a:pPr>
            <a:r>
              <a:rPr lang="en-US" sz="2477" dirty="0">
                <a:solidFill>
                  <a:srgbClr val="000000"/>
                </a:solidFill>
                <a:latin typeface="DM Sans Bold"/>
              </a:rPr>
              <a:t>Model Validation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226838" y="-1386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6937517" y="-8747353"/>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580377">
            <a:off x="10646613" y="3123224"/>
            <a:ext cx="12102934" cy="12419055"/>
          </a:xfrm>
          <a:custGeom>
            <a:avLst/>
            <a:gdLst/>
            <a:ahLst/>
            <a:cxnLst/>
            <a:rect l="l" t="t" r="r" b="b"/>
            <a:pathLst>
              <a:path w="12102934" h="12419055">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TEAM</a:t>
            </a:r>
          </a:p>
        </p:txBody>
      </p:sp>
      <p:sp>
        <p:nvSpPr>
          <p:cNvPr id="9" name="TextBox 9"/>
          <p:cNvSpPr txBox="1"/>
          <p:nvPr/>
        </p:nvSpPr>
        <p:spPr>
          <a:xfrm>
            <a:off x="3860187" y="6558496"/>
            <a:ext cx="2257081" cy="840936"/>
          </a:xfrm>
          <a:prstGeom prst="rect">
            <a:avLst/>
          </a:prstGeom>
        </p:spPr>
        <p:txBody>
          <a:bodyPr lIns="0" tIns="0" rIns="0" bIns="0" rtlCol="0" anchor="t">
            <a:spAutoFit/>
          </a:bodyPr>
          <a:lstStyle/>
          <a:p>
            <a:pPr algn="ctr">
              <a:lnSpc>
                <a:spcPts val="3286"/>
              </a:lnSpc>
            </a:pPr>
            <a:r>
              <a:rPr lang="en-US" sz="2738" spc="136" dirty="0">
                <a:solidFill>
                  <a:srgbClr val="FFFBFB"/>
                </a:solidFill>
                <a:latin typeface="DM Sans"/>
              </a:rPr>
              <a:t>KIRAN YARASHI</a:t>
            </a:r>
          </a:p>
        </p:txBody>
      </p:sp>
      <p:sp>
        <p:nvSpPr>
          <p:cNvPr id="17" name="TextBox 17"/>
          <p:cNvSpPr txBox="1"/>
          <p:nvPr/>
        </p:nvSpPr>
        <p:spPr>
          <a:xfrm>
            <a:off x="8005441" y="6558496"/>
            <a:ext cx="2213980" cy="417743"/>
          </a:xfrm>
          <a:prstGeom prst="rect">
            <a:avLst/>
          </a:prstGeom>
        </p:spPr>
        <p:txBody>
          <a:bodyPr lIns="0" tIns="0" rIns="0" bIns="0" rtlCol="0" anchor="t">
            <a:spAutoFit/>
          </a:bodyPr>
          <a:lstStyle/>
          <a:p>
            <a:pPr algn="ctr">
              <a:lnSpc>
                <a:spcPts val="3286"/>
              </a:lnSpc>
            </a:pPr>
            <a:r>
              <a:rPr lang="en-US" sz="2738" spc="136" dirty="0">
                <a:solidFill>
                  <a:srgbClr val="FFFBFB"/>
                </a:solidFill>
                <a:latin typeface="DM Sans"/>
              </a:rPr>
              <a:t>HEMAN</a:t>
            </a:r>
          </a:p>
        </p:txBody>
      </p:sp>
      <p:sp>
        <p:nvSpPr>
          <p:cNvPr id="25" name="TextBox 25"/>
          <p:cNvSpPr txBox="1"/>
          <p:nvPr/>
        </p:nvSpPr>
        <p:spPr>
          <a:xfrm>
            <a:off x="12294659" y="6558496"/>
            <a:ext cx="2009227" cy="417743"/>
          </a:xfrm>
          <a:prstGeom prst="rect">
            <a:avLst/>
          </a:prstGeom>
        </p:spPr>
        <p:txBody>
          <a:bodyPr lIns="0" tIns="0" rIns="0" bIns="0" rtlCol="0" anchor="t">
            <a:spAutoFit/>
          </a:bodyPr>
          <a:lstStyle/>
          <a:p>
            <a:pPr algn="ctr">
              <a:lnSpc>
                <a:spcPts val="3286"/>
              </a:lnSpc>
            </a:pPr>
            <a:r>
              <a:rPr lang="en-US" sz="2738" spc="136" dirty="0">
                <a:solidFill>
                  <a:srgbClr val="FFFBFB"/>
                </a:solidFill>
                <a:latin typeface="DM Sans"/>
              </a:rPr>
              <a:t>SATHYA</a:t>
            </a:r>
          </a:p>
        </p:txBody>
      </p:sp>
      <p:sp>
        <p:nvSpPr>
          <p:cNvPr id="34" name="TextBox 33">
            <a:extLst>
              <a:ext uri="{FF2B5EF4-FFF2-40B4-BE49-F238E27FC236}">
                <a16:creationId xmlns:a16="http://schemas.microsoft.com/office/drawing/2014/main" id="{A253AAC5-2181-94C5-089A-D9224C5E1EB4}"/>
              </a:ext>
            </a:extLst>
          </p:cNvPr>
          <p:cNvSpPr txBox="1"/>
          <p:nvPr/>
        </p:nvSpPr>
        <p:spPr>
          <a:xfrm>
            <a:off x="1864405" y="3651880"/>
            <a:ext cx="12620506" cy="3785652"/>
          </a:xfrm>
          <a:prstGeom prst="rect">
            <a:avLst/>
          </a:prstGeom>
          <a:noFill/>
        </p:spPr>
        <p:txBody>
          <a:bodyPr wrap="none" rtlCol="0">
            <a:spAutoFit/>
          </a:bodyPr>
          <a:lstStyle/>
          <a:p>
            <a:r>
              <a:rPr lang="en-IN" sz="6000" dirty="0">
                <a:latin typeface="Articulate Extrabold" panose="02000503050000020004" pitchFamily="2" charset="0"/>
              </a:rPr>
              <a:t>HEMA P</a:t>
            </a:r>
          </a:p>
          <a:p>
            <a:r>
              <a:rPr lang="en-IN" sz="6000" dirty="0">
                <a:latin typeface="Articulate Extrabold" panose="02000503050000020004" pitchFamily="2" charset="0"/>
              </a:rPr>
              <a:t>AKSHAY BT</a:t>
            </a:r>
          </a:p>
          <a:p>
            <a:r>
              <a:rPr lang="en-IN" sz="6000" dirty="0">
                <a:latin typeface="Articulate Extrabold" panose="02000503050000020004" pitchFamily="2" charset="0"/>
              </a:rPr>
              <a:t>SATHYAPRAMODA D PURNAIAH</a:t>
            </a:r>
          </a:p>
          <a:p>
            <a:r>
              <a:rPr lang="en-IN" sz="6000" dirty="0">
                <a:latin typeface="Articulate Extrabold" panose="02000503050000020004" pitchFamily="2" charset="0"/>
              </a:rPr>
              <a:t>KIRAN YARASHI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11303148" y="-9125788"/>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82642" y="2764103"/>
            <a:ext cx="9868267" cy="4353756"/>
          </a:xfrm>
          <a:prstGeom prst="rect">
            <a:avLst/>
          </a:prstGeom>
        </p:spPr>
        <p:txBody>
          <a:bodyPr wrap="square" lIns="0" tIns="0" rIns="0" bIns="0" rtlCol="0" anchor="t">
            <a:spAutoFit/>
          </a:bodyPr>
          <a:lstStyle/>
          <a:p>
            <a:pPr marL="457200" lvl="0" indent="-457200" algn="l">
              <a:lnSpc>
                <a:spcPts val="3842"/>
              </a:lnSpc>
              <a:spcBef>
                <a:spcPct val="0"/>
              </a:spcBef>
              <a:buFont typeface="Wingdings" panose="05000000000000000000" pitchFamily="2" charset="2"/>
              <a:buChar char="ü"/>
            </a:pPr>
            <a:r>
              <a:rPr lang="en-IN" sz="2800" b="0" i="0" u="none" strike="noStrike" baseline="0" dirty="0">
                <a:solidFill>
                  <a:srgbClr val="1155CD"/>
                </a:solidFill>
                <a:latin typeface="Roboto-Regular"/>
                <a:hlinkClick r:id="rId5"/>
              </a:rPr>
              <a:t>https://www.nifc.gov/fire-information/statistics</a:t>
            </a:r>
            <a:endParaRPr lang="en-IN" sz="2800" b="0" i="0" u="none" strike="noStrike" baseline="0" dirty="0">
              <a:solidFill>
                <a:srgbClr val="1155CD"/>
              </a:solidFill>
              <a:latin typeface="Roboto-Regular"/>
            </a:endParaRPr>
          </a:p>
          <a:p>
            <a:pPr marL="457200" lvl="0" indent="-457200" algn="l">
              <a:lnSpc>
                <a:spcPts val="3842"/>
              </a:lnSpc>
              <a:spcBef>
                <a:spcPct val="0"/>
              </a:spcBef>
              <a:buFont typeface="Wingdings" panose="05000000000000000000" pitchFamily="2" charset="2"/>
              <a:buChar char="ü"/>
            </a:pPr>
            <a:r>
              <a:rPr lang="en-IN" sz="2800" dirty="0">
                <a:solidFill>
                  <a:srgbClr val="1155CD"/>
                </a:solidFill>
                <a:latin typeface="Roboto-Regular"/>
                <a:hlinkClick r:id="rId6"/>
              </a:rPr>
              <a:t>Forest survey of INDIA</a:t>
            </a:r>
            <a:endParaRPr lang="en-IN" sz="2800" dirty="0">
              <a:solidFill>
                <a:srgbClr val="1155CD"/>
              </a:solidFill>
              <a:latin typeface="Roboto-Regular"/>
            </a:endParaRPr>
          </a:p>
          <a:p>
            <a:pPr marL="457200" lvl="0" indent="-457200" algn="l">
              <a:lnSpc>
                <a:spcPts val="3842"/>
              </a:lnSpc>
              <a:spcBef>
                <a:spcPct val="0"/>
              </a:spcBef>
              <a:buFont typeface="Wingdings" panose="05000000000000000000" pitchFamily="2" charset="2"/>
              <a:buChar char="ü"/>
            </a:pPr>
            <a:r>
              <a:rPr lang="en-IN" sz="2800" dirty="0">
                <a:solidFill>
                  <a:srgbClr val="1155CD"/>
                </a:solidFill>
                <a:latin typeface="Roboto-Regular"/>
                <a:hlinkClick r:id="rId7"/>
              </a:rPr>
              <a:t>Indian Geo-platform of ISRO</a:t>
            </a:r>
            <a:endParaRPr lang="en-IN" sz="2800" dirty="0">
              <a:solidFill>
                <a:srgbClr val="1155CD"/>
              </a:solidFill>
              <a:latin typeface="Roboto-Regular"/>
            </a:endParaRPr>
          </a:p>
          <a:p>
            <a:pPr marL="457200" lvl="0" indent="-457200" algn="l">
              <a:lnSpc>
                <a:spcPts val="3842"/>
              </a:lnSpc>
              <a:spcBef>
                <a:spcPct val="0"/>
              </a:spcBef>
              <a:buFont typeface="Wingdings" panose="05000000000000000000" pitchFamily="2" charset="2"/>
              <a:buChar char="ü"/>
            </a:pPr>
            <a:r>
              <a:rPr lang="en-IN" sz="2800" dirty="0">
                <a:solidFill>
                  <a:srgbClr val="1155CD"/>
                </a:solidFill>
                <a:latin typeface="Roboto-Regular"/>
                <a:hlinkClick r:id="rId8"/>
              </a:rPr>
              <a:t>https://www.cnn.com/2018/11/09/us/california-wildfires-superlatives-wcx/index.html</a:t>
            </a:r>
            <a:endParaRPr lang="en-IN" sz="2800" dirty="0">
              <a:solidFill>
                <a:srgbClr val="1155CD"/>
              </a:solidFill>
              <a:latin typeface="Roboto-Regular"/>
            </a:endParaRPr>
          </a:p>
          <a:p>
            <a:pPr marL="457200" lvl="0" indent="-457200" algn="l">
              <a:lnSpc>
                <a:spcPts val="3842"/>
              </a:lnSpc>
              <a:spcBef>
                <a:spcPct val="0"/>
              </a:spcBef>
              <a:buFont typeface="Wingdings" panose="05000000000000000000" pitchFamily="2" charset="2"/>
              <a:buChar char="ü"/>
            </a:pPr>
            <a:r>
              <a:rPr lang="en-US" sz="2800" dirty="0">
                <a:solidFill>
                  <a:srgbClr val="1155CD"/>
                </a:solidFill>
                <a:latin typeface="Roboto-Regular"/>
                <a:hlinkClick r:id="rId9"/>
              </a:rPr>
              <a:t>NASA Earth Observing System Data and Information System (EOSDIS).</a:t>
            </a:r>
            <a:endParaRPr lang="en-US" sz="2800" dirty="0">
              <a:solidFill>
                <a:srgbClr val="1155CD"/>
              </a:solidFill>
              <a:latin typeface="Roboto-Regular"/>
            </a:endParaRPr>
          </a:p>
          <a:p>
            <a:pPr marL="457200" lvl="0" indent="-457200" algn="l">
              <a:lnSpc>
                <a:spcPts val="3842"/>
              </a:lnSpc>
              <a:spcBef>
                <a:spcPct val="0"/>
              </a:spcBef>
              <a:buFont typeface="Wingdings" panose="05000000000000000000" pitchFamily="2" charset="2"/>
              <a:buChar char="ü"/>
            </a:pPr>
            <a:r>
              <a:rPr lang="en-IN" sz="2800" dirty="0">
                <a:solidFill>
                  <a:srgbClr val="1155CD"/>
                </a:solidFill>
                <a:latin typeface="Roboto-Regular"/>
                <a:hlinkClick r:id="rId10"/>
              </a:rPr>
              <a:t>https://www.mathworks.com/discovery/convolutional-neural-network-matlab.html</a:t>
            </a:r>
            <a:endParaRPr lang="en-IN" sz="2800" dirty="0">
              <a:solidFill>
                <a:srgbClr val="1155CD"/>
              </a:solidFill>
              <a:latin typeface="Roboto-Regular"/>
            </a:endParaRPr>
          </a:p>
        </p:txBody>
      </p:sp>
      <p:sp>
        <p:nvSpPr>
          <p:cNvPr id="5" name="TextBox 5"/>
          <p:cNvSpPr txBox="1"/>
          <p:nvPr/>
        </p:nvSpPr>
        <p:spPr>
          <a:xfrm>
            <a:off x="2038627" y="965000"/>
            <a:ext cx="8097687" cy="1466427"/>
          </a:xfrm>
          <a:prstGeom prst="rect">
            <a:avLst/>
          </a:prstGeom>
        </p:spPr>
        <p:txBody>
          <a:bodyPr lIns="0" tIns="0" rIns="0" bIns="0" rtlCol="0" anchor="t">
            <a:spAutoFit/>
          </a:bodyPr>
          <a:lstStyle/>
          <a:p>
            <a:pPr marL="0" lvl="0" indent="0" algn="l">
              <a:lnSpc>
                <a:spcPts val="13015"/>
              </a:lnSpc>
              <a:spcBef>
                <a:spcPct val="0"/>
              </a:spcBef>
            </a:pPr>
            <a:r>
              <a:rPr lang="en-US" sz="7200" spc="924" dirty="0">
                <a:solidFill>
                  <a:srgbClr val="231F20"/>
                </a:solidFill>
                <a:latin typeface="Oswald Bold"/>
              </a:rPr>
              <a:t>REFERENCES</a:t>
            </a:r>
          </a:p>
        </p:txBody>
      </p:sp>
      <p:sp>
        <p:nvSpPr>
          <p:cNvPr id="6" name="Freeform 6"/>
          <p:cNvSpPr/>
          <p:nvPr/>
        </p:nvSpPr>
        <p:spPr>
          <a:xfrm>
            <a:off x="970792" y="1465016"/>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dirty="0"/>
          </a:p>
        </p:txBody>
      </p:sp>
      <p:sp>
        <p:nvSpPr>
          <p:cNvPr id="8" name="Freeform 8"/>
          <p:cNvSpPr/>
          <p:nvPr/>
        </p:nvSpPr>
        <p:spPr>
          <a:xfrm flipH="1">
            <a:off x="-4396816" y="5933244"/>
            <a:ext cx="12174942" cy="4353756"/>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227342" y="2005825"/>
            <a:ext cx="1400485" cy="7118604"/>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48908" y="218816"/>
            <a:ext cx="7416941" cy="1543371"/>
          </a:xfrm>
          <a:prstGeom prst="rect">
            <a:avLst/>
          </a:prstGeom>
        </p:spPr>
        <p:txBody>
          <a:bodyPr lIns="0" tIns="0" rIns="0" bIns="0" rtlCol="0" anchor="t">
            <a:spAutoFit/>
          </a:bodyPr>
          <a:lstStyle/>
          <a:p>
            <a:pPr algn="ctr">
              <a:lnSpc>
                <a:spcPts val="13774"/>
              </a:lnSpc>
            </a:pPr>
            <a:r>
              <a:rPr lang="en-US" sz="7200" spc="978" dirty="0">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439375" y="2329313"/>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01</a:t>
            </a:r>
          </a:p>
        </p:txBody>
      </p:sp>
      <p:sp>
        <p:nvSpPr>
          <p:cNvPr id="9" name="TextBox 9"/>
          <p:cNvSpPr txBox="1"/>
          <p:nvPr/>
        </p:nvSpPr>
        <p:spPr>
          <a:xfrm>
            <a:off x="5439375" y="312643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02</a:t>
            </a:r>
          </a:p>
        </p:txBody>
      </p:sp>
      <p:sp>
        <p:nvSpPr>
          <p:cNvPr id="10" name="TextBox 10"/>
          <p:cNvSpPr txBox="1"/>
          <p:nvPr/>
        </p:nvSpPr>
        <p:spPr>
          <a:xfrm>
            <a:off x="5439375" y="400758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03</a:t>
            </a:r>
          </a:p>
        </p:txBody>
      </p:sp>
      <p:sp>
        <p:nvSpPr>
          <p:cNvPr id="11" name="TextBox 11"/>
          <p:cNvSpPr txBox="1"/>
          <p:nvPr/>
        </p:nvSpPr>
        <p:spPr>
          <a:xfrm>
            <a:off x="5439375" y="4804708"/>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a:rPr>
              <a:t>04</a:t>
            </a:r>
          </a:p>
        </p:txBody>
      </p:sp>
      <p:sp>
        <p:nvSpPr>
          <p:cNvPr id="12" name="TextBox 12"/>
          <p:cNvSpPr txBox="1"/>
          <p:nvPr/>
        </p:nvSpPr>
        <p:spPr>
          <a:xfrm>
            <a:off x="5439372" y="566613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rPr>
              <a:t>05</a:t>
            </a:r>
          </a:p>
        </p:txBody>
      </p:sp>
      <p:sp>
        <p:nvSpPr>
          <p:cNvPr id="13" name="TextBox 13"/>
          <p:cNvSpPr txBox="1"/>
          <p:nvPr/>
        </p:nvSpPr>
        <p:spPr>
          <a:xfrm>
            <a:off x="5439373" y="6622523"/>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rPr>
              <a:t>06</a:t>
            </a:r>
          </a:p>
        </p:txBody>
      </p:sp>
      <p:sp>
        <p:nvSpPr>
          <p:cNvPr id="14" name="TextBox 14"/>
          <p:cNvSpPr txBox="1"/>
          <p:nvPr/>
        </p:nvSpPr>
        <p:spPr>
          <a:xfrm>
            <a:off x="5439374" y="739645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rPr>
              <a:t>07</a:t>
            </a:r>
          </a:p>
        </p:txBody>
      </p:sp>
      <p:sp>
        <p:nvSpPr>
          <p:cNvPr id="15" name="TextBox 15"/>
          <p:cNvSpPr txBox="1"/>
          <p:nvPr/>
        </p:nvSpPr>
        <p:spPr>
          <a:xfrm>
            <a:off x="6815452" y="2437265"/>
            <a:ext cx="5790503"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ABSTRACT</a:t>
            </a:r>
          </a:p>
        </p:txBody>
      </p:sp>
      <p:sp>
        <p:nvSpPr>
          <p:cNvPr id="16" name="TextBox 16"/>
          <p:cNvSpPr txBox="1"/>
          <p:nvPr/>
        </p:nvSpPr>
        <p:spPr>
          <a:xfrm>
            <a:off x="6815452" y="3231483"/>
            <a:ext cx="6076629" cy="429092"/>
          </a:xfrm>
          <a:prstGeom prst="rect">
            <a:avLst/>
          </a:prstGeom>
        </p:spPr>
        <p:txBody>
          <a:bodyPr lIns="0" tIns="0" rIns="0" bIns="0" rtlCol="0" anchor="t">
            <a:spAutoFit/>
          </a:bodyPr>
          <a:lstStyle/>
          <a:p>
            <a:pPr algn="l">
              <a:lnSpc>
                <a:spcPts val="3483"/>
              </a:lnSpc>
            </a:pPr>
            <a:r>
              <a:rPr lang="en-US" sz="2524" spc="247" dirty="0">
                <a:solidFill>
                  <a:srgbClr val="231F20"/>
                </a:solidFill>
                <a:latin typeface="DM Sans"/>
              </a:rPr>
              <a:t>INTRODUCTION</a:t>
            </a:r>
          </a:p>
        </p:txBody>
      </p:sp>
      <p:sp>
        <p:nvSpPr>
          <p:cNvPr id="17" name="TextBox 17"/>
          <p:cNvSpPr txBox="1"/>
          <p:nvPr/>
        </p:nvSpPr>
        <p:spPr>
          <a:xfrm>
            <a:off x="6815452" y="4151573"/>
            <a:ext cx="5790503"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LITERATURE SURVEY</a:t>
            </a:r>
          </a:p>
        </p:txBody>
      </p:sp>
      <p:sp>
        <p:nvSpPr>
          <p:cNvPr id="18" name="TextBox 18"/>
          <p:cNvSpPr txBox="1"/>
          <p:nvPr/>
        </p:nvSpPr>
        <p:spPr>
          <a:xfrm>
            <a:off x="6815452" y="4945791"/>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MOTIVATION</a:t>
            </a:r>
          </a:p>
        </p:txBody>
      </p:sp>
      <p:sp>
        <p:nvSpPr>
          <p:cNvPr id="19" name="TextBox 19"/>
          <p:cNvSpPr txBox="1"/>
          <p:nvPr/>
        </p:nvSpPr>
        <p:spPr>
          <a:xfrm>
            <a:off x="6815452" y="5746635"/>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PROBLEM STATEMENT</a:t>
            </a:r>
          </a:p>
        </p:txBody>
      </p:sp>
      <p:sp>
        <p:nvSpPr>
          <p:cNvPr id="20" name="TextBox 20"/>
          <p:cNvSpPr txBox="1"/>
          <p:nvPr/>
        </p:nvSpPr>
        <p:spPr>
          <a:xfrm>
            <a:off x="6815452" y="6539012"/>
            <a:ext cx="5790503" cy="1326773"/>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METHODOLOGY AND HARDWARE REQUIREMENT</a:t>
            </a:r>
          </a:p>
          <a:p>
            <a:pPr marL="0" lvl="0" indent="0" algn="l">
              <a:lnSpc>
                <a:spcPts val="3483"/>
              </a:lnSpc>
              <a:spcBef>
                <a:spcPct val="0"/>
              </a:spcBef>
            </a:pPr>
            <a:endParaRPr lang="en-US" sz="2524" spc="247" dirty="0">
              <a:solidFill>
                <a:srgbClr val="231F20"/>
              </a:solidFill>
              <a:latin typeface="DM Sans"/>
            </a:endParaRPr>
          </a:p>
        </p:txBody>
      </p:sp>
      <p:sp>
        <p:nvSpPr>
          <p:cNvPr id="21" name="TextBox 21"/>
          <p:cNvSpPr txBox="1"/>
          <p:nvPr/>
        </p:nvSpPr>
        <p:spPr>
          <a:xfrm>
            <a:off x="6815451" y="7606954"/>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EXPECTED OUTCOME</a:t>
            </a:r>
          </a:p>
        </p:txBody>
      </p:sp>
      <p:sp>
        <p:nvSpPr>
          <p:cNvPr id="22" name="TextBox 14">
            <a:extLst>
              <a:ext uri="{FF2B5EF4-FFF2-40B4-BE49-F238E27FC236}">
                <a16:creationId xmlns:a16="http://schemas.microsoft.com/office/drawing/2014/main" id="{0CC017FE-774D-796D-1F35-62971EBD3451}"/>
              </a:ext>
            </a:extLst>
          </p:cNvPr>
          <p:cNvSpPr txBox="1"/>
          <p:nvPr/>
        </p:nvSpPr>
        <p:spPr>
          <a:xfrm>
            <a:off x="5315811" y="8358008"/>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a:rPr>
              <a:t>08</a:t>
            </a:r>
          </a:p>
        </p:txBody>
      </p:sp>
      <p:sp>
        <p:nvSpPr>
          <p:cNvPr id="23" name="TextBox 21">
            <a:extLst>
              <a:ext uri="{FF2B5EF4-FFF2-40B4-BE49-F238E27FC236}">
                <a16:creationId xmlns:a16="http://schemas.microsoft.com/office/drawing/2014/main" id="{6649F07C-455E-BFE3-D69F-14D8FEDD5BB7}"/>
              </a:ext>
            </a:extLst>
          </p:cNvPr>
          <p:cNvSpPr txBox="1"/>
          <p:nvPr/>
        </p:nvSpPr>
        <p:spPr>
          <a:xfrm>
            <a:off x="6815451" y="8472074"/>
            <a:ext cx="6076629" cy="429092"/>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DM Sans"/>
              </a:rPr>
              <a:t>REFERENCES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0884130" y="337474"/>
            <a:ext cx="7075413"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170237" y="2430757"/>
            <a:ext cx="10259763" cy="6953601"/>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861429" y="902642"/>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2378574" y="535079"/>
            <a:ext cx="7416941" cy="1567352"/>
          </a:xfrm>
          <a:prstGeom prst="rect">
            <a:avLst/>
          </a:prstGeom>
        </p:spPr>
        <p:txBody>
          <a:bodyPr lIns="0" tIns="0" rIns="0" bIns="0" rtlCol="0" anchor="t">
            <a:spAutoFit/>
          </a:bodyPr>
          <a:lstStyle/>
          <a:p>
            <a:pPr algn="l">
              <a:lnSpc>
                <a:spcPts val="13774"/>
              </a:lnSpc>
            </a:pPr>
            <a:r>
              <a:rPr lang="en-US" sz="7200" spc="978" dirty="0">
                <a:solidFill>
                  <a:srgbClr val="231F20"/>
                </a:solidFill>
                <a:latin typeface="Oswald Bold"/>
              </a:rPr>
              <a:t>ABSTRACT</a:t>
            </a:r>
          </a:p>
        </p:txBody>
      </p:sp>
      <p:sp>
        <p:nvSpPr>
          <p:cNvPr id="18" name="TextBox 18"/>
          <p:cNvSpPr txBox="1"/>
          <p:nvPr/>
        </p:nvSpPr>
        <p:spPr>
          <a:xfrm>
            <a:off x="1439754" y="2706564"/>
            <a:ext cx="9115920" cy="5547224"/>
          </a:xfrm>
          <a:prstGeom prst="rect">
            <a:avLst/>
          </a:prstGeom>
        </p:spPr>
        <p:txBody>
          <a:bodyPr wrap="square" lIns="0" tIns="0" rIns="0" bIns="0" rtlCol="0" anchor="t">
            <a:spAutoFit/>
          </a:bodyPr>
          <a:lstStyle/>
          <a:p>
            <a:pPr marL="0" lvl="0" indent="0" algn="l">
              <a:lnSpc>
                <a:spcPts val="3050"/>
              </a:lnSpc>
              <a:spcBef>
                <a:spcPct val="0"/>
              </a:spcBef>
            </a:pPr>
            <a:r>
              <a:rPr lang="en-US" sz="2210" spc="216" dirty="0">
                <a:solidFill>
                  <a:srgbClr val="231F20"/>
                </a:solidFill>
                <a:latin typeface="DM Sans"/>
              </a:rPr>
              <a:t>Wildfires, made worse by climate change and human activities, have emerged as a formidable challenge to global ecosystems, infrastructure, and human safety. Traditional wildfire detection mechanisms, while effective, are often made worse due to high costs and latency. This study investigates the efficacy of Artificial Intelligence (AI), particularly Convolutional Neural Networks (CNNs), in tandem with multi-resolution satellite imagery, as a novel approach for prompt and efficient wildfire detection. Our findings demonstrate that AI-powered models, when trained with high-resolution satellite data, can significantly enhance the speed and accuracy of wildfire detection, offering a promising alternative to traditional methods.</a:t>
            </a:r>
          </a:p>
        </p:txBody>
      </p:sp>
      <p:sp>
        <p:nvSpPr>
          <p:cNvPr id="20" name="Freeform 20"/>
          <p:cNvSpPr/>
          <p:nvPr/>
        </p:nvSpPr>
        <p:spPr>
          <a:xfrm>
            <a:off x="-3067887" y="766529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22" name="Picture 21">
            <a:extLst>
              <a:ext uri="{FF2B5EF4-FFF2-40B4-BE49-F238E27FC236}">
                <a16:creationId xmlns:a16="http://schemas.microsoft.com/office/drawing/2014/main" id="{90376617-474F-BF6B-0338-5C821A7E99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4675" y="1141235"/>
            <a:ext cx="6588852" cy="7890394"/>
          </a:xfrm>
          <a:prstGeom prst="rect">
            <a:avLst/>
          </a:prstGeom>
        </p:spPr>
      </p:pic>
      <p:sp>
        <p:nvSpPr>
          <p:cNvPr id="25" name="TextBox 18">
            <a:extLst>
              <a:ext uri="{FF2B5EF4-FFF2-40B4-BE49-F238E27FC236}">
                <a16:creationId xmlns:a16="http://schemas.microsoft.com/office/drawing/2014/main" id="{9B84E4BC-B5FC-9EFC-4FD5-2460EF1E90CA}"/>
              </a:ext>
            </a:extLst>
          </p:cNvPr>
          <p:cNvSpPr txBox="1"/>
          <p:nvPr/>
        </p:nvSpPr>
        <p:spPr>
          <a:xfrm>
            <a:off x="1421503" y="8217579"/>
            <a:ext cx="9444377" cy="776687"/>
          </a:xfrm>
          <a:prstGeom prst="rect">
            <a:avLst/>
          </a:prstGeom>
        </p:spPr>
        <p:txBody>
          <a:bodyPr wrap="square" lIns="0" tIns="0" rIns="0" bIns="0" rtlCol="0" anchor="t">
            <a:spAutoFit/>
          </a:bodyPr>
          <a:lstStyle/>
          <a:p>
            <a:pPr marL="0" lvl="0" indent="0" algn="l">
              <a:lnSpc>
                <a:spcPts val="3050"/>
              </a:lnSpc>
              <a:spcBef>
                <a:spcPct val="0"/>
              </a:spcBef>
            </a:pPr>
            <a:r>
              <a:rPr lang="en-US" sz="2210" b="1" u="sng" spc="216" dirty="0">
                <a:solidFill>
                  <a:srgbClr val="231F20"/>
                </a:solidFill>
                <a:latin typeface="DM Sans"/>
              </a:rPr>
              <a:t>Index Terms </a:t>
            </a:r>
            <a:r>
              <a:rPr lang="en-US" sz="2210" spc="216" dirty="0">
                <a:solidFill>
                  <a:srgbClr val="231F20"/>
                </a:solidFill>
                <a:latin typeface="DM Sans"/>
              </a:rPr>
              <a:t>- Wildfires, AI, Convolutional Neural Networks, image processing, satellite imagery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1202778" y="337474"/>
            <a:ext cx="6756766"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447074" y="2376292"/>
            <a:ext cx="11625854" cy="696763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2166254" y="735083"/>
            <a:ext cx="8614027" cy="1567352"/>
          </a:xfrm>
          <a:prstGeom prst="rect">
            <a:avLst/>
          </a:prstGeom>
        </p:spPr>
        <p:txBody>
          <a:bodyPr wrap="square" lIns="0" tIns="0" rIns="0" bIns="0" rtlCol="0" anchor="t">
            <a:spAutoFit/>
          </a:bodyPr>
          <a:lstStyle/>
          <a:p>
            <a:pPr algn="l">
              <a:lnSpc>
                <a:spcPts val="13774"/>
              </a:lnSpc>
            </a:pPr>
            <a:r>
              <a:rPr lang="en-US" sz="7200" spc="978" dirty="0">
                <a:solidFill>
                  <a:srgbClr val="231F20"/>
                </a:solidFill>
                <a:latin typeface="Oswald Bold"/>
              </a:rPr>
              <a:t>INTRODUCTION</a:t>
            </a:r>
          </a:p>
        </p:txBody>
      </p:sp>
      <p:sp>
        <p:nvSpPr>
          <p:cNvPr id="18" name="TextBox 18"/>
          <p:cNvSpPr txBox="1"/>
          <p:nvPr/>
        </p:nvSpPr>
        <p:spPr>
          <a:xfrm>
            <a:off x="1163700" y="3014713"/>
            <a:ext cx="10482854" cy="5547224"/>
          </a:xfrm>
          <a:prstGeom prst="rect">
            <a:avLst/>
          </a:prstGeom>
        </p:spPr>
        <p:txBody>
          <a:bodyPr wrap="square" lIns="0" tIns="0" rIns="0" bIns="0" rtlCol="0" anchor="t">
            <a:spAutoFit/>
          </a:bodyPr>
          <a:lstStyle/>
          <a:p>
            <a:pPr marL="0" lvl="0" indent="0" algn="l">
              <a:lnSpc>
                <a:spcPts val="3050"/>
              </a:lnSpc>
              <a:spcBef>
                <a:spcPct val="0"/>
              </a:spcBef>
            </a:pPr>
            <a:r>
              <a:rPr lang="en-US" sz="2210" spc="216" dirty="0">
                <a:solidFill>
                  <a:srgbClr val="231F20"/>
                </a:solidFill>
                <a:latin typeface="DM Sans"/>
              </a:rPr>
              <a:t>Assessing the risk of wildfires over the entire globe can be crucial in avoiding harm to wildlife, economy, properties and humans. This is known to be a challenging task. Here, a machine learning model is trained on a dataset composed of remote sensing data variables such as topography, vegetation and weather. The model is able to assess the risk of fire with a spatial resolution of 1000m/pixel. It achieves optimal results compared to other state-of-the-art architectures. Most of the variables in the dataset are found to be critical for the task, while few were disregarded. Particular focus has been given to collecting data across a variety of landscapes. Specifically, samples from Africa, Australia, Asia, Europe, South America and the US are included. This research shows the potential for deploying global wildfire risk assessment applications.</a:t>
            </a:r>
          </a:p>
        </p:txBody>
      </p:sp>
      <p:sp>
        <p:nvSpPr>
          <p:cNvPr id="20" name="Freeform 20"/>
          <p:cNvSpPr/>
          <p:nvPr/>
        </p:nvSpPr>
        <p:spPr>
          <a:xfrm>
            <a:off x="-3067887" y="7665291"/>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4">
            <a:extLst>
              <a:ext uri="{FF2B5EF4-FFF2-40B4-BE49-F238E27FC236}">
                <a16:creationId xmlns:a16="http://schemas.microsoft.com/office/drawing/2014/main" id="{5742F5DC-C229-BE78-D864-B850F39DDAF0}"/>
              </a:ext>
            </a:extLst>
          </p:cNvPr>
          <p:cNvSpPr/>
          <p:nvPr/>
        </p:nvSpPr>
        <p:spPr>
          <a:xfrm>
            <a:off x="353715" y="964880"/>
            <a:ext cx="1633043" cy="1567352"/>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5">
            <a:extLst>
              <a:ext uri="{FF2B5EF4-FFF2-40B4-BE49-F238E27FC236}">
                <a16:creationId xmlns:a16="http://schemas.microsoft.com/office/drawing/2014/main" id="{ABC80F6F-0DCC-B8B4-9AFD-81CD6D311850}"/>
              </a:ext>
            </a:extLst>
          </p:cNvPr>
          <p:cNvSpPr/>
          <p:nvPr/>
        </p:nvSpPr>
        <p:spPr>
          <a:xfrm>
            <a:off x="721996" y="1141235"/>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13" name="Picture 12">
            <a:extLst>
              <a:ext uri="{FF2B5EF4-FFF2-40B4-BE49-F238E27FC236}">
                <a16:creationId xmlns:a16="http://schemas.microsoft.com/office/drawing/2014/main" id="{FD4070A8-4C7B-EE5F-E6FD-172BD76256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72570" y="1141235"/>
            <a:ext cx="5901782" cy="8531726"/>
          </a:xfrm>
          <a:prstGeom prst="rect">
            <a:avLst/>
          </a:prstGeom>
        </p:spPr>
      </p:pic>
    </p:spTree>
    <p:extLst>
      <p:ext uri="{BB962C8B-B14F-4D97-AF65-F5344CB8AC3E}">
        <p14:creationId xmlns:p14="http://schemas.microsoft.com/office/powerpoint/2010/main" val="1905708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8" name="Group 8"/>
          <p:cNvGrpSpPr/>
          <p:nvPr/>
        </p:nvGrpSpPr>
        <p:grpSpPr>
          <a:xfrm>
            <a:off x="1170236" y="1953832"/>
            <a:ext cx="15822363" cy="833316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712860" y="410461"/>
            <a:ext cx="10112721" cy="1543371"/>
          </a:xfrm>
          <a:prstGeom prst="rect">
            <a:avLst/>
          </a:prstGeom>
        </p:spPr>
        <p:txBody>
          <a:bodyPr wrap="square" lIns="0" tIns="0" rIns="0" bIns="0" rtlCol="0" anchor="t">
            <a:spAutoFit/>
          </a:bodyPr>
          <a:lstStyle/>
          <a:p>
            <a:pPr algn="l">
              <a:lnSpc>
                <a:spcPts val="13774"/>
              </a:lnSpc>
            </a:pPr>
            <a:r>
              <a:rPr lang="en-US" sz="7200" spc="978" dirty="0">
                <a:solidFill>
                  <a:srgbClr val="231F20"/>
                </a:solidFill>
                <a:latin typeface="Oswald Bold"/>
              </a:rPr>
              <a:t>LITERATURE SURVEY</a:t>
            </a:r>
          </a:p>
        </p:txBody>
      </p:sp>
      <p:sp>
        <p:nvSpPr>
          <p:cNvPr id="20" name="Freeform 20"/>
          <p:cNvSpPr/>
          <p:nvPr/>
        </p:nvSpPr>
        <p:spPr>
          <a:xfrm>
            <a:off x="13832020" y="-43815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18">
            <a:extLst>
              <a:ext uri="{FF2B5EF4-FFF2-40B4-BE49-F238E27FC236}">
                <a16:creationId xmlns:a16="http://schemas.microsoft.com/office/drawing/2014/main" id="{9B84E4BC-B5FC-9EFC-4FD5-2460EF1E90CA}"/>
              </a:ext>
            </a:extLst>
          </p:cNvPr>
          <p:cNvSpPr txBox="1"/>
          <p:nvPr/>
        </p:nvSpPr>
        <p:spPr>
          <a:xfrm>
            <a:off x="9677400" y="9826001"/>
            <a:ext cx="9444377" cy="379143"/>
          </a:xfrm>
          <a:prstGeom prst="rect">
            <a:avLst/>
          </a:prstGeom>
        </p:spPr>
        <p:txBody>
          <a:bodyPr wrap="square" lIns="0" tIns="0" rIns="0" bIns="0" rtlCol="0" anchor="t">
            <a:spAutoFit/>
          </a:bodyPr>
          <a:lstStyle/>
          <a:p>
            <a:pPr marL="0" lvl="0" indent="0" algn="l">
              <a:lnSpc>
                <a:spcPts val="3050"/>
              </a:lnSpc>
              <a:spcBef>
                <a:spcPct val="0"/>
              </a:spcBef>
            </a:pPr>
            <a:r>
              <a:rPr lang="en-US" sz="2210" b="1" u="sng" spc="216" dirty="0">
                <a:solidFill>
                  <a:srgbClr val="231F20"/>
                </a:solidFill>
                <a:latin typeface="DM Sans"/>
              </a:rPr>
              <a:t>SOURCE</a:t>
            </a:r>
            <a:r>
              <a:rPr lang="en-US" sz="2210" b="1" spc="216" dirty="0">
                <a:solidFill>
                  <a:srgbClr val="231F20"/>
                </a:solidFill>
                <a:latin typeface="DM Sans"/>
              </a:rPr>
              <a:t> :</a:t>
            </a:r>
            <a:r>
              <a:rPr lang="en-US" sz="2210" spc="216" dirty="0">
                <a:solidFill>
                  <a:srgbClr val="231F20"/>
                </a:solidFill>
                <a:latin typeface="DM Sans"/>
              </a:rPr>
              <a:t>- </a:t>
            </a:r>
            <a:r>
              <a:rPr lang="en-IN" sz="2000" b="1" i="0" u="none" strike="noStrike" baseline="0" dirty="0">
                <a:solidFill>
                  <a:srgbClr val="1155CD"/>
                </a:solidFill>
                <a:latin typeface="Roboto-Regular"/>
              </a:rPr>
              <a:t>https://www.nifc.gov/fire-information/statistics</a:t>
            </a:r>
            <a:r>
              <a:rPr lang="en-US" sz="2000" b="1" spc="216" dirty="0">
                <a:solidFill>
                  <a:srgbClr val="231F20"/>
                </a:solidFill>
                <a:latin typeface="DM Sans"/>
              </a:rPr>
              <a:t> </a:t>
            </a:r>
          </a:p>
        </p:txBody>
      </p:sp>
      <p:pic>
        <p:nvPicPr>
          <p:cNvPr id="12" name="Picture 11">
            <a:extLst>
              <a:ext uri="{FF2B5EF4-FFF2-40B4-BE49-F238E27FC236}">
                <a16:creationId xmlns:a16="http://schemas.microsoft.com/office/drawing/2014/main" id="{261EFCFE-A224-7A10-A4A1-8387450C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1" y="2166417"/>
            <a:ext cx="13335000" cy="7577729"/>
          </a:xfrm>
          <a:prstGeom prst="rect">
            <a:avLst/>
          </a:prstGeom>
        </p:spPr>
      </p:pic>
    </p:spTree>
    <p:extLst>
      <p:ext uri="{BB962C8B-B14F-4D97-AF65-F5344CB8AC3E}">
        <p14:creationId xmlns:p14="http://schemas.microsoft.com/office/powerpoint/2010/main" val="1648930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0" name="Group 10"/>
          <p:cNvGrpSpPr/>
          <p:nvPr/>
        </p:nvGrpSpPr>
        <p:grpSpPr>
          <a:xfrm>
            <a:off x="1750604" y="2274803"/>
            <a:ext cx="3678321" cy="1557665"/>
            <a:chOff x="0" y="-57150"/>
            <a:chExt cx="968776" cy="227743"/>
          </a:xfrm>
        </p:grpSpPr>
        <p:sp>
          <p:nvSpPr>
            <p:cNvPr id="11" name="Freeform 11"/>
            <p:cNvSpPr/>
            <p:nvPr/>
          </p:nvSpPr>
          <p:spPr>
            <a:xfrm>
              <a:off x="5631" y="-51549"/>
              <a:ext cx="963145" cy="206285"/>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2" name="TextBox 12"/>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Enhance Early Detection</a:t>
              </a:r>
            </a:p>
          </p:txBody>
        </p:sp>
      </p:grpSp>
      <p:sp>
        <p:nvSpPr>
          <p:cNvPr id="13" name="TextBox 13"/>
          <p:cNvSpPr txBox="1"/>
          <p:nvPr/>
        </p:nvSpPr>
        <p:spPr>
          <a:xfrm>
            <a:off x="3462371" y="621082"/>
            <a:ext cx="11552977" cy="1139414"/>
          </a:xfrm>
          <a:prstGeom prst="rect">
            <a:avLst/>
          </a:prstGeom>
        </p:spPr>
        <p:txBody>
          <a:bodyPr lIns="0" tIns="0" rIns="0" bIns="0" rtlCol="0" anchor="t">
            <a:spAutoFit/>
          </a:bodyPr>
          <a:lstStyle/>
          <a:p>
            <a:pPr algn="ctr">
              <a:lnSpc>
                <a:spcPts val="9587"/>
              </a:lnSpc>
            </a:pPr>
            <a:r>
              <a:rPr lang="en-US" sz="7200" spc="368" dirty="0">
                <a:solidFill>
                  <a:srgbClr val="231F20"/>
                </a:solidFill>
                <a:latin typeface="Oswald Bold"/>
              </a:rPr>
              <a:t>MOTIVATION</a:t>
            </a:r>
          </a:p>
        </p:txBody>
      </p:sp>
      <p:sp>
        <p:nvSpPr>
          <p:cNvPr id="14" name="TextBox 14"/>
          <p:cNvSpPr txBox="1"/>
          <p:nvPr/>
        </p:nvSpPr>
        <p:spPr>
          <a:xfrm>
            <a:off x="1805632" y="4072942"/>
            <a:ext cx="3360904" cy="2497350"/>
          </a:xfrm>
          <a:prstGeom prst="rect">
            <a:avLst/>
          </a:prstGeom>
        </p:spPr>
        <p:txBody>
          <a:bodyPr lIns="0" tIns="0" rIns="0" bIns="0" rtlCol="0" anchor="t">
            <a:spAutoFit/>
          </a:bodyPr>
          <a:lstStyle/>
          <a:p>
            <a:pPr marL="0" lvl="0" indent="0" algn="ctr">
              <a:lnSpc>
                <a:spcPts val="2774"/>
              </a:lnSpc>
              <a:spcBef>
                <a:spcPct val="0"/>
              </a:spcBef>
            </a:pPr>
            <a:r>
              <a:rPr lang="en-US" sz="2010" spc="197" dirty="0">
                <a:solidFill>
                  <a:srgbClr val="231F20"/>
                </a:solidFill>
                <a:latin typeface="DM Sans"/>
              </a:rPr>
              <a:t>Develop a system that leverages real-time data to improve the early detection of wildfires, enabling faster and more accurate responses.</a:t>
            </a:r>
          </a:p>
        </p:txBody>
      </p:sp>
      <p:sp>
        <p:nvSpPr>
          <p:cNvPr id="18" name="TextBox 18"/>
          <p:cNvSpPr txBox="1"/>
          <p:nvPr/>
        </p:nvSpPr>
        <p:spPr>
          <a:xfrm>
            <a:off x="6138875" y="4042536"/>
            <a:ext cx="6254887" cy="1420132"/>
          </a:xfrm>
          <a:prstGeom prst="rect">
            <a:avLst/>
          </a:prstGeom>
        </p:spPr>
        <p:txBody>
          <a:bodyPr lIns="0" tIns="0" rIns="0" bIns="0" rtlCol="0" anchor="t">
            <a:spAutoFit/>
          </a:bodyPr>
          <a:lstStyle/>
          <a:p>
            <a:pPr marL="0" lvl="0" indent="0" algn="ctr">
              <a:lnSpc>
                <a:spcPts val="2774"/>
              </a:lnSpc>
              <a:spcBef>
                <a:spcPct val="0"/>
              </a:spcBef>
            </a:pPr>
            <a:r>
              <a:rPr lang="en-US" sz="2010" spc="197" dirty="0">
                <a:solidFill>
                  <a:srgbClr val="231F20"/>
                </a:solidFill>
                <a:latin typeface="DM Sans"/>
              </a:rPr>
              <a:t>Create user-friendly tools that can be easily utilized by non-experts, ensuring widespread adoption and use in high-risk areas.</a:t>
            </a:r>
          </a:p>
        </p:txBody>
      </p:sp>
      <p:sp>
        <p:nvSpPr>
          <p:cNvPr id="22" name="TextBox 22"/>
          <p:cNvSpPr txBox="1"/>
          <p:nvPr/>
        </p:nvSpPr>
        <p:spPr>
          <a:xfrm>
            <a:off x="13340758" y="4045241"/>
            <a:ext cx="3360904" cy="3933641"/>
          </a:xfrm>
          <a:prstGeom prst="rect">
            <a:avLst/>
          </a:prstGeom>
        </p:spPr>
        <p:txBody>
          <a:bodyPr lIns="0" tIns="0" rIns="0" bIns="0" rtlCol="0" anchor="t">
            <a:spAutoFit/>
          </a:bodyPr>
          <a:lstStyle/>
          <a:p>
            <a:pPr marL="0" lvl="0" indent="0" algn="ctr">
              <a:lnSpc>
                <a:spcPts val="2774"/>
              </a:lnSpc>
              <a:spcBef>
                <a:spcPct val="0"/>
              </a:spcBef>
            </a:pPr>
            <a:r>
              <a:rPr lang="en-US" sz="2010" spc="197" dirty="0">
                <a:solidFill>
                  <a:srgbClr val="231F20"/>
                </a:solidFill>
                <a:latin typeface="DM Sans"/>
              </a:rPr>
              <a:t>Integrate advanced machine learning techniques with up-to-date environmental data to refine and enhance wildfire prediction models, reducing the gap between predictions and actual wildfire behavior.</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4" name="Freeform 2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9" name="Group 10">
            <a:extLst>
              <a:ext uri="{FF2B5EF4-FFF2-40B4-BE49-F238E27FC236}">
                <a16:creationId xmlns:a16="http://schemas.microsoft.com/office/drawing/2014/main" id="{5FB5B55B-F02E-A416-6E23-C75849B0EF8C}"/>
              </a:ext>
            </a:extLst>
          </p:cNvPr>
          <p:cNvGrpSpPr/>
          <p:nvPr/>
        </p:nvGrpSpPr>
        <p:grpSpPr>
          <a:xfrm>
            <a:off x="7269364" y="2405314"/>
            <a:ext cx="3656941" cy="1557665"/>
            <a:chOff x="-9343" y="-57150"/>
            <a:chExt cx="963145" cy="227743"/>
          </a:xfrm>
        </p:grpSpPr>
        <p:sp>
          <p:nvSpPr>
            <p:cNvPr id="30" name="Freeform 11">
              <a:extLst>
                <a:ext uri="{FF2B5EF4-FFF2-40B4-BE49-F238E27FC236}">
                  <a16:creationId xmlns:a16="http://schemas.microsoft.com/office/drawing/2014/main" id="{8F6E51A6-2238-DCF4-85A5-00ADFE22DF8C}"/>
                </a:ext>
              </a:extLst>
            </p:cNvPr>
            <p:cNvSpPr/>
            <p:nvPr/>
          </p:nvSpPr>
          <p:spPr>
            <a:xfrm>
              <a:off x="-9343" y="-47348"/>
              <a:ext cx="963145" cy="206285"/>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31" name="TextBox 12">
              <a:extLst>
                <a:ext uri="{FF2B5EF4-FFF2-40B4-BE49-F238E27FC236}">
                  <a16:creationId xmlns:a16="http://schemas.microsoft.com/office/drawing/2014/main" id="{F76BFA7F-19F3-8FCA-DA01-70795ABE965F}"/>
                </a:ext>
              </a:extLst>
            </p:cNvPr>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Improve Accessibility</a:t>
              </a:r>
            </a:p>
          </p:txBody>
        </p:sp>
      </p:grpSp>
      <p:grpSp>
        <p:nvGrpSpPr>
          <p:cNvPr id="35" name="Group 10">
            <a:extLst>
              <a:ext uri="{FF2B5EF4-FFF2-40B4-BE49-F238E27FC236}">
                <a16:creationId xmlns:a16="http://schemas.microsoft.com/office/drawing/2014/main" id="{5FBA2121-B1EA-A86B-D946-D248865D3A6E}"/>
              </a:ext>
            </a:extLst>
          </p:cNvPr>
          <p:cNvGrpSpPr/>
          <p:nvPr/>
        </p:nvGrpSpPr>
        <p:grpSpPr>
          <a:xfrm>
            <a:off x="13098563" y="2363930"/>
            <a:ext cx="3894037" cy="1709012"/>
            <a:chOff x="-9343" y="-57150"/>
            <a:chExt cx="963145" cy="227743"/>
          </a:xfrm>
        </p:grpSpPr>
        <p:sp>
          <p:nvSpPr>
            <p:cNvPr id="36" name="Freeform 11">
              <a:extLst>
                <a:ext uri="{FF2B5EF4-FFF2-40B4-BE49-F238E27FC236}">
                  <a16:creationId xmlns:a16="http://schemas.microsoft.com/office/drawing/2014/main" id="{E50DED4C-0EF3-410D-7C25-39051DC0E8F1}"/>
                </a:ext>
              </a:extLst>
            </p:cNvPr>
            <p:cNvSpPr/>
            <p:nvPr/>
          </p:nvSpPr>
          <p:spPr>
            <a:xfrm>
              <a:off x="-9343" y="-47348"/>
              <a:ext cx="963145" cy="206285"/>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37" name="TextBox 12">
              <a:extLst>
                <a:ext uri="{FF2B5EF4-FFF2-40B4-BE49-F238E27FC236}">
                  <a16:creationId xmlns:a16="http://schemas.microsoft.com/office/drawing/2014/main" id="{5EFBA86A-D12E-F09E-B215-56B77A54A74C}"/>
                </a:ext>
              </a:extLst>
            </p:cNvPr>
            <p:cNvSpPr txBox="1"/>
            <p:nvPr/>
          </p:nvSpPr>
          <p:spPr>
            <a:xfrm>
              <a:off x="0" y="-57150"/>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Advance Prediction Models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2163000" y="3875422"/>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5"/>
            <a:stretch>
              <a:fillRect t="-3528" b="-18474"/>
            </a:stretch>
          </a:blipFill>
        </p:spPr>
      </p:sp>
      <p:grpSp>
        <p:nvGrpSpPr>
          <p:cNvPr id="9" name="Group 9"/>
          <p:cNvGrpSpPr/>
          <p:nvPr/>
        </p:nvGrpSpPr>
        <p:grpSpPr>
          <a:xfrm>
            <a:off x="2163000" y="3442596"/>
            <a:ext cx="4473739" cy="636748"/>
            <a:chOff x="0" y="0"/>
            <a:chExt cx="1178269" cy="167703"/>
          </a:xfrm>
        </p:grpSpPr>
        <p:sp>
          <p:nvSpPr>
            <p:cNvPr id="10" name="Freeform 10"/>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1" name="TextBox 11"/>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Mission</a:t>
              </a:r>
            </a:p>
          </p:txBody>
        </p:sp>
      </p:grpSp>
      <p:sp>
        <p:nvSpPr>
          <p:cNvPr id="12" name="TextBox 12"/>
          <p:cNvSpPr txBox="1"/>
          <p:nvPr/>
        </p:nvSpPr>
        <p:spPr>
          <a:xfrm>
            <a:off x="2179166" y="874098"/>
            <a:ext cx="13149220" cy="1307666"/>
          </a:xfrm>
          <a:prstGeom prst="rect">
            <a:avLst/>
          </a:prstGeom>
        </p:spPr>
        <p:txBody>
          <a:bodyPr wrap="square" lIns="0" tIns="0" rIns="0" bIns="0" rtlCol="0" anchor="t">
            <a:spAutoFit/>
          </a:bodyPr>
          <a:lstStyle/>
          <a:p>
            <a:pPr algn="ctr">
              <a:lnSpc>
                <a:spcPts val="11082"/>
              </a:lnSpc>
            </a:pPr>
            <a:r>
              <a:rPr lang="en-US" sz="8000" spc="786" dirty="0">
                <a:solidFill>
                  <a:srgbClr val="FFFFFF"/>
                </a:solidFill>
                <a:latin typeface="Oswald Bold"/>
              </a:rPr>
              <a:t>WHAT’S THE DIFFERENCE</a:t>
            </a:r>
          </a:p>
        </p:txBody>
      </p:sp>
      <p:grpSp>
        <p:nvGrpSpPr>
          <p:cNvPr id="13" name="Group 13"/>
          <p:cNvGrpSpPr/>
          <p:nvPr/>
        </p:nvGrpSpPr>
        <p:grpSpPr>
          <a:xfrm>
            <a:off x="6893475" y="3510391"/>
            <a:ext cx="9034431" cy="2808103"/>
            <a:chOff x="0" y="0"/>
            <a:chExt cx="1744696" cy="542290"/>
          </a:xfrm>
        </p:grpSpPr>
        <p:sp>
          <p:nvSpPr>
            <p:cNvPr id="14" name="Freeform 14"/>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15" name="TextBox 15"/>
            <p:cNvSpPr txBox="1"/>
            <p:nvPr/>
          </p:nvSpPr>
          <p:spPr>
            <a:xfrm>
              <a:off x="0" y="-19050"/>
              <a:ext cx="1744696" cy="56134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224667" y="3767306"/>
            <a:ext cx="8900334" cy="2063514"/>
          </a:xfrm>
          <a:prstGeom prst="rect">
            <a:avLst/>
          </a:prstGeom>
        </p:spPr>
        <p:txBody>
          <a:bodyPr lIns="0" tIns="0" rIns="0" bIns="0" rtlCol="0" anchor="t">
            <a:spAutoFit/>
          </a:bodyPr>
          <a:lstStyle/>
          <a:p>
            <a:pPr marL="427768" lvl="1" indent="-213884" algn="l">
              <a:lnSpc>
                <a:spcPts val="2734"/>
              </a:lnSpc>
              <a:buFont typeface="Arial"/>
              <a:buChar char="•"/>
            </a:pPr>
            <a:r>
              <a:rPr lang="en-US" sz="1981" spc="194" dirty="0">
                <a:solidFill>
                  <a:srgbClr val="231F20"/>
                </a:solidFill>
                <a:latin typeface="DM Sans"/>
              </a:rPr>
              <a:t>Despite advancements in wildfire prediction and management, a significant gap exists in the integration of real-time data for dynamic response strategies</a:t>
            </a:r>
          </a:p>
          <a:p>
            <a:pPr marL="427768" lvl="1" indent="-213884" algn="l">
              <a:lnSpc>
                <a:spcPts val="2734"/>
              </a:lnSpc>
              <a:buFont typeface="Arial"/>
              <a:buChar char="•"/>
            </a:pPr>
            <a:endParaRPr lang="en-US" sz="1981" spc="194" dirty="0">
              <a:solidFill>
                <a:srgbClr val="231F20"/>
              </a:solidFill>
              <a:latin typeface="DM Sans"/>
            </a:endParaRPr>
          </a:p>
          <a:p>
            <a:pPr marL="427768" lvl="1" indent="-213884" algn="l">
              <a:lnSpc>
                <a:spcPts val="2734"/>
              </a:lnSpc>
              <a:buFont typeface="Arial"/>
              <a:buChar char="•"/>
            </a:pPr>
            <a:r>
              <a:rPr lang="en-US" sz="1981" spc="194" dirty="0">
                <a:solidFill>
                  <a:srgbClr val="231F20"/>
                </a:solidFill>
                <a:latin typeface="DM Sans"/>
              </a:rPr>
              <a:t>Current models often lack the ability to update predictions swiftly as conditions change</a:t>
            </a:r>
          </a:p>
        </p:txBody>
      </p:sp>
      <p:sp>
        <p:nvSpPr>
          <p:cNvPr id="17" name="Freeform 17"/>
          <p:cNvSpPr/>
          <p:nvPr/>
        </p:nvSpPr>
        <p:spPr>
          <a:xfrm>
            <a:off x="11410691" y="6937093"/>
            <a:ext cx="4473739" cy="2443073"/>
          </a:xfrm>
          <a:custGeom>
            <a:avLst/>
            <a:gdLst/>
            <a:ahLst/>
            <a:cxnLst/>
            <a:rect l="l" t="t" r="r" b="b"/>
            <a:pathLst>
              <a:path w="4473739" h="2443073">
                <a:moveTo>
                  <a:pt x="0" y="0"/>
                </a:moveTo>
                <a:lnTo>
                  <a:pt x="4473739" y="0"/>
                </a:lnTo>
                <a:lnTo>
                  <a:pt x="4473739" y="2443073"/>
                </a:lnTo>
                <a:lnTo>
                  <a:pt x="0" y="2443073"/>
                </a:lnTo>
                <a:lnTo>
                  <a:pt x="0" y="0"/>
                </a:lnTo>
                <a:close/>
              </a:path>
            </a:pathLst>
          </a:custGeom>
          <a:blipFill>
            <a:blip r:embed="rId6"/>
            <a:stretch>
              <a:fillRect t="-11039" b="-11039"/>
            </a:stretch>
          </a:blipFill>
        </p:spPr>
      </p:sp>
      <p:grpSp>
        <p:nvGrpSpPr>
          <p:cNvPr id="18" name="Group 18"/>
          <p:cNvGrpSpPr/>
          <p:nvPr/>
        </p:nvGrpSpPr>
        <p:grpSpPr>
          <a:xfrm>
            <a:off x="11410691" y="6504266"/>
            <a:ext cx="4473739" cy="636748"/>
            <a:chOff x="0" y="0"/>
            <a:chExt cx="1178269" cy="167703"/>
          </a:xfrm>
        </p:grpSpPr>
        <p:sp>
          <p:nvSpPr>
            <p:cNvPr id="19" name="Freeform 19"/>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20" name="TextBox 20"/>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rPr>
                <a:t>Vision</a:t>
              </a:r>
            </a:p>
          </p:txBody>
        </p:sp>
      </p:grpSp>
      <p:grpSp>
        <p:nvGrpSpPr>
          <p:cNvPr id="21" name="Group 21"/>
          <p:cNvGrpSpPr/>
          <p:nvPr/>
        </p:nvGrpSpPr>
        <p:grpSpPr>
          <a:xfrm>
            <a:off x="2179166" y="6572062"/>
            <a:ext cx="9034431" cy="2808103"/>
            <a:chOff x="0" y="0"/>
            <a:chExt cx="1744696" cy="542290"/>
          </a:xfrm>
        </p:grpSpPr>
        <p:sp>
          <p:nvSpPr>
            <p:cNvPr id="22" name="Freeform 22"/>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23" name="TextBox 23"/>
            <p:cNvSpPr txBox="1"/>
            <p:nvPr/>
          </p:nvSpPr>
          <p:spPr>
            <a:xfrm>
              <a:off x="0" y="-19050"/>
              <a:ext cx="1744696" cy="561340"/>
            </a:xfrm>
            <a:prstGeom prst="rect">
              <a:avLst/>
            </a:prstGeom>
          </p:spPr>
          <p:txBody>
            <a:bodyPr lIns="50800" tIns="50800" rIns="50800" bIns="50800" rtlCol="0" anchor="ctr"/>
            <a:lstStyle/>
            <a:p>
              <a:pPr algn="ctr">
                <a:lnSpc>
                  <a:spcPts val="2859"/>
                </a:lnSpc>
              </a:pPr>
              <a:endParaRPr/>
            </a:p>
          </p:txBody>
        </p:sp>
      </p:grpSp>
      <p:sp>
        <p:nvSpPr>
          <p:cNvPr id="24" name="TextBox 24"/>
          <p:cNvSpPr txBox="1"/>
          <p:nvPr/>
        </p:nvSpPr>
        <p:spPr>
          <a:xfrm>
            <a:off x="2510357" y="6828977"/>
            <a:ext cx="8512431" cy="2063514"/>
          </a:xfrm>
          <a:prstGeom prst="rect">
            <a:avLst/>
          </a:prstGeom>
        </p:spPr>
        <p:txBody>
          <a:bodyPr lIns="0" tIns="0" rIns="0" bIns="0" rtlCol="0" anchor="t">
            <a:spAutoFit/>
          </a:bodyPr>
          <a:lstStyle/>
          <a:p>
            <a:pPr marL="427768" lvl="1" indent="-213884" algn="l">
              <a:lnSpc>
                <a:spcPts val="2734"/>
              </a:lnSpc>
              <a:buFont typeface="Arial"/>
              <a:buChar char="•"/>
            </a:pPr>
            <a:r>
              <a:rPr lang="en-US" sz="1981" spc="194" dirty="0">
                <a:solidFill>
                  <a:srgbClr val="231F20"/>
                </a:solidFill>
                <a:latin typeface="DM Sans"/>
              </a:rPr>
              <a:t>Additionally, there's a need for more user-friendly tools that can be easily deployed by non-experts in high-risk areas</a:t>
            </a:r>
          </a:p>
          <a:p>
            <a:pPr marL="427768" lvl="1" indent="-213884" algn="l">
              <a:lnSpc>
                <a:spcPts val="2734"/>
              </a:lnSpc>
              <a:buFont typeface="Arial"/>
              <a:buChar char="•"/>
            </a:pPr>
            <a:endParaRPr lang="en-US" sz="1981" spc="194" dirty="0">
              <a:solidFill>
                <a:srgbClr val="231F20"/>
              </a:solidFill>
              <a:latin typeface="DM Sans"/>
            </a:endParaRPr>
          </a:p>
          <a:p>
            <a:pPr marL="427768" lvl="1" indent="-213884" algn="l">
              <a:lnSpc>
                <a:spcPts val="2734"/>
              </a:lnSpc>
              <a:buFont typeface="Arial"/>
              <a:buChar char="•"/>
            </a:pPr>
            <a:r>
              <a:rPr lang="en-US" sz="1981" spc="194" dirty="0">
                <a:solidFill>
                  <a:srgbClr val="231F20"/>
                </a:solidFill>
                <a:latin typeface="DM Sans"/>
              </a:rPr>
              <a:t>Addressing these gaps can significantly enhance the effectiveness of wildfire mitigation efforts.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7920927" y="-11267782"/>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886200" y="876300"/>
            <a:ext cx="11618493" cy="1576970"/>
          </a:xfrm>
          <a:prstGeom prst="rect">
            <a:avLst/>
          </a:prstGeom>
        </p:spPr>
        <p:txBody>
          <a:bodyPr wrap="square" lIns="0" tIns="0" rIns="0" bIns="0" rtlCol="0" anchor="t">
            <a:spAutoFit/>
          </a:bodyPr>
          <a:lstStyle/>
          <a:p>
            <a:pPr algn="l">
              <a:lnSpc>
                <a:spcPts val="13948"/>
              </a:lnSpc>
            </a:pPr>
            <a:r>
              <a:rPr lang="en-US" sz="8000" spc="990" dirty="0">
                <a:solidFill>
                  <a:srgbClr val="FFFFFF"/>
                </a:solidFill>
                <a:latin typeface="Oswald Bold"/>
              </a:rPr>
              <a:t>PROBLEM STATEMENT</a:t>
            </a:r>
          </a:p>
        </p:txBody>
      </p:sp>
      <p:sp>
        <p:nvSpPr>
          <p:cNvPr id="4" name="Freeform 4"/>
          <p:cNvSpPr/>
          <p:nvPr/>
        </p:nvSpPr>
        <p:spPr>
          <a:xfrm>
            <a:off x="15504693" y="-37669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196882" y="2705100"/>
            <a:ext cx="13728918" cy="5620513"/>
          </a:xfrm>
          <a:prstGeom prst="rect">
            <a:avLst/>
          </a:prstGeom>
        </p:spPr>
        <p:txBody>
          <a:bodyPr wrap="square" lIns="0" tIns="0" rIns="0" bIns="0" rtlCol="0" anchor="t">
            <a:spAutoFit/>
          </a:bodyPr>
          <a:lstStyle/>
          <a:p>
            <a:pPr marL="457200" indent="-457200" algn="l">
              <a:lnSpc>
                <a:spcPts val="3999"/>
              </a:lnSpc>
              <a:buFont typeface="Arial" panose="020B0604020202020204" pitchFamily="34" charset="0"/>
              <a:buChar char="•"/>
            </a:pPr>
            <a:r>
              <a:rPr lang="en-US" sz="2898" spc="284" dirty="0">
                <a:solidFill>
                  <a:srgbClr val="F5FFF5"/>
                </a:solidFill>
                <a:latin typeface="DM Sans"/>
              </a:rPr>
              <a:t>The increasing frequency and severity of wildfires pose significant threats to ecosystems, economies, and human safety. </a:t>
            </a:r>
          </a:p>
          <a:p>
            <a:pPr marL="457200" indent="-457200" algn="l">
              <a:lnSpc>
                <a:spcPts val="3999"/>
              </a:lnSpc>
              <a:buFont typeface="Arial" panose="020B0604020202020204" pitchFamily="34" charset="0"/>
              <a:buChar char="•"/>
            </a:pPr>
            <a:r>
              <a:rPr lang="en-US" sz="2898" spc="284" dirty="0">
                <a:solidFill>
                  <a:srgbClr val="F5FFF5"/>
                </a:solidFill>
                <a:latin typeface="DM Sans"/>
              </a:rPr>
              <a:t>Current prediction and management models struggle to integrate real-time data, limiting their effectiveness in dynamic situations. </a:t>
            </a:r>
          </a:p>
          <a:p>
            <a:pPr marL="457200" indent="-457200" algn="l">
              <a:lnSpc>
                <a:spcPts val="3999"/>
              </a:lnSpc>
              <a:buFont typeface="Arial" panose="020B0604020202020204" pitchFamily="34" charset="0"/>
              <a:buChar char="•"/>
            </a:pPr>
            <a:r>
              <a:rPr lang="en-US" sz="2898" spc="284" dirty="0">
                <a:solidFill>
                  <a:srgbClr val="F5FFF5"/>
                </a:solidFill>
                <a:latin typeface="DM Sans"/>
              </a:rPr>
              <a:t>Additionally, existing tools are often complex and inaccessible to non-experts in high-risk areas.</a:t>
            </a:r>
          </a:p>
          <a:p>
            <a:pPr marL="457200" indent="-457200" algn="l">
              <a:lnSpc>
                <a:spcPts val="3999"/>
              </a:lnSpc>
              <a:buFont typeface="Arial" panose="020B0604020202020204" pitchFamily="34" charset="0"/>
              <a:buChar char="•"/>
            </a:pPr>
            <a:r>
              <a:rPr lang="en-US" sz="2898" spc="284" dirty="0">
                <a:solidFill>
                  <a:srgbClr val="F5FFF5"/>
                </a:solidFill>
                <a:latin typeface="DM Sans"/>
              </a:rPr>
              <a:t> This project aims to address these issues by developing an intuitive, real-time data-driven wildfire prediction and management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153117" y="6969777"/>
            <a:ext cx="3204526" cy="1588833"/>
          </a:xfrm>
          <a:prstGeom prst="rect">
            <a:avLst/>
          </a:prstGeom>
        </p:spPr>
        <p:txBody>
          <a:bodyPr lIns="0" tIns="0" rIns="0" bIns="0" rtlCol="0" anchor="t">
            <a:spAutoFit/>
          </a:bodyPr>
          <a:lstStyle/>
          <a:p>
            <a:pPr algn="ctr">
              <a:lnSpc>
                <a:spcPts val="2545"/>
              </a:lnSpc>
            </a:pPr>
            <a:r>
              <a:rPr lang="en-US" sz="1844" spc="180" dirty="0">
                <a:solidFill>
                  <a:srgbClr val="231F20"/>
                </a:solidFill>
                <a:latin typeface="DM Sans"/>
              </a:rPr>
              <a:t>Data collected form</a:t>
            </a:r>
          </a:p>
          <a:p>
            <a:pPr marL="342900" indent="-342900">
              <a:lnSpc>
                <a:spcPts val="2545"/>
              </a:lnSpc>
              <a:buFont typeface="Wingdings" panose="05000000000000000000" pitchFamily="2" charset="2"/>
              <a:buChar char="ü"/>
            </a:pPr>
            <a:r>
              <a:rPr lang="en-US" sz="1844" spc="180" dirty="0">
                <a:solidFill>
                  <a:srgbClr val="231F20"/>
                </a:solidFill>
                <a:latin typeface="DM Sans"/>
              </a:rPr>
              <a:t>Nasa’s </a:t>
            </a:r>
            <a:r>
              <a:rPr lang="en-IN" sz="1800" b="0" i="0" u="sng" strike="noStrike" baseline="0" dirty="0">
                <a:latin typeface="Roboto-Regular"/>
              </a:rPr>
              <a:t>EOSDIS</a:t>
            </a:r>
          </a:p>
          <a:p>
            <a:pPr marL="342900" indent="-342900">
              <a:lnSpc>
                <a:spcPts val="2545"/>
              </a:lnSpc>
              <a:buFont typeface="Wingdings" panose="05000000000000000000" pitchFamily="2" charset="2"/>
              <a:buChar char="ü"/>
            </a:pPr>
            <a:r>
              <a:rPr lang="en-US" sz="1800" b="0" i="0" u="sng" strike="noStrike" baseline="0" dirty="0">
                <a:latin typeface="DM Sans" pitchFamily="2" charset="0"/>
              </a:rPr>
              <a:t>MODIS</a:t>
            </a:r>
            <a:r>
              <a:rPr lang="en-US" sz="1800" b="0" i="0" u="none" strike="noStrike" baseline="0" dirty="0">
                <a:latin typeface="DM Sans" pitchFamily="2" charset="0"/>
              </a:rPr>
              <a:t> fires were detected using MODIS</a:t>
            </a:r>
          </a:p>
          <a:p>
            <a:pPr marL="342900" indent="-342900">
              <a:lnSpc>
                <a:spcPts val="2545"/>
              </a:lnSpc>
              <a:buFont typeface="Wingdings" panose="05000000000000000000" pitchFamily="2" charset="2"/>
              <a:buChar char="ü"/>
            </a:pPr>
            <a:r>
              <a:rPr lang="en-IN" sz="1800" b="0" i="0" u="none" strike="noStrike" baseline="0" dirty="0">
                <a:latin typeface="DM Sans" pitchFamily="2" charset="0"/>
              </a:rPr>
              <a:t>ISRO's </a:t>
            </a:r>
            <a:r>
              <a:rPr lang="en-IN" sz="1800" b="0" i="0" u="sng" strike="noStrike" baseline="0" dirty="0">
                <a:latin typeface="DM Sans" pitchFamily="2" charset="0"/>
              </a:rPr>
              <a:t>Geoportal</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TextBox 11"/>
          <p:cNvSpPr txBox="1"/>
          <p:nvPr/>
        </p:nvSpPr>
        <p:spPr>
          <a:xfrm>
            <a:off x="2059451" y="5941547"/>
            <a:ext cx="3467055" cy="1028230"/>
          </a:xfrm>
          <a:prstGeom prst="rect">
            <a:avLst/>
          </a:prstGeom>
        </p:spPr>
        <p:txBody>
          <a:bodyPr lIns="0" tIns="0" rIns="0" bIns="0" rtlCol="0" anchor="t">
            <a:spAutoFit/>
          </a:bodyPr>
          <a:lstStyle/>
          <a:p>
            <a:pPr algn="ctr">
              <a:lnSpc>
                <a:spcPts val="4073"/>
              </a:lnSpc>
            </a:pPr>
            <a:r>
              <a:rPr lang="en-US" sz="2951" spc="289" dirty="0">
                <a:solidFill>
                  <a:srgbClr val="231F20"/>
                </a:solidFill>
                <a:latin typeface="DM Sans Bold"/>
              </a:rPr>
              <a:t>Data  Collection</a:t>
            </a:r>
          </a:p>
        </p:txBody>
      </p:sp>
      <p:sp>
        <p:nvSpPr>
          <p:cNvPr id="12" name="Freeform 12"/>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7030737" y="5240576"/>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14011851" y="5240576"/>
            <a:ext cx="501082" cy="50108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7" name="TextBox 27"/>
          <p:cNvSpPr txBox="1"/>
          <p:nvPr/>
        </p:nvSpPr>
        <p:spPr>
          <a:xfrm>
            <a:off x="5652175" y="7101061"/>
            <a:ext cx="3466254" cy="2231637"/>
          </a:xfrm>
          <a:prstGeom prst="rect">
            <a:avLst/>
          </a:prstGeom>
        </p:spPr>
        <p:txBody>
          <a:bodyPr wrap="square" lIns="0" tIns="0" rIns="0" bIns="0" rtlCol="0" anchor="t">
            <a:spAutoFit/>
          </a:bodyPr>
          <a:lstStyle/>
          <a:p>
            <a:pPr marL="342900" indent="-342900">
              <a:lnSpc>
                <a:spcPts val="2545"/>
              </a:lnSpc>
              <a:buFont typeface="Wingdings" panose="05000000000000000000" pitchFamily="2" charset="2"/>
              <a:buChar char="ü"/>
            </a:pPr>
            <a:r>
              <a:rPr lang="en-US" sz="1844" spc="180" dirty="0">
                <a:solidFill>
                  <a:srgbClr val="231F20"/>
                </a:solidFill>
                <a:latin typeface="DM Sans"/>
              </a:rPr>
              <a:t>Clean and preprocess the data to ensure quality and consistency, including </a:t>
            </a:r>
            <a:r>
              <a:rPr lang="en-US" sz="1844" u="sng" spc="180" dirty="0">
                <a:solidFill>
                  <a:srgbClr val="231F20"/>
                </a:solidFill>
                <a:latin typeface="DM Sans"/>
              </a:rPr>
              <a:t>normalization</a:t>
            </a:r>
            <a:r>
              <a:rPr lang="en-US" sz="1844" spc="180" dirty="0">
                <a:solidFill>
                  <a:srgbClr val="231F20"/>
                </a:solidFill>
                <a:latin typeface="DM Sans"/>
              </a:rPr>
              <a:t> and </a:t>
            </a:r>
            <a:r>
              <a:rPr lang="en-US" sz="1844" u="sng" spc="180" dirty="0">
                <a:solidFill>
                  <a:srgbClr val="231F20"/>
                </a:solidFill>
                <a:latin typeface="DM Sans"/>
              </a:rPr>
              <a:t>augmentation</a:t>
            </a:r>
            <a:r>
              <a:rPr lang="en-US" sz="1844" spc="180" dirty="0">
                <a:solidFill>
                  <a:srgbClr val="231F20"/>
                </a:solidFill>
                <a:latin typeface="DM Sans"/>
              </a:rPr>
              <a:t> of image data.</a:t>
            </a:r>
          </a:p>
        </p:txBody>
      </p:sp>
      <p:sp>
        <p:nvSpPr>
          <p:cNvPr id="28" name="TextBox 28"/>
          <p:cNvSpPr txBox="1"/>
          <p:nvPr/>
        </p:nvSpPr>
        <p:spPr>
          <a:xfrm>
            <a:off x="5508347" y="5926172"/>
            <a:ext cx="3367827" cy="1028230"/>
          </a:xfrm>
          <a:prstGeom prst="rect">
            <a:avLst/>
          </a:prstGeom>
        </p:spPr>
        <p:txBody>
          <a:bodyPr wrap="square" lIns="0" tIns="0" rIns="0" bIns="0" rtlCol="0" anchor="t">
            <a:spAutoFit/>
          </a:bodyPr>
          <a:lstStyle/>
          <a:p>
            <a:pPr algn="ctr">
              <a:lnSpc>
                <a:spcPts val="4073"/>
              </a:lnSpc>
            </a:pPr>
            <a:r>
              <a:rPr lang="en-US" sz="2951" spc="289" dirty="0">
                <a:solidFill>
                  <a:srgbClr val="231F20"/>
                </a:solidFill>
                <a:latin typeface="DM Sans Bold"/>
              </a:rPr>
              <a:t>Data Preprocessing</a:t>
            </a:r>
          </a:p>
        </p:txBody>
      </p:sp>
      <p:sp>
        <p:nvSpPr>
          <p:cNvPr id="29" name="TextBox 29"/>
          <p:cNvSpPr txBox="1"/>
          <p:nvPr/>
        </p:nvSpPr>
        <p:spPr>
          <a:xfrm>
            <a:off x="9307343" y="7149010"/>
            <a:ext cx="3204526" cy="1590435"/>
          </a:xfrm>
          <a:prstGeom prst="rect">
            <a:avLst/>
          </a:prstGeom>
        </p:spPr>
        <p:txBody>
          <a:bodyPr lIns="0" tIns="0" rIns="0" bIns="0" rtlCol="0" anchor="t">
            <a:spAutoFit/>
          </a:bodyPr>
          <a:lstStyle/>
          <a:p>
            <a:pPr marL="342900" indent="-342900">
              <a:lnSpc>
                <a:spcPts val="2545"/>
              </a:lnSpc>
              <a:buFont typeface="Wingdings" panose="05000000000000000000" pitchFamily="2" charset="2"/>
              <a:buChar char="ü"/>
            </a:pPr>
            <a:r>
              <a:rPr lang="en-US" sz="1844" spc="180" dirty="0">
                <a:solidFill>
                  <a:srgbClr val="231F20"/>
                </a:solidFill>
                <a:latin typeface="DM Sans"/>
              </a:rPr>
              <a:t>Choose an </a:t>
            </a:r>
            <a:r>
              <a:rPr lang="en-US" sz="1844" u="sng" spc="180" dirty="0">
                <a:solidFill>
                  <a:srgbClr val="231F20"/>
                </a:solidFill>
                <a:latin typeface="DM Sans"/>
              </a:rPr>
              <a:t>Convolutional neural network </a:t>
            </a:r>
            <a:r>
              <a:rPr lang="en-US" sz="1844" spc="180" dirty="0">
                <a:solidFill>
                  <a:srgbClr val="231F20"/>
                </a:solidFill>
                <a:latin typeface="DM Sans"/>
              </a:rPr>
              <a:t>architecture for image-based data analysis.</a:t>
            </a:r>
          </a:p>
        </p:txBody>
      </p:sp>
      <p:sp>
        <p:nvSpPr>
          <p:cNvPr id="30" name="TextBox 30"/>
          <p:cNvSpPr txBox="1"/>
          <p:nvPr/>
        </p:nvSpPr>
        <p:spPr>
          <a:xfrm>
            <a:off x="9380279" y="5941547"/>
            <a:ext cx="3204526" cy="1037400"/>
          </a:xfrm>
          <a:prstGeom prst="rect">
            <a:avLst/>
          </a:prstGeom>
        </p:spPr>
        <p:txBody>
          <a:bodyPr wrap="square" lIns="0" tIns="0" rIns="0" bIns="0" rtlCol="0" anchor="t">
            <a:spAutoFit/>
          </a:bodyPr>
          <a:lstStyle/>
          <a:p>
            <a:pPr algn="ctr">
              <a:lnSpc>
                <a:spcPts val="4073"/>
              </a:lnSpc>
            </a:pPr>
            <a:r>
              <a:rPr lang="en-US" sz="3200" spc="289" dirty="0">
                <a:solidFill>
                  <a:srgbClr val="231F20"/>
                </a:solidFill>
                <a:latin typeface="DM Sans Bold"/>
              </a:rPr>
              <a:t>Model Development</a:t>
            </a:r>
          </a:p>
        </p:txBody>
      </p:sp>
      <p:sp>
        <p:nvSpPr>
          <p:cNvPr id="31" name="TextBox 31"/>
          <p:cNvSpPr txBox="1"/>
          <p:nvPr/>
        </p:nvSpPr>
        <p:spPr>
          <a:xfrm>
            <a:off x="12765482" y="7155935"/>
            <a:ext cx="3204526" cy="1590435"/>
          </a:xfrm>
          <a:prstGeom prst="rect">
            <a:avLst/>
          </a:prstGeom>
        </p:spPr>
        <p:txBody>
          <a:bodyPr lIns="0" tIns="0" rIns="0" bIns="0" rtlCol="0" anchor="t">
            <a:spAutoFit/>
          </a:bodyPr>
          <a:lstStyle/>
          <a:p>
            <a:pPr marL="342900" indent="-342900" algn="ctr">
              <a:lnSpc>
                <a:spcPts val="2545"/>
              </a:lnSpc>
              <a:buFont typeface="Wingdings" panose="05000000000000000000" pitchFamily="2" charset="2"/>
              <a:buChar char="ü"/>
            </a:pPr>
            <a:r>
              <a:rPr lang="en-US" sz="1844" spc="180" dirty="0">
                <a:solidFill>
                  <a:srgbClr val="231F20"/>
                </a:solidFill>
                <a:latin typeface="DM Sans"/>
              </a:rPr>
              <a:t>Evaluate the model's performance using metrics such as </a:t>
            </a:r>
            <a:r>
              <a:rPr lang="en-US" sz="1844" u="sng" spc="180" dirty="0">
                <a:solidFill>
                  <a:srgbClr val="231F20"/>
                </a:solidFill>
                <a:latin typeface="DM Sans"/>
              </a:rPr>
              <a:t>accuracy</a:t>
            </a:r>
            <a:r>
              <a:rPr lang="en-US" sz="1844" spc="180" dirty="0">
                <a:solidFill>
                  <a:srgbClr val="231F20"/>
                </a:solidFill>
                <a:latin typeface="DM Sans"/>
              </a:rPr>
              <a:t>, </a:t>
            </a:r>
            <a:r>
              <a:rPr lang="en-US" sz="1844" u="sng" spc="180" dirty="0">
                <a:solidFill>
                  <a:srgbClr val="231F20"/>
                </a:solidFill>
                <a:latin typeface="DM Sans"/>
              </a:rPr>
              <a:t>precision</a:t>
            </a:r>
            <a:r>
              <a:rPr lang="en-US" sz="1844" spc="180" dirty="0">
                <a:solidFill>
                  <a:srgbClr val="231F20"/>
                </a:solidFill>
                <a:latin typeface="DM Sans"/>
              </a:rPr>
              <a:t>, </a:t>
            </a:r>
            <a:r>
              <a:rPr lang="en-US" sz="1844" u="sng" spc="180" dirty="0">
                <a:solidFill>
                  <a:srgbClr val="231F20"/>
                </a:solidFill>
                <a:latin typeface="DM Sans"/>
              </a:rPr>
              <a:t>recall</a:t>
            </a:r>
            <a:r>
              <a:rPr lang="en-US" sz="1844" spc="180" dirty="0">
                <a:solidFill>
                  <a:srgbClr val="231F20"/>
                </a:solidFill>
                <a:latin typeface="DM Sans"/>
              </a:rPr>
              <a:t>, and </a:t>
            </a:r>
            <a:r>
              <a:rPr lang="en-US" sz="1844" u="sng" spc="180" dirty="0">
                <a:solidFill>
                  <a:srgbClr val="231F20"/>
                </a:solidFill>
                <a:latin typeface="DM Sans"/>
              </a:rPr>
              <a:t>F1 score</a:t>
            </a:r>
          </a:p>
        </p:txBody>
      </p:sp>
      <p:sp>
        <p:nvSpPr>
          <p:cNvPr id="32" name="TextBox 32"/>
          <p:cNvSpPr txBox="1"/>
          <p:nvPr/>
        </p:nvSpPr>
        <p:spPr>
          <a:xfrm>
            <a:off x="12870836" y="5942960"/>
            <a:ext cx="2993819" cy="1028230"/>
          </a:xfrm>
          <a:prstGeom prst="rect">
            <a:avLst/>
          </a:prstGeom>
        </p:spPr>
        <p:txBody>
          <a:bodyPr wrap="square" lIns="0" tIns="0" rIns="0" bIns="0" rtlCol="0" anchor="t">
            <a:spAutoFit/>
          </a:bodyPr>
          <a:lstStyle/>
          <a:p>
            <a:pPr algn="ctr">
              <a:lnSpc>
                <a:spcPts val="4073"/>
              </a:lnSpc>
            </a:pPr>
            <a:r>
              <a:rPr lang="en-US" sz="2951" spc="289" dirty="0">
                <a:solidFill>
                  <a:srgbClr val="231F20"/>
                </a:solidFill>
                <a:latin typeface="DM Sans Bold"/>
              </a:rPr>
              <a:t>Model Evaluation</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4" name="TextBox 13">
            <a:extLst>
              <a:ext uri="{FF2B5EF4-FFF2-40B4-BE49-F238E27FC236}">
                <a16:creationId xmlns:a16="http://schemas.microsoft.com/office/drawing/2014/main" id="{46263FFA-F7BA-01E3-99E6-D38B2D631300}"/>
              </a:ext>
            </a:extLst>
          </p:cNvPr>
          <p:cNvSpPr txBox="1"/>
          <p:nvPr/>
        </p:nvSpPr>
        <p:spPr>
          <a:xfrm>
            <a:off x="3462371" y="621082"/>
            <a:ext cx="11552977" cy="1139414"/>
          </a:xfrm>
          <a:prstGeom prst="rect">
            <a:avLst/>
          </a:prstGeom>
        </p:spPr>
        <p:txBody>
          <a:bodyPr lIns="0" tIns="0" rIns="0" bIns="0" rtlCol="0" anchor="t">
            <a:spAutoFit/>
          </a:bodyPr>
          <a:lstStyle/>
          <a:p>
            <a:pPr algn="ctr">
              <a:lnSpc>
                <a:spcPts val="9587"/>
              </a:lnSpc>
            </a:pPr>
            <a:r>
              <a:rPr lang="en-US" sz="7200" spc="368" dirty="0">
                <a:solidFill>
                  <a:srgbClr val="231F20"/>
                </a:solidFill>
                <a:latin typeface="Oswald Bold"/>
              </a:rPr>
              <a:t>METHODOLOGY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894</Words>
  <Application>Microsoft Office PowerPoint</Application>
  <PresentationFormat>Custom</PresentationFormat>
  <Paragraphs>108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DM Sans Bold</vt:lpstr>
      <vt:lpstr>Arial</vt:lpstr>
      <vt:lpstr>Calibri</vt:lpstr>
      <vt:lpstr>DM Sans</vt:lpstr>
      <vt:lpstr>Oswald Bold</vt:lpstr>
      <vt:lpstr>Articulate Extrabold</vt:lpstr>
      <vt:lpstr>CMR17</vt:lpstr>
      <vt:lpstr>DM Sans Italics</vt:lpstr>
      <vt:lpstr>Wingdings</vt:lpstr>
      <vt:lpstr>Roboto-Regular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Kiran Yarashi</dc:creator>
  <cp:lastModifiedBy>sathya pramod</cp:lastModifiedBy>
  <cp:revision>4</cp:revision>
  <dcterms:created xsi:type="dcterms:W3CDTF">2006-08-16T00:00:00Z</dcterms:created>
  <dcterms:modified xsi:type="dcterms:W3CDTF">2024-07-20T16:33:00Z</dcterms:modified>
  <dc:identifier>DAGI8BzSwkM</dc:identifier>
</cp:coreProperties>
</file>