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0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4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01E20-4358-4BE1-AF88-A3DC6E55BFEF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38F8B-1FF0-41A9-801A-298BF086D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7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38F8B-1FF0-41A9-801A-298BF086DA6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67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4013"/>
            <a:ext cx="10357510" cy="13196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725167"/>
            <a:ext cx="10360660" cy="4206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722" y="2355545"/>
            <a:ext cx="7499984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spc="-40" dirty="0"/>
              <a:t>DEPARTMENT</a:t>
            </a:r>
            <a:r>
              <a:rPr sz="2600" spc="-15" dirty="0"/>
              <a:t> </a:t>
            </a:r>
            <a:r>
              <a:rPr sz="2600" spc="-25" dirty="0"/>
              <a:t>OF</a:t>
            </a:r>
            <a:r>
              <a:rPr sz="2600" spc="-250" dirty="0"/>
              <a:t> </a:t>
            </a:r>
            <a:r>
              <a:rPr sz="2600" spc="-30" dirty="0"/>
              <a:t>ARTIFICIAL</a:t>
            </a:r>
            <a:r>
              <a:rPr sz="2600" spc="-125" dirty="0"/>
              <a:t> </a:t>
            </a:r>
            <a:r>
              <a:rPr sz="2600" spc="-10" dirty="0"/>
              <a:t>INTELLIGENCE</a:t>
            </a:r>
            <a:endParaRPr sz="2600" dirty="0"/>
          </a:p>
        </p:txBody>
      </p:sp>
      <p:sp>
        <p:nvSpPr>
          <p:cNvPr id="3" name="object 3"/>
          <p:cNvSpPr txBox="1"/>
          <p:nvPr/>
        </p:nvSpPr>
        <p:spPr>
          <a:xfrm>
            <a:off x="3710432" y="2961839"/>
            <a:ext cx="4772660" cy="95059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2400" b="1" dirty="0">
                <a:latin typeface="Times New Roman"/>
                <a:cs typeface="Times New Roman"/>
              </a:rPr>
              <a:t>20AM6203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DESIGN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PROJECT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600" b="1" dirty="0">
                <a:latin typeface="Times New Roman"/>
                <a:cs typeface="Times New Roman"/>
              </a:rPr>
              <a:t>Batch</a:t>
            </a:r>
            <a:r>
              <a:rPr sz="2600" b="1" spc="-2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-</a:t>
            </a:r>
            <a:r>
              <a:rPr sz="2600" b="1" spc="-3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latin typeface="Times New Roman"/>
                <a:cs typeface="Times New Roman"/>
              </a:rPr>
              <a:t>12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472" y="210311"/>
            <a:ext cx="7415783" cy="19202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8452" y="4572380"/>
            <a:ext cx="14541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latin typeface="Times New Roman"/>
                <a:cs typeface="Times New Roman"/>
              </a:rPr>
              <a:t>Presented</a:t>
            </a:r>
            <a:r>
              <a:rPr sz="2000" b="1" spc="-9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By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0413" y="4950943"/>
            <a:ext cx="2883535" cy="11226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JEROME</a:t>
            </a:r>
            <a:r>
              <a:rPr sz="16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CHRISTOPHER</a:t>
            </a:r>
            <a:r>
              <a:rPr sz="1600" spc="3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J</a:t>
            </a:r>
            <a:r>
              <a:rPr sz="1600" spc="3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5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NUEMON</a:t>
            </a:r>
            <a:r>
              <a:rPr sz="16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KUMAR</a:t>
            </a:r>
            <a:r>
              <a:rPr sz="1600" spc="409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K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</a:tabLst>
            </a:pPr>
            <a:r>
              <a:rPr sz="1600" spc="-80" dirty="0">
                <a:solidFill>
                  <a:srgbClr val="0D0D0D"/>
                </a:solidFill>
                <a:latin typeface="Times New Roman"/>
                <a:cs typeface="Times New Roman"/>
              </a:rPr>
              <a:t>SATHYA</a:t>
            </a:r>
            <a:r>
              <a:rPr sz="16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0D0D0D"/>
                </a:solidFill>
                <a:latin typeface="Times New Roman"/>
                <a:cs typeface="Times New Roman"/>
              </a:rPr>
              <a:t>PRAKASH</a:t>
            </a:r>
            <a:r>
              <a:rPr sz="16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51679" y="4950943"/>
            <a:ext cx="1486535" cy="11226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5"/>
              </a:spcBef>
            </a:pP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811722001019</a:t>
            </a:r>
            <a:endParaRPr sz="1600">
              <a:latin typeface="Times New Roman"/>
              <a:cs typeface="Times New Roman"/>
            </a:endParaRPr>
          </a:p>
          <a:p>
            <a:pPr marR="25400" algn="r">
              <a:lnSpc>
                <a:spcPct val="100000"/>
              </a:lnSpc>
              <a:spcBef>
                <a:spcPts val="955"/>
              </a:spcBef>
              <a:tabLst>
                <a:tab pos="219075" algn="l"/>
              </a:tabLst>
            </a:pPr>
            <a:r>
              <a:rPr sz="1600" spc="-50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811722001037</a:t>
            </a:r>
            <a:endParaRPr sz="1600">
              <a:latin typeface="Times New Roman"/>
              <a:cs typeface="Times New Roman"/>
            </a:endParaRPr>
          </a:p>
          <a:p>
            <a:pPr marR="17145" algn="r">
              <a:lnSpc>
                <a:spcPct val="100000"/>
              </a:lnSpc>
              <a:spcBef>
                <a:spcPts val="965"/>
              </a:spcBef>
              <a:tabLst>
                <a:tab pos="219075" algn="l"/>
              </a:tabLst>
            </a:pPr>
            <a:r>
              <a:rPr sz="1600" spc="-50" dirty="0">
                <a:solidFill>
                  <a:srgbClr val="0D0D0D"/>
                </a:solidFill>
                <a:latin typeface="Times New Roman"/>
                <a:cs typeface="Times New Roman"/>
              </a:rPr>
              <a:t>-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811722001044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5206" y="4637913"/>
            <a:ext cx="1075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Guided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By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8494" y="5193977"/>
            <a:ext cx="2311400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spc="-20" dirty="0">
                <a:solidFill>
                  <a:srgbClr val="0D0D0D"/>
                </a:solidFill>
                <a:latin typeface="Times New Roman"/>
                <a:cs typeface="Times New Roman"/>
              </a:rPr>
              <a:t>Mr.</a:t>
            </a:r>
            <a:r>
              <a:rPr sz="16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R.</a:t>
            </a:r>
            <a:r>
              <a:rPr sz="16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ROSHAN</a:t>
            </a:r>
            <a:r>
              <a:rPr sz="1600" spc="-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D0D0D"/>
                </a:solidFill>
                <a:latin typeface="Times New Roman"/>
                <a:cs typeface="Times New Roman"/>
              </a:rPr>
              <a:t>JOSHUA,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Assistant</a:t>
            </a:r>
            <a:r>
              <a:rPr sz="16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Professor</a:t>
            </a:r>
            <a:r>
              <a:rPr sz="16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0D0D0D"/>
                </a:solidFill>
                <a:latin typeface="Times New Roman"/>
                <a:cs typeface="Times New Roman"/>
              </a:rPr>
              <a:t>/</a:t>
            </a:r>
            <a:r>
              <a:rPr sz="160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0D0D0D"/>
                </a:solidFill>
                <a:latin typeface="Times New Roman"/>
                <a:cs typeface="Times New Roman"/>
              </a:rPr>
              <a:t>AI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013"/>
            <a:ext cx="10357510" cy="1258165"/>
          </a:xfrm>
          <a:prstGeom prst="rect">
            <a:avLst/>
          </a:prstGeom>
        </p:spPr>
        <p:txBody>
          <a:bodyPr vert="horz" wrap="square" lIns="0" tIns="636397" rIns="0" bIns="0" rtlCol="0">
            <a:spAutoFit/>
          </a:bodyPr>
          <a:lstStyle/>
          <a:p>
            <a:pPr marL="376872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25167"/>
            <a:ext cx="3467100" cy="230378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800"/>
              </a:spcBef>
              <a:buAutoNum type="arabicPeriod"/>
              <a:tabLst>
                <a:tab pos="527685" algn="l"/>
              </a:tabLst>
            </a:pPr>
            <a:r>
              <a:rPr lang="en-US" sz="2400" spc="-20" dirty="0">
                <a:latin typeface="Times New Roman"/>
                <a:cs typeface="Times New Roman"/>
              </a:rPr>
              <a:t>Training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Module</a:t>
            </a:r>
            <a:endParaRPr sz="24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Times New Roman"/>
                <a:cs typeface="Times New Roman"/>
              </a:rPr>
              <a:t>Noise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Warping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Module</a:t>
            </a:r>
            <a:endParaRPr sz="24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Times New Roman"/>
                <a:cs typeface="Times New Roman"/>
              </a:rPr>
              <a:t>Diffusion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Module</a:t>
            </a:r>
            <a:endParaRPr sz="24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Times New Roman"/>
                <a:cs typeface="Times New Roman"/>
              </a:rPr>
              <a:t>Motion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Module</a:t>
            </a:r>
            <a:endParaRPr sz="2400" dirty="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52768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Execution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Module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2728" y="610057"/>
            <a:ext cx="565607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85339" algn="l"/>
              </a:tabLst>
            </a:pPr>
            <a:r>
              <a:rPr lang="en-US" sz="4000" spc="-10" dirty="0"/>
              <a:t>TRAINING</a:t>
            </a:r>
            <a:r>
              <a:rPr sz="4000" dirty="0"/>
              <a:t>	</a:t>
            </a:r>
            <a:r>
              <a:rPr sz="4000" spc="-10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602994"/>
            <a:ext cx="10276205" cy="4113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Description: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240029" marR="10160" indent="-227329" algn="just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fine-tune or train a video diffusion model capable of generating realistic motion-controllable animations from static images, based on prompts.</a:t>
            </a:r>
          </a:p>
          <a:p>
            <a:pPr marL="240029" marR="10160" indent="-227329" algn="just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establishes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sz="24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sz="2400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400"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4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sz="24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algn="just">
              <a:lnSpc>
                <a:spcPct val="10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Technique:</a:t>
            </a:r>
            <a:endParaRPr sz="24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69265" indent="-456565" algn="just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spc="-40" dirty="0">
                <a:latin typeface="Times New Roman"/>
                <a:cs typeface="Times New Roman"/>
              </a:rPr>
              <a:t>Text-</a:t>
            </a:r>
            <a:r>
              <a:rPr sz="2400" spc="-10" dirty="0">
                <a:latin typeface="Times New Roman"/>
                <a:cs typeface="Times New Roman"/>
              </a:rPr>
              <a:t>to-</a:t>
            </a:r>
            <a:r>
              <a:rPr sz="2400" spc="-20" dirty="0">
                <a:latin typeface="Times New Roman"/>
                <a:cs typeface="Times New Roman"/>
              </a:rPr>
              <a:t>Video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 algn="just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Motion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 </a:t>
            </a:r>
            <a:r>
              <a:rPr sz="2400" spc="-10" dirty="0">
                <a:latin typeface="Times New Roman"/>
                <a:cs typeface="Times New Roman"/>
              </a:rPr>
              <a:t>Encoding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798956"/>
            <a:ext cx="10436556" cy="54494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0BB3F-63F1-F2E1-FEBB-2B2201A20A67}"/>
              </a:ext>
            </a:extLst>
          </p:cNvPr>
          <p:cNvSpPr txBox="1"/>
          <p:nvPr/>
        </p:nvSpPr>
        <p:spPr>
          <a:xfrm>
            <a:off x="381000" y="228600"/>
            <a:ext cx="1143000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</a:p>
          <a:p>
            <a:pPr algn="just"/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Video datasets with motion direction labels (e.g., DAVIS, UCF-101).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Frame extraction, image-caption pairing, and prompt engineering (e.g., "person running forward").</a:t>
            </a:r>
          </a:p>
          <a:p>
            <a:pPr algn="just"/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</a:t>
            </a:r>
          </a:p>
          <a:p>
            <a:pPr algn="just"/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StableDiffusion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VideoDiffusion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AnimateDiff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Motion Token Injection Layer or Temporal Attention Layer.</a:t>
            </a:r>
          </a:p>
          <a:p>
            <a:pPr algn="just"/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Functions:</a:t>
            </a:r>
          </a:p>
          <a:p>
            <a:pPr algn="just"/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consistency loss (spatial + temporal)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Text-image alignment loss (CLIP-based)</a:t>
            </a:r>
          </a:p>
          <a:p>
            <a:pPr algn="just"/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</a:t>
            </a:r>
          </a:p>
          <a:p>
            <a:pPr algn="just"/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-lightning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Xformers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013"/>
            <a:ext cx="10357510" cy="1258165"/>
          </a:xfrm>
          <a:prstGeom prst="rect">
            <a:avLst/>
          </a:prstGeom>
        </p:spPr>
        <p:txBody>
          <a:bodyPr vert="horz" wrap="square" lIns="0" tIns="636397" rIns="0" bIns="0" rtlCol="0">
            <a:spAutoFit/>
          </a:bodyPr>
          <a:lstStyle/>
          <a:p>
            <a:pPr marL="157099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NOISE</a:t>
            </a:r>
            <a:r>
              <a:rPr sz="4000" spc="-220" dirty="0"/>
              <a:t> </a:t>
            </a:r>
            <a:r>
              <a:rPr sz="4000" spc="-75" dirty="0"/>
              <a:t>WARPING</a:t>
            </a:r>
            <a:r>
              <a:rPr sz="4000" spc="-140" dirty="0"/>
              <a:t> </a:t>
            </a:r>
            <a:r>
              <a:rPr sz="4000" spc="-10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968449"/>
            <a:ext cx="10364470" cy="405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Description: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Times New Roman"/>
              <a:cs typeface="Times New Roman"/>
            </a:endParaRPr>
          </a:p>
          <a:p>
            <a:pPr marL="240029" marR="5080" indent="-227329" algn="just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Noise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Warping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Module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responsible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embedding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information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into 	</a:t>
            </a:r>
            <a:r>
              <a:rPr sz="2400" dirty="0">
                <a:latin typeface="Times New Roman"/>
                <a:cs typeface="Times New Roman"/>
              </a:rPr>
              <a:t>Gaussian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noise.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temporally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videos 	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9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adapting</a:t>
            </a:r>
            <a:r>
              <a:rPr sz="2400" spc="10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noise</a:t>
            </a:r>
            <a:r>
              <a:rPr sz="2400" spc="1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1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114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1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step</a:t>
            </a:r>
            <a:r>
              <a:rPr sz="2400" spc="1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114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14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user-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114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motion 	trajectory.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/>
                <a:cs typeface="Times New Roman"/>
              </a:rPr>
              <a:t>Technique: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AutoNum type="arabicPeriod"/>
              <a:tabLst>
                <a:tab pos="356870" algn="l"/>
              </a:tabLst>
            </a:pPr>
            <a:r>
              <a:rPr sz="2400" spc="-20" dirty="0">
                <a:latin typeface="Times New Roman"/>
                <a:cs typeface="Times New Roman"/>
              </a:rPr>
              <a:t>Warping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Noise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Fields</a:t>
            </a:r>
            <a:endParaRPr sz="24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buAutoNum type="arabicPeriod"/>
              <a:tabLst>
                <a:tab pos="356870" algn="l"/>
              </a:tabLst>
            </a:pPr>
            <a:r>
              <a:rPr sz="2400" spc="-10" dirty="0">
                <a:latin typeface="Times New Roman"/>
                <a:cs typeface="Times New Roman"/>
              </a:rPr>
              <a:t>Real-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Adaptation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533400"/>
            <a:ext cx="107413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5378B-1D8D-AF60-3BD3-AA0E4054BA03}"/>
              </a:ext>
            </a:extLst>
          </p:cNvPr>
          <p:cNvSpPr txBox="1"/>
          <p:nvPr/>
        </p:nvSpPr>
        <p:spPr>
          <a:xfrm>
            <a:off x="609600" y="533400"/>
            <a:ext cx="1089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Noise 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starting random noise that gets denoised into an image/video.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Warping Strategy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Apply directional shift (e.g., roll or translation in X/Y).</a:t>
            </a:r>
          </a:p>
          <a:p>
            <a:pPr lvl="1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Modulate noise intensity based on motion token (e.g., forward, backward).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Consistency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warped noise as a base for all future frames to keep coherence.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Ideas: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np.roll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(noise, shift=1, axis=1) for horizontal "forward" motion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Frame-to-frame noise interpolation using linear or sinusoidal curves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013"/>
            <a:ext cx="10357510" cy="1258165"/>
          </a:xfrm>
          <a:prstGeom prst="rect">
            <a:avLst/>
          </a:prstGeom>
        </p:spPr>
        <p:txBody>
          <a:bodyPr vert="horz" wrap="square" lIns="0" tIns="636397" rIns="0" bIns="0" rtlCol="0">
            <a:spAutoFit/>
          </a:bodyPr>
          <a:lstStyle/>
          <a:p>
            <a:pPr marL="231775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DIFFUSION</a:t>
            </a:r>
            <a:r>
              <a:rPr sz="4000" spc="-229" dirty="0"/>
              <a:t> </a:t>
            </a:r>
            <a:r>
              <a:rPr sz="4000" spc="-10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491422"/>
            <a:ext cx="10363835" cy="453644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400" b="1" spc="-10" dirty="0">
                <a:latin typeface="Times New Roman"/>
                <a:cs typeface="Times New Roman"/>
              </a:rPr>
              <a:t>Description</a:t>
            </a:r>
            <a:r>
              <a:rPr lang="en-US" sz="2400" b="1" spc="-10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240029" marR="5080" indent="-227329" algn="just">
              <a:lnSpc>
                <a:spcPts val="2590"/>
              </a:lnSpc>
              <a:spcBef>
                <a:spcPts val="10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module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acts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brain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system,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intelligent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decision-making 	</a:t>
            </a:r>
            <a:r>
              <a:rPr sz="2400" dirty="0">
                <a:latin typeface="Times New Roman"/>
                <a:cs typeface="Times New Roman"/>
              </a:rPr>
              <a:t>transforms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noisy,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warped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inputs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sharp,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realistic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frames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smooth 	transitions.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Mechanism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Behind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Scenes</a:t>
            </a:r>
            <a:r>
              <a:rPr lang="en-US" sz="2400" b="1" spc="-10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ts val="2735"/>
              </a:lnSpc>
              <a:spcBef>
                <a:spcPts val="700"/>
              </a:spcBef>
              <a:buAutoNum type="arabicPeriod"/>
              <a:tabLst>
                <a:tab pos="469265" algn="l"/>
                <a:tab pos="1750060" algn="l"/>
                <a:tab pos="2256155" algn="l"/>
                <a:tab pos="3341370" algn="l"/>
                <a:tab pos="4613275" algn="l"/>
                <a:tab pos="5116195" algn="l"/>
                <a:tab pos="6277610" algn="l"/>
                <a:tab pos="7155815" algn="l"/>
                <a:tab pos="8182609" algn="l"/>
                <a:tab pos="9329420" algn="l"/>
              </a:tabLst>
            </a:pPr>
            <a:r>
              <a:rPr sz="2400" spc="-10" dirty="0">
                <a:latin typeface="Times New Roman"/>
                <a:cs typeface="Times New Roman"/>
              </a:rPr>
              <a:t>Operates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10" dirty="0">
                <a:latin typeface="Times New Roman"/>
                <a:cs typeface="Times New Roman"/>
              </a:rPr>
              <a:t>reverse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i="1" spc="-10" dirty="0">
                <a:latin typeface="Times New Roman"/>
                <a:cs typeface="Times New Roman"/>
              </a:rPr>
              <a:t>diffusion</a:t>
            </a:r>
            <a:r>
              <a:rPr sz="2400" i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—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refining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video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frames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through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multiple</a:t>
            </a:r>
            <a:endParaRPr sz="2400" dirty="0">
              <a:latin typeface="Times New Roman"/>
              <a:cs typeface="Times New Roman"/>
            </a:endParaRPr>
          </a:p>
          <a:p>
            <a:pPr marL="46926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denoising </a:t>
            </a:r>
            <a:r>
              <a:rPr sz="2400" spc="-10" dirty="0">
                <a:latin typeface="Times New Roman"/>
                <a:cs typeface="Times New Roman"/>
              </a:rPr>
              <a:t>cycles.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ts val="2735"/>
              </a:lnSpc>
              <a:spcBef>
                <a:spcPts val="720"/>
              </a:spcBef>
              <a:buAutoNum type="arabicPeriod" startAt="2"/>
              <a:tabLst>
                <a:tab pos="469265" algn="l"/>
                <a:tab pos="1253490" algn="l"/>
                <a:tab pos="3759200" algn="l"/>
                <a:tab pos="5155565" algn="l"/>
                <a:tab pos="5960745" algn="l"/>
                <a:tab pos="6527165" algn="l"/>
                <a:tab pos="7597775" algn="l"/>
                <a:tab pos="8042909" algn="l"/>
              </a:tabLst>
            </a:pPr>
            <a:r>
              <a:rPr sz="2400" spc="-20" dirty="0">
                <a:latin typeface="Times New Roman"/>
                <a:cs typeface="Times New Roman"/>
              </a:rPr>
              <a:t>Uses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temporally-</a:t>
            </a:r>
            <a:r>
              <a:rPr sz="2400" b="1" spc="-20" dirty="0">
                <a:latin typeface="Times New Roman"/>
                <a:cs typeface="Times New Roman"/>
              </a:rPr>
              <a:t>aware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networks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(e.g.,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3D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U-</a:t>
            </a:r>
            <a:r>
              <a:rPr sz="2400" spc="-20" dirty="0">
                <a:latin typeface="Times New Roman"/>
                <a:cs typeface="Times New Roman"/>
              </a:rPr>
              <a:t>Nets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Transformer-</a:t>
            </a:r>
            <a:r>
              <a:rPr sz="2400" spc="-10" dirty="0">
                <a:latin typeface="Times New Roman"/>
                <a:cs typeface="Times New Roman"/>
              </a:rPr>
              <a:t>based</a:t>
            </a:r>
            <a:endParaRPr sz="2400" dirty="0">
              <a:latin typeface="Times New Roman"/>
              <a:cs typeface="Times New Roman"/>
            </a:endParaRPr>
          </a:p>
          <a:p>
            <a:pPr marL="469265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layers)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time.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720"/>
              </a:spcBef>
              <a:buAutoNum type="arabicPeriod" startAt="3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Learns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mappings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noise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motion-</a:t>
            </a:r>
            <a:r>
              <a:rPr sz="2400" dirty="0">
                <a:latin typeface="Times New Roman"/>
                <a:cs typeface="Times New Roman"/>
              </a:rPr>
              <a:t>driven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sequences.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192479"/>
            <a:ext cx="10207956" cy="382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Submodules:</a:t>
            </a:r>
          </a:p>
          <a:p>
            <a:pPr>
              <a:lnSpc>
                <a:spcPct val="150000"/>
              </a:lnSpc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 U-Net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Iteratively predicts and refines the clean image.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Controls the timestep-based sampling (e.g., DDIM,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DDPMScheduler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Conditioning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text encoders (like CLIP or T5) for prompt guidance.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013"/>
            <a:ext cx="10357510" cy="1258165"/>
          </a:xfrm>
          <a:prstGeom prst="rect">
            <a:avLst/>
          </a:prstGeom>
        </p:spPr>
        <p:txBody>
          <a:bodyPr vert="horz" wrap="square" lIns="0" tIns="636397" rIns="0" bIns="0" rtlCol="0">
            <a:spAutoFit/>
          </a:bodyPr>
          <a:lstStyle/>
          <a:p>
            <a:pPr marL="1193165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MOTION</a:t>
            </a:r>
            <a:r>
              <a:rPr sz="4000" spc="-170" dirty="0"/>
              <a:t> </a:t>
            </a:r>
            <a:r>
              <a:rPr sz="4000" spc="-30" dirty="0"/>
              <a:t>CONTROL</a:t>
            </a:r>
            <a:r>
              <a:rPr sz="4000" spc="-245" dirty="0"/>
              <a:t> </a:t>
            </a:r>
            <a:r>
              <a:rPr sz="4000" spc="-10" dirty="0"/>
              <a:t>MODULE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7244" y="1725167"/>
            <a:ext cx="10360660" cy="3695884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00"/>
              </a:spcBef>
            </a:pPr>
            <a:r>
              <a:rPr lang="en-US" spc="-10" dirty="0"/>
              <a:t>Description:</a:t>
            </a:r>
            <a:endParaRPr spc="-10" dirty="0"/>
          </a:p>
          <a:p>
            <a:pPr marL="240029" marR="5080" indent="-227329" algn="just">
              <a:lnSpc>
                <a:spcPts val="259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b="0" dirty="0"/>
              <a:t>Coordinates the full pipeline from user input to final animated GIF output.</a:t>
            </a:r>
          </a:p>
          <a:p>
            <a:pPr marL="12700" algn="just">
              <a:lnSpc>
                <a:spcPct val="100000"/>
              </a:lnSpc>
            </a:pPr>
            <a:endParaRPr lang="en-US" b="0" spc="-10" dirty="0"/>
          </a:p>
          <a:p>
            <a:pPr marL="12700" algn="just">
              <a:lnSpc>
                <a:spcPct val="100000"/>
              </a:lnSpc>
            </a:pPr>
            <a:r>
              <a:rPr lang="en-IN" spc="-10" dirty="0"/>
              <a:t>Working Process:</a:t>
            </a:r>
            <a:endParaRPr spc="-20" dirty="0"/>
          </a:p>
          <a:p>
            <a:pPr marL="240029" indent="-227329" algn="just">
              <a:lnSpc>
                <a:spcPts val="2735"/>
              </a:lnSpc>
              <a:spcBef>
                <a:spcPts val="700"/>
              </a:spcBef>
              <a:buFont typeface="Arial MT"/>
              <a:buChar char="•"/>
              <a:tabLst>
                <a:tab pos="240029" algn="l"/>
              </a:tabLst>
            </a:pPr>
            <a:r>
              <a:rPr b="0" dirty="0">
                <a:latin typeface="Times New Roman"/>
                <a:cs typeface="Times New Roman"/>
              </a:rPr>
              <a:t>Receives</a:t>
            </a:r>
            <a:r>
              <a:rPr b="0" spc="2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motion</a:t>
            </a:r>
            <a:r>
              <a:rPr b="0" spc="2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cues</a:t>
            </a:r>
            <a:r>
              <a:rPr b="0" spc="2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(e.g.,</a:t>
            </a:r>
            <a:r>
              <a:rPr b="0" spc="2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drawn</a:t>
            </a:r>
            <a:r>
              <a:rPr b="0" spc="2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paths</a:t>
            </a:r>
            <a:r>
              <a:rPr b="0" spc="2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or</a:t>
            </a:r>
            <a:r>
              <a:rPr b="0" spc="2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flow</a:t>
            </a:r>
            <a:r>
              <a:rPr b="0" spc="254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vectors)</a:t>
            </a:r>
            <a:r>
              <a:rPr b="0" spc="2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2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embeds</a:t>
            </a:r>
            <a:r>
              <a:rPr b="0" spc="2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them</a:t>
            </a:r>
            <a:r>
              <a:rPr b="0" spc="254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into</a:t>
            </a:r>
          </a:p>
          <a:p>
            <a:pPr marL="241300" algn="just">
              <a:lnSpc>
                <a:spcPts val="2735"/>
              </a:lnSpc>
            </a:pP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generation </a:t>
            </a:r>
            <a:r>
              <a:rPr b="0" spc="-10" dirty="0">
                <a:latin typeface="Times New Roman"/>
                <a:cs typeface="Times New Roman"/>
              </a:rPr>
              <a:t>process.</a:t>
            </a:r>
          </a:p>
          <a:p>
            <a:pPr marL="240029" indent="-227329" algn="just">
              <a:lnSpc>
                <a:spcPts val="2735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  <a:tab pos="1360170" algn="l"/>
                <a:tab pos="2445385" algn="l"/>
                <a:tab pos="3753485" algn="l"/>
                <a:tab pos="5314315" algn="l"/>
                <a:tab pos="5704205" algn="l"/>
                <a:tab pos="6433185" algn="l"/>
                <a:tab pos="7786370" algn="l"/>
                <a:tab pos="8448040" algn="l"/>
                <a:tab pos="8856980" algn="l"/>
                <a:tab pos="9603740" algn="l"/>
              </a:tabLst>
            </a:pPr>
            <a:r>
              <a:rPr b="0" spc="-10" dirty="0">
                <a:latin typeface="Times New Roman"/>
                <a:cs typeface="Times New Roman"/>
              </a:rPr>
              <a:t>Applies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/>
              <a:t>motion</a:t>
            </a:r>
            <a:r>
              <a:rPr b="0" dirty="0"/>
              <a:t>	</a:t>
            </a:r>
            <a:r>
              <a:rPr b="0" spc="-10" dirty="0"/>
              <a:t>injection</a:t>
            </a:r>
            <a:r>
              <a:rPr b="0" dirty="0"/>
              <a:t>	</a:t>
            </a:r>
            <a:r>
              <a:rPr b="0" spc="-10" dirty="0"/>
              <a:t>techniques</a:t>
            </a:r>
            <a:r>
              <a:rPr dirty="0"/>
              <a:t>	</a:t>
            </a:r>
            <a:r>
              <a:rPr b="0" spc="-25" dirty="0">
                <a:latin typeface="Times New Roman"/>
                <a:cs typeface="Times New Roman"/>
              </a:rPr>
              <a:t>at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20" dirty="0">
                <a:latin typeface="Times New Roman"/>
                <a:cs typeface="Times New Roman"/>
              </a:rPr>
              <a:t>each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denoising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20" dirty="0">
                <a:latin typeface="Times New Roman"/>
                <a:cs typeface="Times New Roman"/>
              </a:rPr>
              <a:t>step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25" dirty="0">
                <a:latin typeface="Times New Roman"/>
                <a:cs typeface="Times New Roman"/>
              </a:rPr>
              <a:t>to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steer</a:t>
            </a:r>
            <a:r>
              <a:rPr b="0" dirty="0">
                <a:latin typeface="Times New Roman"/>
                <a:cs typeface="Times New Roman"/>
              </a:rPr>
              <a:t>	</a:t>
            </a:r>
            <a:r>
              <a:rPr b="0" spc="-10" dirty="0">
                <a:latin typeface="Times New Roman"/>
                <a:cs typeface="Times New Roman"/>
              </a:rPr>
              <a:t>object</a:t>
            </a:r>
          </a:p>
          <a:p>
            <a:pPr marL="241300" algn="just">
              <a:lnSpc>
                <a:spcPts val="2735"/>
              </a:lnSpc>
            </a:pPr>
            <a:r>
              <a:rPr b="0" spc="-10" dirty="0">
                <a:latin typeface="Times New Roman"/>
                <a:cs typeface="Times New Roman"/>
              </a:rPr>
              <a:t>movement.</a:t>
            </a:r>
          </a:p>
          <a:p>
            <a:pPr marL="240029" indent="-227329" algn="just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b="0" dirty="0">
                <a:latin typeface="Times New Roman"/>
                <a:cs typeface="Times New Roman"/>
              </a:rPr>
              <a:t>Modifies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frame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transitions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dynamically</a:t>
            </a:r>
            <a:r>
              <a:rPr b="0" spc="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based on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real-</a:t>
            </a:r>
            <a:r>
              <a:rPr b="0" dirty="0">
                <a:latin typeface="Times New Roman"/>
                <a:cs typeface="Times New Roman"/>
              </a:rPr>
              <a:t>time</a:t>
            </a:r>
            <a:r>
              <a:rPr b="0" spc="-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control</a:t>
            </a:r>
            <a:r>
              <a:rPr b="0" spc="-4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signals.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5D8C91-DBCF-F61F-141E-8216D4B02108}"/>
              </a:ext>
            </a:extLst>
          </p:cNvPr>
          <p:cNvSpPr txBox="1"/>
          <p:nvPr/>
        </p:nvSpPr>
        <p:spPr>
          <a:xfrm>
            <a:off x="762000" y="838200"/>
            <a:ext cx="10896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Parser: Extracts intent from natural language prompts (e.g., "replace cat with dog")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Controller: Maps direction to noise warp logic (forward → +X, backward → -X)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Controller: Triggers replacement via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inpaintingTriggers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removal via segmentation 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rembg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ControlNet to enforce skeletal/flow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facial landmarks for animation of faces or animals.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013"/>
            <a:ext cx="10357510" cy="1258165"/>
          </a:xfrm>
          <a:prstGeom prst="rect">
            <a:avLst/>
          </a:prstGeom>
        </p:spPr>
        <p:txBody>
          <a:bodyPr vert="horz" wrap="square" lIns="0" tIns="636397" rIns="0" bIns="0" rtlCol="0">
            <a:spAutoFit/>
          </a:bodyPr>
          <a:lstStyle/>
          <a:p>
            <a:pPr marL="2695575">
              <a:lnSpc>
                <a:spcPct val="100000"/>
              </a:lnSpc>
              <a:spcBef>
                <a:spcPts val="95"/>
              </a:spcBef>
            </a:pPr>
            <a:r>
              <a:rPr lang="en-US" sz="4000" spc="-240" dirty="0"/>
              <a:t>EXECUTION</a:t>
            </a:r>
            <a:r>
              <a:rPr sz="4000" spc="-240" dirty="0"/>
              <a:t> </a:t>
            </a:r>
            <a:r>
              <a:rPr sz="4000" spc="-10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25167"/>
            <a:ext cx="10358120" cy="314188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29" marR="5080" indent="-227329">
              <a:lnSpc>
                <a:spcPts val="259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  <a:tab pos="1012190" algn="l"/>
                <a:tab pos="1448435" algn="l"/>
                <a:tab pos="2408555" algn="l"/>
                <a:tab pos="2914650" algn="l"/>
                <a:tab pos="4225925" algn="l"/>
                <a:tab pos="4798695" algn="l"/>
                <a:tab pos="5869305" algn="l"/>
                <a:tab pos="6442075" algn="l"/>
                <a:tab pos="7487920" algn="l"/>
                <a:tab pos="8091170" algn="l"/>
                <a:tab pos="8679815" algn="l"/>
                <a:tab pos="8945245" algn="l"/>
                <a:tab pos="963422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the full pipeline from user input to final animated GIF output.</a:t>
            </a:r>
          </a:p>
          <a:p>
            <a:pPr marL="12700" marR="5080">
              <a:lnSpc>
                <a:spcPts val="2590"/>
              </a:lnSpc>
              <a:spcBef>
                <a:spcPts val="1025"/>
              </a:spcBef>
              <a:tabLst>
                <a:tab pos="241300" algn="l"/>
                <a:tab pos="1012190" algn="l"/>
                <a:tab pos="1448435" algn="l"/>
                <a:tab pos="2408555" algn="l"/>
                <a:tab pos="2914650" algn="l"/>
                <a:tab pos="4225925" algn="l"/>
                <a:tab pos="4798695" algn="l"/>
                <a:tab pos="5869305" algn="l"/>
                <a:tab pos="6442075" algn="l"/>
                <a:tab pos="7487920" algn="l"/>
                <a:tab pos="8091170" algn="l"/>
                <a:tab pos="8679815" algn="l"/>
                <a:tab pos="8945245" algn="l"/>
                <a:tab pos="9634220" algn="l"/>
              </a:tabLst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r>
              <a:rPr sz="24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29" indent="-227329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frame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optional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smoothing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upscaling.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compatibility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0182" y="1403680"/>
            <a:ext cx="36969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1219200" y="1600200"/>
            <a:ext cx="9604883" cy="202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Times New Roman"/>
                <a:cs typeface="Times New Roman"/>
              </a:rPr>
              <a:t>Go-</a:t>
            </a:r>
            <a:r>
              <a:rPr sz="3200" b="1" dirty="0">
                <a:latin typeface="Times New Roman"/>
                <a:cs typeface="Times New Roman"/>
              </a:rPr>
              <a:t>with-</a:t>
            </a:r>
            <a:r>
              <a:rPr sz="3200" b="1" spc="-10" dirty="0">
                <a:latin typeface="Times New Roman"/>
                <a:cs typeface="Times New Roman"/>
              </a:rPr>
              <a:t>the-</a:t>
            </a:r>
            <a:r>
              <a:rPr sz="3200" b="1" spc="-20" dirty="0">
                <a:latin typeface="Times New Roman"/>
                <a:cs typeface="Times New Roman"/>
              </a:rPr>
              <a:t>Flow:</a:t>
            </a:r>
            <a:endParaRPr sz="3200" dirty="0">
              <a:latin typeface="Times New Roman"/>
              <a:cs typeface="Times New Roman"/>
            </a:endParaRPr>
          </a:p>
          <a:p>
            <a:pPr marL="12065" marR="5080" algn="ctr">
              <a:lnSpc>
                <a:spcPct val="150100"/>
              </a:lnSpc>
              <a:spcBef>
                <a:spcPts val="985"/>
              </a:spcBef>
            </a:pPr>
            <a:r>
              <a:rPr sz="3200" b="1" spc="-10" dirty="0">
                <a:latin typeface="Times New Roman"/>
                <a:cs typeface="Times New Roman"/>
              </a:rPr>
              <a:t>Motion-Controllable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Video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Diffusion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Models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Using</a:t>
            </a:r>
            <a:r>
              <a:rPr sz="3200" b="1" spc="-3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Real-</a:t>
            </a:r>
            <a:r>
              <a:rPr sz="3200" b="1" spc="-20" dirty="0">
                <a:latin typeface="Times New Roman"/>
                <a:cs typeface="Times New Roman"/>
              </a:rPr>
              <a:t>Time </a:t>
            </a:r>
            <a:r>
              <a:rPr sz="3200" b="1" spc="-10" dirty="0">
                <a:latin typeface="Times New Roman"/>
                <a:cs typeface="Times New Roman"/>
              </a:rPr>
              <a:t>Warped</a:t>
            </a:r>
            <a:r>
              <a:rPr sz="3200" b="1" spc="-135" dirty="0">
                <a:latin typeface="Times New Roman"/>
                <a:cs typeface="Times New Roman"/>
              </a:rPr>
              <a:t> </a:t>
            </a:r>
            <a:r>
              <a:rPr sz="3200" b="1" spc="-10" dirty="0">
                <a:latin typeface="Times New Roman"/>
                <a:cs typeface="Times New Roman"/>
              </a:rPr>
              <a:t>Noise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1182115"/>
            <a:ext cx="842835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Key</a:t>
            </a:r>
            <a:r>
              <a:rPr sz="2400" b="1" spc="-10" dirty="0">
                <a:latin typeface="Times New Roman"/>
                <a:cs typeface="Times New Roman"/>
              </a:rPr>
              <a:t> Deliverables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playable,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high-</a:t>
            </a:r>
            <a:r>
              <a:rPr sz="2400" dirty="0">
                <a:latin typeface="Times New Roman"/>
                <a:cs typeface="Times New Roman"/>
              </a:rPr>
              <a:t>quality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(MP4,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AVI,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etc.).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Times New Roman"/>
                <a:cs typeface="Times New Roman"/>
              </a:rPr>
              <a:t>Real-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preview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validation.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Optional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hooks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downstream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post-processing.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2270" y="1095832"/>
            <a:ext cx="381190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AD</a:t>
            </a:r>
            <a:r>
              <a:rPr sz="4000" spc="-605" dirty="0"/>
              <a:t>V</a:t>
            </a:r>
            <a:r>
              <a:rPr sz="4000" spc="-5" dirty="0"/>
              <a:t>AN</a:t>
            </a:r>
            <a:r>
              <a:rPr sz="4000" spc="-360" dirty="0"/>
              <a:t>T</a:t>
            </a:r>
            <a:r>
              <a:rPr sz="4000" spc="-5" dirty="0"/>
              <a:t>A</a:t>
            </a:r>
            <a:r>
              <a:rPr sz="4000" spc="-30" dirty="0"/>
              <a:t>G</a:t>
            </a:r>
            <a:r>
              <a:rPr sz="4000" spc="-5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541478"/>
            <a:ext cx="4509770" cy="277050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54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20" dirty="0">
                <a:latin typeface="Times New Roman"/>
                <a:cs typeface="Times New Roman"/>
              </a:rPr>
              <a:t>Fine-</a:t>
            </a:r>
            <a:r>
              <a:rPr sz="2400" dirty="0">
                <a:latin typeface="Times New Roman"/>
                <a:cs typeface="Times New Roman"/>
              </a:rPr>
              <a:t>grained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control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Times New Roman"/>
                <a:cs typeface="Times New Roman"/>
              </a:rPr>
              <a:t>Temporal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consistency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Times New Roman"/>
                <a:cs typeface="Times New Roman"/>
              </a:rPr>
              <a:t>Real-</a:t>
            </a:r>
            <a:r>
              <a:rPr sz="2400" dirty="0">
                <a:latin typeface="Times New Roman"/>
                <a:cs typeface="Times New Roman"/>
              </a:rPr>
              <a:t>time </a:t>
            </a:r>
            <a:r>
              <a:rPr sz="2400" spc="-10" dirty="0">
                <a:latin typeface="Times New Roman"/>
                <a:cs typeface="Times New Roman"/>
              </a:rPr>
              <a:t>responsiveness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Generalizability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diverse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scenes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Times New Roman"/>
                <a:cs typeface="Times New Roman"/>
              </a:rPr>
              <a:t>High-quality,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realistic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output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9991" y="1052017"/>
            <a:ext cx="41986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541478"/>
            <a:ext cx="6131560" cy="277050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54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Times New Roman"/>
                <a:cs typeface="Times New Roman"/>
              </a:rPr>
              <a:t>Video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editing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animation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spc="-10" dirty="0">
                <a:latin typeface="Times New Roman"/>
                <a:cs typeface="Times New Roman"/>
              </a:rPr>
              <a:t>Virtual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reality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(VR)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augmented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reality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(AR)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Game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development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Creative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generation</a:t>
            </a:r>
            <a:endParaRPr sz="24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144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Robotics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simulation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013"/>
            <a:ext cx="10357510" cy="1258165"/>
          </a:xfrm>
          <a:prstGeom prst="rect">
            <a:avLst/>
          </a:prstGeom>
        </p:spPr>
        <p:txBody>
          <a:bodyPr vert="horz" wrap="square" lIns="0" tIns="636397" rIns="0" bIns="0" rtlCol="0">
            <a:spAutoFit/>
          </a:bodyPr>
          <a:lstStyle/>
          <a:p>
            <a:pPr marL="329057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813940"/>
            <a:ext cx="10362565" cy="29502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marR="5715" indent="-227329" algn="just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"Go-</a:t>
            </a:r>
            <a:r>
              <a:rPr sz="2400" spc="-10" dirty="0">
                <a:latin typeface="Times New Roman"/>
                <a:cs typeface="Times New Roman"/>
              </a:rPr>
              <a:t>with-the-</a:t>
            </a:r>
            <a:r>
              <a:rPr sz="2400" dirty="0">
                <a:latin typeface="Times New Roman"/>
                <a:cs typeface="Times New Roman"/>
              </a:rPr>
              <a:t>Flow"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method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advances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diffusion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introducing 	real-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warped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noise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optical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flow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fields,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allowing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effective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motion 	control.</a:t>
            </a:r>
            <a:endParaRPr sz="2400">
              <a:latin typeface="Times New Roman"/>
              <a:cs typeface="Times New Roman"/>
            </a:endParaRPr>
          </a:p>
          <a:p>
            <a:pPr marL="240029" indent="-227329" algn="just">
              <a:lnSpc>
                <a:spcPts val="2735"/>
              </a:lnSpc>
              <a:spcBef>
                <a:spcPts val="69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improves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consistency,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enhances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quality,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real-</a:t>
            </a:r>
            <a:endParaRPr sz="2400">
              <a:latin typeface="Times New Roman"/>
              <a:cs typeface="Times New Roman"/>
            </a:endParaRPr>
          </a:p>
          <a:p>
            <a:pPr marL="241300" algn="just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manipulation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content.</a:t>
            </a:r>
            <a:endParaRPr sz="2400">
              <a:latin typeface="Times New Roman"/>
              <a:cs typeface="Times New Roman"/>
            </a:endParaRPr>
          </a:p>
          <a:p>
            <a:pPr marL="240029" marR="5080" indent="-227329" algn="just">
              <a:lnSpc>
                <a:spcPct val="901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maintaining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fidelity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pixel-wise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offering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motion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control 	</a:t>
            </a:r>
            <a:r>
              <a:rPr sz="2400" dirty="0">
                <a:latin typeface="Times New Roman"/>
                <a:cs typeface="Times New Roman"/>
              </a:rPr>
              <a:t>capabilities,</a:t>
            </a:r>
            <a:r>
              <a:rPr sz="2400" spc="1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opens</a:t>
            </a:r>
            <a:r>
              <a:rPr sz="2400" spc="10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up</a:t>
            </a:r>
            <a:r>
              <a:rPr sz="2400" spc="10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10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possibilities</a:t>
            </a:r>
            <a:r>
              <a:rPr sz="2400" spc="114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applications</a:t>
            </a:r>
            <a:r>
              <a:rPr sz="2400" spc="1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digital</a:t>
            </a:r>
            <a:r>
              <a:rPr sz="2400" spc="110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media, 	</a:t>
            </a:r>
            <a:r>
              <a:rPr sz="2400" dirty="0">
                <a:latin typeface="Times New Roman"/>
                <a:cs typeface="Times New Roman"/>
              </a:rPr>
              <a:t>animation,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editing.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4376" y="1185113"/>
            <a:ext cx="415036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REFERENECES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587878"/>
            <a:ext cx="8601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1.</a:t>
            </a:r>
            <a:r>
              <a:rPr sz="2400" dirty="0">
                <a:latin typeface="Times New Roman"/>
                <a:cs typeface="Times New Roman"/>
              </a:rPr>
              <a:t>	Kangxue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Yin,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al.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(2023)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5" dirty="0">
                <a:latin typeface="Times New Roman"/>
                <a:cs typeface="Times New Roman"/>
              </a:rPr>
              <a:t> Go-</a:t>
            </a:r>
            <a:r>
              <a:rPr sz="2400" spc="-10" dirty="0">
                <a:latin typeface="Times New Roman"/>
                <a:cs typeface="Times New Roman"/>
              </a:rPr>
              <a:t>with-the-</a:t>
            </a:r>
            <a:r>
              <a:rPr sz="2400" dirty="0">
                <a:latin typeface="Times New Roman"/>
                <a:cs typeface="Times New Roman"/>
              </a:rPr>
              <a:t>Flow,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arXiv:2306.00961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319348"/>
            <a:ext cx="7199630" cy="153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Jonathan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(202</a:t>
            </a:r>
            <a:r>
              <a:rPr lang="en-US" sz="240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DDPM,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arXiv:2006.11239</a:t>
            </a:r>
            <a:endParaRPr sz="24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805"/>
              </a:spcBef>
              <a:buAutoNum type="arabicPeriod" startAt="2"/>
              <a:tabLst>
                <a:tab pos="469265" algn="l"/>
                <a:tab pos="1451610" algn="l"/>
                <a:tab pos="2506345" algn="l"/>
                <a:tab pos="3079115" algn="l"/>
                <a:tab pos="3731895" algn="l"/>
                <a:tab pos="4896485" algn="l"/>
                <a:tab pos="5402580" algn="l"/>
              </a:tabLst>
            </a:pPr>
            <a:r>
              <a:rPr sz="2400" spc="-20" dirty="0">
                <a:latin typeface="Times New Roman"/>
                <a:cs typeface="Times New Roman"/>
              </a:rPr>
              <a:t>Yang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Song,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et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al.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(2021)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–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35" dirty="0">
                <a:latin typeface="Times New Roman"/>
                <a:cs typeface="Times New Roman"/>
              </a:rPr>
              <a:t>Score-</a:t>
            </a:r>
            <a:r>
              <a:rPr sz="2400" spc="-10" dirty="0">
                <a:latin typeface="Times New Roman"/>
                <a:cs typeface="Times New Roman"/>
              </a:rPr>
              <a:t>Based</a:t>
            </a:r>
            <a:endParaRPr sz="2400" dirty="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Times New Roman"/>
                <a:cs typeface="Times New Roman"/>
              </a:rPr>
              <a:t>arXiv:2011.13456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88579" y="3914394"/>
            <a:ext cx="1376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Generative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92665" y="3914394"/>
            <a:ext cx="1272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Modeling,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244" y="5149341"/>
            <a:ext cx="95764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HuggingFace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Diffusers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Library</a:t>
            </a:r>
            <a:r>
              <a:rPr lang="en-US" sz="2400" dirty="0">
                <a:latin typeface="Times New Roman"/>
                <a:cs typeface="Times New Roman"/>
              </a:rPr>
              <a:t>(2021)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5CEF-5FBC-B817-2C24-1959DBF9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13"/>
            <a:ext cx="10357510" cy="615553"/>
          </a:xfrm>
        </p:spPr>
        <p:txBody>
          <a:bodyPr/>
          <a:lstStyle/>
          <a:p>
            <a:pPr algn="ctr"/>
            <a:r>
              <a:rPr lang="en-US" sz="4000" dirty="0"/>
              <a:t>SCREENSHOTS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54BCC-CA0C-FDB9-8127-A4B4D61E6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244" y="619566"/>
            <a:ext cx="10360660" cy="590931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GIF                                                Object Replacement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B6F1A94B-7E39-36D0-941C-594EF6BA0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35118"/>
            <a:ext cx="4724096" cy="455608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46D028-0ED8-31C3-575B-49FF898C07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235118"/>
            <a:ext cx="4952998" cy="455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27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CCFA-039A-5B71-9F39-42018328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44" y="4013"/>
            <a:ext cx="10357510" cy="615553"/>
          </a:xfrm>
        </p:spPr>
        <p:txBody>
          <a:bodyPr/>
          <a:lstStyle/>
          <a:p>
            <a:pPr algn="ctr"/>
            <a:r>
              <a:rPr lang="en-US" sz="4000" dirty="0"/>
              <a:t>SCREENSHOTS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050AA-28B2-F1F3-1087-53E7671E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244" y="1143000"/>
            <a:ext cx="10360660" cy="4801314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Object Removable</a:t>
            </a:r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69F6B596-B5FB-2F2B-6EF9-F2D351C29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153160"/>
            <a:ext cx="6324600" cy="410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12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9597" y="2454401"/>
            <a:ext cx="3897629" cy="786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000" spc="-10" dirty="0"/>
              <a:t>THANK</a:t>
            </a:r>
            <a:r>
              <a:rPr sz="5000" spc="-300" dirty="0"/>
              <a:t> </a:t>
            </a:r>
            <a:r>
              <a:rPr sz="5000" spc="-25" dirty="0"/>
              <a:t>YOU</a:t>
            </a:r>
            <a:endParaRPr sz="5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013"/>
            <a:ext cx="10357510" cy="1258165"/>
          </a:xfrm>
          <a:prstGeom prst="rect">
            <a:avLst/>
          </a:prstGeom>
        </p:spPr>
        <p:txBody>
          <a:bodyPr vert="horz" wrap="square" lIns="0" tIns="636397" rIns="0" bIns="0" rtlCol="0">
            <a:spAutoFit/>
          </a:bodyPr>
          <a:lstStyle/>
          <a:p>
            <a:pPr marL="356806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OBJECTIVE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813940"/>
            <a:ext cx="10364470" cy="13792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develop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motion-</a:t>
            </a:r>
            <a:r>
              <a:rPr sz="2400" dirty="0">
                <a:latin typeface="Times New Roman"/>
                <a:cs typeface="Times New Roman"/>
              </a:rPr>
              <a:t>controllable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framework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diffusion 	</a:t>
            </a:r>
            <a:r>
              <a:rPr sz="2400" dirty="0">
                <a:latin typeface="Times New Roman"/>
                <a:cs typeface="Times New Roman"/>
              </a:rPr>
              <a:t>models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leverages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real-time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warped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noise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achieve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temporally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consistent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	</a:t>
            </a:r>
            <a:r>
              <a:rPr sz="2400" dirty="0">
                <a:latin typeface="Times New Roman"/>
                <a:cs typeface="Times New Roman"/>
              </a:rPr>
              <a:t>visually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coherent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outputs,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enabling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fine-</a:t>
            </a:r>
            <a:r>
              <a:rPr sz="2400" dirty="0">
                <a:latin typeface="Times New Roman"/>
                <a:cs typeface="Times New Roman"/>
              </a:rPr>
              <a:t>grained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user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control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over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motion 	</a:t>
            </a:r>
            <a:r>
              <a:rPr sz="2400" dirty="0">
                <a:latin typeface="Times New Roman"/>
                <a:cs typeface="Times New Roman"/>
              </a:rPr>
              <a:t>trajectories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dynamics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synthesized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videos.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2584" y="610057"/>
            <a:ext cx="539051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82290" algn="l"/>
              </a:tabLst>
            </a:pPr>
            <a:r>
              <a:rPr lang="en-US" sz="4000" spc="-10" dirty="0"/>
              <a:t> </a:t>
            </a:r>
            <a:r>
              <a:rPr sz="4000" spc="-10" dirty="0"/>
              <a:t>EXISTING</a:t>
            </a:r>
            <a:r>
              <a:rPr lang="en-US" sz="4000" spc="-10" dirty="0"/>
              <a:t> </a:t>
            </a:r>
            <a:r>
              <a:rPr sz="4000"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813940"/>
            <a:ext cx="10360025" cy="3198953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marR="5080" indent="-227329" algn="just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existing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video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generation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diffusion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primarily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focus 	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frame-</a:t>
            </a:r>
            <a:r>
              <a:rPr sz="2400" dirty="0">
                <a:latin typeface="Times New Roman"/>
                <a:cs typeface="Times New Roman"/>
              </a:rPr>
              <a:t>by-frame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synthesis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apply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simple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temporal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conditioning</a:t>
            </a:r>
            <a:r>
              <a:rPr sz="2400" spc="1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methods, 	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 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inconsistencies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flickering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frames.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240029" marR="5080" indent="-227329" algn="just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endParaRPr lang="en-IN" sz="2400" spc="-1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100"/>
              </a:lnSpc>
              <a:spcBef>
                <a:spcPts val="385"/>
              </a:spcBef>
              <a:tabLst>
                <a:tab pos="241300" algn="l"/>
              </a:tabLst>
            </a:pPr>
            <a:r>
              <a:rPr lang="en-IN" sz="2400" b="1" spc="-10" dirty="0">
                <a:latin typeface="Times New Roman"/>
                <a:cs typeface="Times New Roman"/>
              </a:rPr>
              <a:t>Demerits</a:t>
            </a:r>
            <a:endParaRPr lang="en-US" sz="2400" dirty="0">
              <a:latin typeface="Times New Roman"/>
              <a:cs typeface="Times New Roman"/>
            </a:endParaRPr>
          </a:p>
          <a:p>
            <a:pPr marL="240029" marR="6350" indent="-227329" algn="just">
              <a:lnSpc>
                <a:spcPts val="259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ncorporate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optical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flow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endParaRPr lang="en-US" sz="2400" spc="570" dirty="0">
              <a:latin typeface="Times New Roman"/>
              <a:cs typeface="Times New Roman"/>
            </a:endParaRPr>
          </a:p>
          <a:p>
            <a:pPr marL="240029" marR="6350" indent="-227329" algn="just">
              <a:lnSpc>
                <a:spcPts val="259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otion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priors</a:t>
            </a:r>
            <a:r>
              <a:rPr sz="2400" spc="5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enhance 	</a:t>
            </a:r>
            <a:r>
              <a:rPr sz="2400" dirty="0">
                <a:latin typeface="Times New Roman"/>
                <a:cs typeface="Times New Roman"/>
              </a:rPr>
              <a:t>temporal</a:t>
            </a:r>
            <a:r>
              <a:rPr sz="2400" spc="10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coherence</a:t>
            </a:r>
            <a:r>
              <a:rPr sz="2400" spc="100" dirty="0">
                <a:latin typeface="Times New Roman"/>
                <a:cs typeface="Times New Roman"/>
              </a:rPr>
              <a:t>  </a:t>
            </a:r>
            <a:endParaRPr lang="en-US" sz="2400" spc="100" dirty="0">
              <a:latin typeface="Times New Roman"/>
              <a:cs typeface="Times New Roman"/>
            </a:endParaRPr>
          </a:p>
          <a:p>
            <a:pPr marL="240029" marR="6350" indent="-227329" algn="just">
              <a:lnSpc>
                <a:spcPts val="259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hey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9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computationally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intensive</a:t>
            </a:r>
            <a:r>
              <a:rPr sz="2400" spc="10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10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100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interactive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013"/>
            <a:ext cx="10357510" cy="1258165"/>
          </a:xfrm>
          <a:prstGeom prst="rect">
            <a:avLst/>
          </a:prstGeom>
        </p:spPr>
        <p:txBody>
          <a:bodyPr vert="horz" wrap="square" lIns="0" tIns="636397" rIns="0" bIns="0" rtlCol="0">
            <a:spAutoFit/>
          </a:bodyPr>
          <a:lstStyle/>
          <a:p>
            <a:pPr marL="2439670">
              <a:lnSpc>
                <a:spcPct val="100000"/>
              </a:lnSpc>
              <a:spcBef>
                <a:spcPts val="95"/>
              </a:spcBef>
            </a:pPr>
            <a:r>
              <a:rPr lang="en-US" sz="4000" dirty="0"/>
              <a:t> </a:t>
            </a:r>
            <a:r>
              <a:rPr sz="4000" dirty="0"/>
              <a:t>PROPOSED</a:t>
            </a:r>
            <a:r>
              <a:rPr sz="4000" spc="-225" dirty="0"/>
              <a:t> </a:t>
            </a:r>
            <a:r>
              <a:rPr sz="4000" spc="-10" dirty="0"/>
              <a:t>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7244" y="1725167"/>
            <a:ext cx="10360660" cy="3288593"/>
          </a:xfrm>
          <a:prstGeom prst="rect">
            <a:avLst/>
          </a:prstGeom>
        </p:spPr>
        <p:txBody>
          <a:bodyPr vert="horz" wrap="square" lIns="0" tIns="137668" rIns="0" bIns="0" rtlCol="0">
            <a:spAutoFit/>
          </a:bodyPr>
          <a:lstStyle/>
          <a:p>
            <a:pPr marL="240029" marR="6350" indent="-227329" algn="just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b="0" dirty="0">
                <a:latin typeface="Times New Roman"/>
                <a:cs typeface="Times New Roman"/>
              </a:rPr>
              <a:t>The</a:t>
            </a:r>
            <a:r>
              <a:rPr b="0" spc="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proposed</a:t>
            </a:r>
            <a:r>
              <a:rPr b="0" spc="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system</a:t>
            </a:r>
            <a:r>
              <a:rPr b="0" spc="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introduces</a:t>
            </a:r>
            <a:r>
              <a:rPr b="0" spc="10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10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novel</a:t>
            </a:r>
            <a:r>
              <a:rPr b="0" spc="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video</a:t>
            </a:r>
            <a:r>
              <a:rPr b="0" spc="114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generation</a:t>
            </a:r>
            <a:r>
              <a:rPr b="0" spc="10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framework</a:t>
            </a:r>
            <a:r>
              <a:rPr b="0" spc="10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that</a:t>
            </a:r>
            <a:r>
              <a:rPr b="0" spc="12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enables 	real-</a:t>
            </a:r>
            <a:r>
              <a:rPr b="0" dirty="0">
                <a:latin typeface="Times New Roman"/>
                <a:cs typeface="Times New Roman"/>
              </a:rPr>
              <a:t>time,</a:t>
            </a:r>
            <a:r>
              <a:rPr b="0" spc="57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motion-</a:t>
            </a:r>
            <a:r>
              <a:rPr b="0" dirty="0">
                <a:latin typeface="Times New Roman"/>
                <a:cs typeface="Times New Roman"/>
              </a:rPr>
              <a:t>controllable</a:t>
            </a:r>
            <a:r>
              <a:rPr b="0" spc="57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synthesis</a:t>
            </a:r>
            <a:r>
              <a:rPr b="0" spc="5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using</a:t>
            </a:r>
            <a:r>
              <a:rPr b="0" spc="5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diffusion</a:t>
            </a:r>
            <a:r>
              <a:rPr b="0" spc="5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models</a:t>
            </a:r>
            <a:r>
              <a:rPr b="0" spc="58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enhanced</a:t>
            </a:r>
            <a:r>
              <a:rPr b="0" spc="580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with 	</a:t>
            </a:r>
            <a:r>
              <a:rPr b="0" dirty="0">
                <a:latin typeface="Times New Roman"/>
                <a:cs typeface="Times New Roman"/>
              </a:rPr>
              <a:t>warped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noise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guidance.</a:t>
            </a:r>
            <a:endParaRPr lang="en-US" b="0" spc="-10" dirty="0"/>
          </a:p>
          <a:p>
            <a:pPr marL="240029" marR="6350" indent="-227329" algn="just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endParaRPr lang="en-US" b="0" spc="-1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90100"/>
              </a:lnSpc>
              <a:spcBef>
                <a:spcPts val="385"/>
              </a:spcBef>
              <a:tabLst>
                <a:tab pos="241300" algn="l"/>
              </a:tabLst>
            </a:pPr>
            <a:r>
              <a:rPr lang="en-US" spc="-10" dirty="0"/>
              <a:t>Merits</a:t>
            </a:r>
            <a:endParaRPr b="0" spc="-10" dirty="0">
              <a:latin typeface="Times New Roman"/>
              <a:cs typeface="Times New Roman"/>
            </a:endParaRPr>
          </a:p>
          <a:p>
            <a:pPr marL="240029" marR="5080" indent="-227329" algn="just">
              <a:lnSpc>
                <a:spcPts val="259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b="0" dirty="0">
                <a:latin typeface="Times New Roman"/>
                <a:cs typeface="Times New Roman"/>
              </a:rPr>
              <a:t>It</a:t>
            </a:r>
            <a:r>
              <a:rPr b="0" spc="100" dirty="0">
                <a:latin typeface="Times New Roman"/>
                <a:cs typeface="Times New Roman"/>
              </a:rPr>
              <a:t>  </a:t>
            </a:r>
            <a:r>
              <a:rPr b="0" dirty="0">
                <a:latin typeface="Times New Roman"/>
                <a:cs typeface="Times New Roman"/>
              </a:rPr>
              <a:t>enables</a:t>
            </a:r>
            <a:r>
              <a:rPr b="0" spc="100" dirty="0">
                <a:latin typeface="Times New Roman"/>
                <a:cs typeface="Times New Roman"/>
              </a:rPr>
              <a:t>  </a:t>
            </a:r>
            <a:r>
              <a:rPr b="0" dirty="0">
                <a:latin typeface="Times New Roman"/>
                <a:cs typeface="Times New Roman"/>
              </a:rPr>
              <a:t>users</a:t>
            </a:r>
            <a:r>
              <a:rPr b="0" spc="95" dirty="0">
                <a:latin typeface="Times New Roman"/>
                <a:cs typeface="Times New Roman"/>
              </a:rPr>
              <a:t>  </a:t>
            </a:r>
            <a:r>
              <a:rPr b="0" dirty="0">
                <a:latin typeface="Times New Roman"/>
                <a:cs typeface="Times New Roman"/>
              </a:rPr>
              <a:t>to</a:t>
            </a:r>
            <a:r>
              <a:rPr b="0" spc="100" dirty="0">
                <a:latin typeface="Times New Roman"/>
                <a:cs typeface="Times New Roman"/>
              </a:rPr>
              <a:t>  </a:t>
            </a:r>
            <a:r>
              <a:rPr b="0" dirty="0">
                <a:latin typeface="Times New Roman"/>
                <a:cs typeface="Times New Roman"/>
              </a:rPr>
              <a:t>interactively</a:t>
            </a:r>
            <a:r>
              <a:rPr b="0" spc="80" dirty="0">
                <a:latin typeface="Times New Roman"/>
                <a:cs typeface="Times New Roman"/>
              </a:rPr>
              <a:t>  </a:t>
            </a:r>
            <a:r>
              <a:rPr b="0" dirty="0">
                <a:latin typeface="Times New Roman"/>
                <a:cs typeface="Times New Roman"/>
              </a:rPr>
              <a:t>manipulate</a:t>
            </a:r>
            <a:r>
              <a:rPr b="0" spc="90" dirty="0">
                <a:latin typeface="Times New Roman"/>
                <a:cs typeface="Times New Roman"/>
              </a:rPr>
              <a:t>  </a:t>
            </a:r>
            <a:r>
              <a:rPr b="0" dirty="0">
                <a:latin typeface="Times New Roman"/>
                <a:cs typeface="Times New Roman"/>
              </a:rPr>
              <a:t>motion</a:t>
            </a:r>
            <a:r>
              <a:rPr b="0" spc="90" dirty="0">
                <a:latin typeface="Times New Roman"/>
                <a:cs typeface="Times New Roman"/>
              </a:rPr>
              <a:t>  </a:t>
            </a:r>
            <a:r>
              <a:rPr b="0" dirty="0">
                <a:latin typeface="Times New Roman"/>
                <a:cs typeface="Times New Roman"/>
              </a:rPr>
              <a:t>paths</a:t>
            </a:r>
            <a:r>
              <a:rPr b="0" spc="100" dirty="0">
                <a:latin typeface="Times New Roman"/>
                <a:cs typeface="Times New Roman"/>
              </a:rPr>
              <a:t>  </a:t>
            </a:r>
            <a:endParaRPr lang="en-US" b="0" spc="100" dirty="0">
              <a:latin typeface="Times New Roman"/>
              <a:cs typeface="Times New Roman"/>
            </a:endParaRPr>
          </a:p>
          <a:p>
            <a:pPr marL="240029" marR="5080" indent="-227329" algn="just">
              <a:lnSpc>
                <a:spcPts val="259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b="0" dirty="0"/>
              <a:t>I</a:t>
            </a:r>
            <a:r>
              <a:rPr b="0" dirty="0">
                <a:latin typeface="Times New Roman"/>
                <a:cs typeface="Times New Roman"/>
              </a:rPr>
              <a:t>t</a:t>
            </a:r>
            <a:r>
              <a:rPr b="0" spc="229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ideal</a:t>
            </a:r>
            <a:r>
              <a:rPr b="0" spc="229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</a:t>
            </a:r>
            <a:r>
              <a:rPr b="0" spc="2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applications</a:t>
            </a:r>
            <a:r>
              <a:rPr b="0" spc="23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in</a:t>
            </a:r>
            <a:r>
              <a:rPr b="0" spc="2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video</a:t>
            </a:r>
            <a:r>
              <a:rPr b="0" spc="22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editing</a:t>
            </a:r>
            <a:r>
              <a:rPr b="0" spc="235" dirty="0">
                <a:latin typeface="Times New Roman"/>
                <a:cs typeface="Times New Roman"/>
              </a:rPr>
              <a:t> </a:t>
            </a:r>
            <a:endParaRPr lang="en-US" b="0" spc="235" dirty="0">
              <a:latin typeface="Times New Roman"/>
              <a:cs typeface="Times New Roman"/>
            </a:endParaRPr>
          </a:p>
          <a:p>
            <a:pPr marL="240029" marR="5080" indent="-227329" algn="just">
              <a:lnSpc>
                <a:spcPts val="259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IN" b="0" dirty="0">
                <a:latin typeface="Times New Roman"/>
                <a:cs typeface="Times New Roman"/>
              </a:rPr>
              <a:t>It used in a</a:t>
            </a:r>
            <a:r>
              <a:rPr b="0" dirty="0" err="1">
                <a:latin typeface="Times New Roman"/>
                <a:cs typeface="Times New Roman"/>
              </a:rPr>
              <a:t>nimation</a:t>
            </a:r>
            <a:r>
              <a:rPr lang="en-US" b="0" spc="235" dirty="0"/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22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creative</a:t>
            </a:r>
            <a:r>
              <a:rPr b="0" spc="24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content creation.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6" y="4013"/>
            <a:ext cx="6096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40" dirty="0"/>
              <a:t> </a:t>
            </a:r>
            <a:r>
              <a:rPr sz="4000" spc="-40" dirty="0"/>
              <a:t>LITERATURE</a:t>
            </a:r>
            <a:r>
              <a:rPr sz="4000" spc="-185" dirty="0"/>
              <a:t> </a:t>
            </a:r>
            <a:r>
              <a:rPr sz="4000" spc="-10"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8302"/>
              </p:ext>
            </p:extLst>
          </p:nvPr>
        </p:nvGraphicFramePr>
        <p:xfrm>
          <a:off x="238201" y="897382"/>
          <a:ext cx="11696065" cy="5055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68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5835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TECHNIQUES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689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Denoising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Diffusion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Probabilistic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Models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614045" marR="257810" indent="-3479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Ho,</a:t>
                      </a:r>
                      <a:r>
                        <a:rPr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J.,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Jain,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A.,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Abbeel,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P.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Diffusion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model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4216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effective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-35" dirty="0">
                          <a:latin typeface="Times New Roman"/>
                          <a:cs typeface="Times New Roman"/>
                        </a:rPr>
                        <a:t>is not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generating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high-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visuals.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1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206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Score-based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Generative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Models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91869" marR="178435" indent="-8077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Song,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Y.,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Ermon,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6007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score-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models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5276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Computationally intensive.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80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30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Generate Video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Still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Images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44005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Bansal,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M.,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499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Jampani,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V.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interpolation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flexibility.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9016" y="20269"/>
            <a:ext cx="60960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40" dirty="0"/>
              <a:t>LITERATURE</a:t>
            </a:r>
            <a:r>
              <a:rPr sz="4000" spc="-185" dirty="0"/>
              <a:t> </a:t>
            </a:r>
            <a:r>
              <a:rPr sz="4000" spc="-10" dirty="0"/>
              <a:t>SURVEY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4525" y="929258"/>
          <a:ext cx="11517627" cy="39985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9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9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9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9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18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654050" marR="190500" indent="-4572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TECHNIQUES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USED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tc>
                  <a:txBody>
                    <a:bodyPr/>
                    <a:lstStyle/>
                    <a:p>
                      <a:pPr marL="3498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55F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270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Improved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Diffusion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Models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Video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Generation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394335" marR="193675" indent="-1955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Nichol,</a:t>
                      </a:r>
                      <a:r>
                        <a:rPr sz="18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Q.,</a:t>
                      </a:r>
                      <a:r>
                        <a:rPr sz="18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Dhariwal,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P.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Diffusion</a:t>
                      </a:r>
                      <a:r>
                        <a:rPr sz="18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models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822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optimized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motion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control.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2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3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Motion</a:t>
                      </a:r>
                      <a:r>
                        <a:rPr sz="1800" spc="-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Video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Editing.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217804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Motion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Transfer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00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Video</a:t>
                      </a:r>
                      <a:r>
                        <a:rPr sz="18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Editing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transferring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transfer.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4013"/>
            <a:ext cx="10357510" cy="1061700"/>
          </a:xfrm>
          <a:prstGeom prst="rect">
            <a:avLst/>
          </a:prstGeom>
        </p:spPr>
        <p:txBody>
          <a:bodyPr vert="horz" wrap="square" lIns="0" tIns="441832" rIns="0" bIns="0" rtlCol="0">
            <a:spAutoFit/>
          </a:bodyPr>
          <a:lstStyle/>
          <a:p>
            <a:pPr marL="2061845">
              <a:lnSpc>
                <a:spcPct val="100000"/>
              </a:lnSpc>
              <a:spcBef>
                <a:spcPts val="95"/>
              </a:spcBef>
            </a:pPr>
            <a:r>
              <a:rPr sz="4000" spc="-210" dirty="0"/>
              <a:t>DATA</a:t>
            </a:r>
            <a:r>
              <a:rPr sz="4000" spc="-200" dirty="0"/>
              <a:t> </a:t>
            </a:r>
            <a:r>
              <a:rPr sz="4000" dirty="0"/>
              <a:t>FLOW</a:t>
            </a:r>
            <a:r>
              <a:rPr sz="4000" spc="-170" dirty="0"/>
              <a:t> </a:t>
            </a:r>
            <a:r>
              <a:rPr sz="4000" spc="-10" dirty="0"/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CA15B9-DFF9-6F7D-3EE1-A24368EAB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1" y="1165634"/>
            <a:ext cx="8001000" cy="51589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244" y="629488"/>
            <a:ext cx="4264356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SYSTEM</a:t>
            </a:r>
            <a:r>
              <a:rPr sz="2400" spc="-100" dirty="0"/>
              <a:t> </a:t>
            </a:r>
            <a:r>
              <a:rPr sz="2400" spc="-10" dirty="0"/>
              <a:t>SPECIFICATION</a:t>
            </a:r>
            <a:r>
              <a:rPr lang="en-US" sz="2400" spc="-10" dirty="0"/>
              <a:t>S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917244" y="1229105"/>
            <a:ext cx="4820920" cy="2048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dirty="0">
                <a:latin typeface="Times New Roman"/>
                <a:cs typeface="Times New Roman"/>
              </a:rPr>
              <a:t>Processor: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Intel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i7/i9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AMD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Ryzen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7/9</a:t>
            </a:r>
            <a:endParaRPr sz="16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159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dirty="0">
                <a:latin typeface="Times New Roman"/>
                <a:cs typeface="Times New Roman"/>
              </a:rPr>
              <a:t>RAM: </a:t>
            </a:r>
            <a:r>
              <a:rPr sz="1600" dirty="0">
                <a:latin typeface="Times New Roman"/>
                <a:cs typeface="Times New Roman"/>
              </a:rPr>
              <a:t>Minimum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16 </a:t>
            </a:r>
            <a:r>
              <a:rPr sz="1600" spc="-25" dirty="0">
                <a:latin typeface="Times New Roman"/>
                <a:cs typeface="Times New Roman"/>
              </a:rPr>
              <a:t>GB</a:t>
            </a:r>
            <a:endParaRPr sz="16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156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dirty="0">
                <a:latin typeface="Times New Roman"/>
                <a:cs typeface="Times New Roman"/>
              </a:rPr>
              <a:t>GPU: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NVIDIA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RTX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3060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higher</a:t>
            </a:r>
            <a:endParaRPr sz="16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dirty="0">
                <a:latin typeface="Times New Roman"/>
                <a:cs typeface="Times New Roman"/>
              </a:rPr>
              <a:t>Storage: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SSD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with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at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least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500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GB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free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space</a:t>
            </a:r>
            <a:endParaRPr sz="16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dirty="0">
                <a:latin typeface="Times New Roman"/>
                <a:cs typeface="Times New Roman"/>
              </a:rPr>
              <a:t>Operating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System:</a:t>
            </a:r>
            <a:r>
              <a:rPr sz="1600" b="1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Ubuntu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20.04+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/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Windows</a:t>
            </a:r>
            <a:r>
              <a:rPr sz="1600" dirty="0">
                <a:latin typeface="Times New Roman"/>
                <a:cs typeface="Times New Roman"/>
              </a:rPr>
              <a:t> 10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11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3887800"/>
            <a:ext cx="4340556" cy="25977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b="1" spc="-30" dirty="0">
                <a:latin typeface="Times New Roman"/>
                <a:cs typeface="Times New Roman"/>
              </a:rPr>
              <a:t>SOFTWARE</a:t>
            </a:r>
            <a:r>
              <a:rPr sz="2200" b="1" spc="-10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SPECIFICATION</a:t>
            </a:r>
            <a:r>
              <a:rPr lang="en-US" sz="2200" b="1" spc="-10" dirty="0">
                <a:latin typeface="Times New Roman"/>
                <a:cs typeface="Times New Roman"/>
              </a:rPr>
              <a:t>S</a:t>
            </a:r>
            <a:endParaRPr sz="22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Programming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Language: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Python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3.9+</a:t>
            </a:r>
            <a:endParaRPr sz="16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dirty="0">
                <a:latin typeface="Times New Roman"/>
                <a:cs typeface="Times New Roman"/>
              </a:rPr>
              <a:t>Deep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Learning</a:t>
            </a:r>
            <a:r>
              <a:rPr sz="1600" b="1" spc="-8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Framework: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PyTorch(v1.13+)</a:t>
            </a:r>
            <a:endParaRPr sz="16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CUDA</a:t>
            </a:r>
            <a:r>
              <a:rPr sz="1600" b="1" spc="-14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Toolkit: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Times New Roman"/>
                <a:cs typeface="Times New Roman"/>
              </a:rPr>
              <a:t>v11.7</a:t>
            </a:r>
            <a:endParaRPr sz="16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dirty="0">
                <a:latin typeface="Times New Roman"/>
                <a:cs typeface="Times New Roman"/>
              </a:rPr>
              <a:t>Code</a:t>
            </a:r>
            <a:r>
              <a:rPr sz="1600" b="1" spc="-3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Editor: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Code/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PyCharm</a:t>
            </a:r>
            <a:endParaRPr sz="1600" dirty="0">
              <a:latin typeface="Times New Roman"/>
              <a:cs typeface="Times New Roman"/>
            </a:endParaRPr>
          </a:p>
          <a:p>
            <a:pPr marL="240665" indent="-227965" algn="just">
              <a:lnSpc>
                <a:spcPct val="100000"/>
              </a:lnSpc>
              <a:spcBef>
                <a:spcPts val="1585"/>
              </a:spcBef>
              <a:buFont typeface="Arial MT"/>
              <a:buChar char="•"/>
              <a:tabLst>
                <a:tab pos="240665" algn="l"/>
              </a:tabLst>
            </a:pPr>
            <a:r>
              <a:rPr sz="1600" b="1" spc="-10" dirty="0">
                <a:latin typeface="Times New Roman"/>
                <a:cs typeface="Times New Roman"/>
              </a:rPr>
              <a:t>Environment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Management:</a:t>
            </a:r>
            <a:r>
              <a:rPr sz="1600" b="1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Anaconda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1334</Words>
  <Application>Microsoft Office PowerPoint</Application>
  <PresentationFormat>Widescreen</PresentationFormat>
  <Paragraphs>259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Arial MT</vt:lpstr>
      <vt:lpstr>Times New Roman</vt:lpstr>
      <vt:lpstr>Office Theme</vt:lpstr>
      <vt:lpstr>DEPARTMENT OF ARTIFICIAL INTELLIGENCE</vt:lpstr>
      <vt:lpstr>PowerPoint Presentation</vt:lpstr>
      <vt:lpstr>OBJECTIVE</vt:lpstr>
      <vt:lpstr> EXISTING SYSTEM</vt:lpstr>
      <vt:lpstr> PROPOSED SYSTEM</vt:lpstr>
      <vt:lpstr> LITERATURE SURVEY</vt:lpstr>
      <vt:lpstr>LITERATURE SURVEY</vt:lpstr>
      <vt:lpstr>DATA FLOW DIAGRAM</vt:lpstr>
      <vt:lpstr>SYSTEM SPECIFICATIONS</vt:lpstr>
      <vt:lpstr>MODULES</vt:lpstr>
      <vt:lpstr>TRAINING MODULE</vt:lpstr>
      <vt:lpstr>PowerPoint Presentation</vt:lpstr>
      <vt:lpstr>NOISE WARPING MODULE</vt:lpstr>
      <vt:lpstr>PowerPoint Presentation</vt:lpstr>
      <vt:lpstr>DIFFUSION MODULE</vt:lpstr>
      <vt:lpstr>PowerPoint Presentation</vt:lpstr>
      <vt:lpstr>MOTION CONTROL MODULE</vt:lpstr>
      <vt:lpstr>PowerPoint Presentation</vt:lpstr>
      <vt:lpstr>EXECUTION MODULE</vt:lpstr>
      <vt:lpstr>PowerPoint Presentation</vt:lpstr>
      <vt:lpstr>ADVANTAGES</vt:lpstr>
      <vt:lpstr>APPLICATIONS</vt:lpstr>
      <vt:lpstr>CONCLUSION</vt:lpstr>
      <vt:lpstr>REFERENECES</vt:lpstr>
      <vt:lpstr>SCREENSHOTS</vt:lpstr>
      <vt:lpstr>SCREENSHOTS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Jesintha Christy</dc:creator>
  <cp:lastModifiedBy>Jesintha Christy</cp:lastModifiedBy>
  <cp:revision>3</cp:revision>
  <dcterms:created xsi:type="dcterms:W3CDTF">2025-06-03T10:39:50Z</dcterms:created>
  <dcterms:modified xsi:type="dcterms:W3CDTF">2025-06-09T14:51:36Z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2025-06-03T00:00:00Z</vt:filetime>
  </property>
  <property fmtid="{D5CDD505-2E9C-101B-9397-08002B2CF9AE}" pid="5" name="Producer">
    <vt:lpwstr>www.ilovepdf.com</vt:lpwstr>
  </property>
</Properties>
</file>