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5" r:id="rId6"/>
    <p:sldId id="278" r:id="rId7"/>
    <p:sldId id="261" r:id="rId8"/>
    <p:sldId id="260" r:id="rId9"/>
    <p:sldId id="284" r:id="rId10"/>
    <p:sldId id="288" r:id="rId11"/>
    <p:sldId id="281" r:id="rId12"/>
    <p:sldId id="264" r:id="rId13"/>
    <p:sldId id="265" r:id="rId14"/>
    <p:sldId id="283" r:id="rId15"/>
    <p:sldId id="267"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2CD"/>
    <a:srgbClr val="A5A5A5"/>
    <a:srgbClr val="BEB9AA"/>
    <a:srgbClr val="C0C9C2"/>
    <a:srgbClr val="AA9D92"/>
    <a:srgbClr val="F2F1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95" autoAdjust="0"/>
  </p:normalViewPr>
  <p:slideViewPr>
    <p:cSldViewPr snapToGrid="0">
      <p:cViewPr varScale="1">
        <p:scale>
          <a:sx n="77" d="100"/>
          <a:sy n="77" d="100"/>
        </p:scale>
        <p:origin x="912" y="6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5/14/2024</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5/14/2024</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5/14/2024</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5/14/2024</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5/14/2024</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5/14/2024</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5/14/2024</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5/14/2024</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5/14/2024</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5/14/2024</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5/14/2024</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5/14/2024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279375" y="1514551"/>
            <a:ext cx="5816625" cy="2242441"/>
          </a:xfrm>
        </p:spPr>
        <p:txBody>
          <a:bodyPr>
            <a:noAutofit/>
          </a:bodyPr>
          <a:lstStyle/>
          <a:p>
            <a:r>
              <a:rPr lang="en-US" sz="5400" b="1" dirty="0">
                <a:latin typeface="Times New Roman" panose="02020603050405020304" pitchFamily="18" charset="0"/>
                <a:cs typeface="Times New Roman" panose="02020603050405020304" pitchFamily="18" charset="0"/>
              </a:rPr>
              <a:t>MALNUTRITION ACROSS THE GLOBE</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279375" y="4189986"/>
            <a:ext cx="3222058" cy="964620"/>
          </a:xfrm>
        </p:spPr>
        <p:txBody>
          <a:bodyPr/>
          <a:lstStyle/>
          <a:p>
            <a:r>
              <a:rPr lang="en-US" sz="3600" b="1" u="sng" dirty="0">
                <a:solidFill>
                  <a:schemeClr val="bg1">
                    <a:lumMod val="95000"/>
                    <a:lumOff val="5000"/>
                  </a:schemeClr>
                </a:solidFill>
                <a:highlight>
                  <a:srgbClr val="A5A5A5"/>
                </a:highlight>
              </a:rPr>
              <a:t>REVIEW - 1</a:t>
            </a:r>
          </a:p>
        </p:txBody>
      </p:sp>
      <p:pic>
        <p:nvPicPr>
          <p:cNvPr id="10" name="Picture Placeholder 9">
            <a:extLst>
              <a:ext uri="{FF2B5EF4-FFF2-40B4-BE49-F238E27FC236}">
                <a16:creationId xmlns:a16="http://schemas.microsoft.com/office/drawing/2014/main" id="{989DB536-6819-4D2C-B0DB-D6649F94F6C1}"/>
              </a:ext>
            </a:extLst>
          </p:cNvPr>
          <p:cNvPicPr>
            <a:picLocks noGrp="1" noChangeAspect="1"/>
          </p:cNvPicPr>
          <p:nvPr>
            <p:ph type="pic" sz="quarter" idx="11"/>
          </p:nvPr>
        </p:nvPicPr>
        <p:blipFill>
          <a:blip r:embed="rId3"/>
          <a:srcRect/>
          <a:stretch/>
        </p:blipFill>
        <p:spPr>
          <a:xfrm>
            <a:off x="6390379" y="565943"/>
            <a:ext cx="4941887" cy="57261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p:txBody>
          <a:bodyPr/>
          <a:lstStyle/>
          <a:p>
            <a:r>
              <a:rPr lang="en-US" dirty="0"/>
              <a:t>Goals for Q1</a:t>
            </a:r>
          </a:p>
        </p:txBody>
      </p:sp>
      <p:pic>
        <p:nvPicPr>
          <p:cNvPr id="20" name="Picture Placeholder 19" descr="yellow flowers&#10;">
            <a:extLst>
              <a:ext uri="{FF2B5EF4-FFF2-40B4-BE49-F238E27FC236}">
                <a16:creationId xmlns:a16="http://schemas.microsoft.com/office/drawing/2014/main" id="{1612D3C6-D0D2-4983-8DA7-E3A3B7303339}"/>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028700" y="3543300"/>
            <a:ext cx="3924300" cy="3314700"/>
          </a:xfrm>
          <a:ln>
            <a:noFill/>
          </a:ln>
        </p:spPr>
      </p:pic>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6191250" y="1981200"/>
            <a:ext cx="4972050" cy="4473575"/>
          </a:xfrm>
        </p:spPr>
        <p:txBody>
          <a:bodyPr>
            <a:normAutofit fontScale="85000" lnSpcReduction="20000"/>
          </a:bodyPr>
          <a:lstStyle/>
          <a:p>
            <a:pPr marL="0" indent="0">
              <a:buNone/>
            </a:pPr>
            <a:r>
              <a:rPr lang="en-US" dirty="0">
                <a:solidFill>
                  <a:schemeClr val="accent2">
                    <a:lumMod val="50000"/>
                  </a:schemeClr>
                </a:solidFill>
                <a:cs typeface="Biome Light" panose="020B0303030204020804" pitchFamily="34" charset="0"/>
              </a:rPr>
              <a:t>Employee opportunities</a:t>
            </a:r>
          </a:p>
          <a:p>
            <a:pPr marL="285750" indent="-285750">
              <a:buFont typeface="Arial" panose="020B0604020202020204" pitchFamily="34" charset="0"/>
              <a:buChar char="•"/>
            </a:pPr>
            <a:r>
              <a:rPr lang="en-US" sz="1600" dirty="0">
                <a:solidFill>
                  <a:schemeClr val="accent2">
                    <a:lumMod val="50000"/>
                  </a:schemeClr>
                </a:solidFill>
                <a:cs typeface="Biome Light" panose="020B0303030204020804" pitchFamily="34" charset="0"/>
              </a:rPr>
              <a:t>End of fiscal celebration on July 15</a:t>
            </a:r>
            <a:r>
              <a:rPr lang="en-US" sz="1600" baseline="30000" dirty="0">
                <a:solidFill>
                  <a:schemeClr val="accent2">
                    <a:lumMod val="50000"/>
                  </a:schemeClr>
                </a:solidFill>
                <a:cs typeface="Biome Light" panose="020B0303030204020804" pitchFamily="34" charset="0"/>
              </a:rPr>
              <a:t>th</a:t>
            </a:r>
            <a:r>
              <a:rPr lang="en-US" sz="1600" dirty="0">
                <a:solidFill>
                  <a:schemeClr val="accent2">
                    <a:lumMod val="50000"/>
                  </a:schemeClr>
                </a:solidFill>
                <a:cs typeface="Biome Light" panose="020B0303030204020804" pitchFamily="34" charset="0"/>
              </a:rPr>
              <a:t> </a:t>
            </a:r>
          </a:p>
          <a:p>
            <a:pPr marL="285750" indent="-285750">
              <a:buFont typeface="Arial" panose="020B0604020202020204" pitchFamily="34" charset="0"/>
              <a:buChar char="•"/>
            </a:pPr>
            <a:r>
              <a:rPr lang="en-US" sz="1600" dirty="0">
                <a:solidFill>
                  <a:schemeClr val="accent2">
                    <a:lumMod val="50000"/>
                  </a:schemeClr>
                </a:solidFill>
                <a:cs typeface="Biome Light" panose="020B0303030204020804" pitchFamily="34" charset="0"/>
              </a:rPr>
              <a:t>Employee day of learning on August 14</a:t>
            </a:r>
            <a:r>
              <a:rPr lang="en-US" sz="1600" baseline="30000" dirty="0">
                <a:solidFill>
                  <a:schemeClr val="accent2">
                    <a:lumMod val="50000"/>
                  </a:schemeClr>
                </a:solidFill>
                <a:cs typeface="Biome Light" panose="020B0303030204020804" pitchFamily="34" charset="0"/>
              </a:rPr>
              <a:t>th </a:t>
            </a:r>
          </a:p>
          <a:p>
            <a:pPr marL="285750" indent="-285750">
              <a:buFont typeface="Arial" panose="020B0604020202020204" pitchFamily="34" charset="0"/>
              <a:buChar char="•"/>
            </a:pPr>
            <a:r>
              <a:rPr lang="en-US" sz="1600" dirty="0">
                <a:solidFill>
                  <a:schemeClr val="accent2">
                    <a:lumMod val="50000"/>
                  </a:schemeClr>
                </a:solidFill>
                <a:cs typeface="Biome Light" panose="020B0303030204020804" pitchFamily="34" charset="0"/>
              </a:rPr>
              <a:t>Employee Yoga on September 3</a:t>
            </a:r>
            <a:r>
              <a:rPr lang="en-US" sz="1600" baseline="30000" dirty="0">
                <a:solidFill>
                  <a:schemeClr val="accent2">
                    <a:lumMod val="50000"/>
                  </a:schemeClr>
                </a:solidFill>
                <a:cs typeface="Biome Light" panose="020B0303030204020804" pitchFamily="34" charset="0"/>
              </a:rPr>
              <a:t>rd</a:t>
            </a:r>
            <a:r>
              <a:rPr lang="en-US" sz="1600" dirty="0">
                <a:solidFill>
                  <a:schemeClr val="accent2">
                    <a:lumMod val="50000"/>
                  </a:schemeClr>
                </a:solidFill>
                <a:cs typeface="Biome Light" panose="020B0303030204020804" pitchFamily="34" charset="0"/>
              </a:rPr>
              <a:t> </a:t>
            </a:r>
          </a:p>
          <a:p>
            <a:pPr marL="285750" indent="-285750">
              <a:buFont typeface="Arial" panose="020B0604020202020204" pitchFamily="34" charset="0"/>
              <a:buChar char="•"/>
            </a:pPr>
            <a:r>
              <a:rPr lang="en-US" sz="1600" dirty="0">
                <a:solidFill>
                  <a:schemeClr val="accent2">
                    <a:lumMod val="50000"/>
                  </a:schemeClr>
                </a:solidFill>
                <a:cs typeface="Biome Light" panose="020B0303030204020804" pitchFamily="34" charset="0"/>
              </a:rPr>
              <a:t>Seminar series begins September 10</a:t>
            </a:r>
            <a:r>
              <a:rPr lang="en-US" sz="1600" baseline="30000" dirty="0">
                <a:solidFill>
                  <a:schemeClr val="accent2">
                    <a:lumMod val="50000"/>
                  </a:schemeClr>
                </a:solidFill>
                <a:cs typeface="Biome Light" panose="020B0303030204020804" pitchFamily="34" charset="0"/>
              </a:rPr>
              <a:t>th</a:t>
            </a:r>
            <a:r>
              <a:rPr lang="en-US" sz="1600" dirty="0">
                <a:solidFill>
                  <a:schemeClr val="accent2">
                    <a:lumMod val="50000"/>
                  </a:schemeClr>
                </a:solidFill>
                <a:cs typeface="Biome Light" panose="020B0303030204020804" pitchFamily="34" charset="0"/>
              </a:rPr>
              <a:t> </a:t>
            </a:r>
          </a:p>
          <a:p>
            <a:endParaRPr lang="en-US" sz="1600" dirty="0">
              <a:solidFill>
                <a:schemeClr val="accent2">
                  <a:lumMod val="50000"/>
                </a:schemeClr>
              </a:solidFill>
              <a:cs typeface="Biome Light" panose="020B0303030204020804" pitchFamily="34" charset="0"/>
            </a:endParaRPr>
          </a:p>
          <a:p>
            <a:pPr marL="0" indent="0">
              <a:buNone/>
            </a:pPr>
            <a:r>
              <a:rPr lang="en-US" dirty="0">
                <a:solidFill>
                  <a:schemeClr val="accent2">
                    <a:lumMod val="50000"/>
                  </a:schemeClr>
                </a:solidFill>
                <a:cs typeface="Biome Light" panose="020B0303030204020804" pitchFamily="34" charset="0"/>
              </a:rPr>
              <a:t>Business priorities</a:t>
            </a:r>
          </a:p>
          <a:p>
            <a:pPr marL="285750" indent="-285750">
              <a:buFont typeface="Arial" panose="020B0604020202020204" pitchFamily="34" charset="0"/>
              <a:buChar char="•"/>
            </a:pPr>
            <a:r>
              <a:rPr lang="en-US" sz="1600" dirty="0">
                <a:solidFill>
                  <a:schemeClr val="accent2">
                    <a:lumMod val="50000"/>
                  </a:schemeClr>
                </a:solidFill>
                <a:cs typeface="Biome Light" panose="020B0303030204020804" pitchFamily="34" charset="0"/>
              </a:rPr>
              <a:t>Increase customer satisfaction by 2%</a:t>
            </a:r>
          </a:p>
          <a:p>
            <a:pPr marL="285750" indent="-285750">
              <a:buFont typeface="Arial" panose="020B0604020202020204" pitchFamily="34" charset="0"/>
              <a:buChar char="•"/>
            </a:pPr>
            <a:r>
              <a:rPr lang="en-US" sz="1600" dirty="0">
                <a:solidFill>
                  <a:schemeClr val="accent2">
                    <a:lumMod val="50000"/>
                  </a:schemeClr>
                </a:solidFill>
                <a:cs typeface="Biome Light" panose="020B0303030204020804" pitchFamily="34" charset="0"/>
              </a:rPr>
              <a:t>Maintain growth</a:t>
            </a:r>
          </a:p>
          <a:p>
            <a:pPr marL="285750" indent="-285750">
              <a:buFont typeface="Arial" panose="020B0604020202020204" pitchFamily="34" charset="0"/>
              <a:buChar char="•"/>
            </a:pPr>
            <a:r>
              <a:rPr lang="en-US" sz="1600" dirty="0">
                <a:solidFill>
                  <a:schemeClr val="accent2">
                    <a:lumMod val="50000"/>
                  </a:schemeClr>
                </a:solidFill>
                <a:cs typeface="Biome Light" panose="020B0303030204020804" pitchFamily="34" charset="0"/>
              </a:rPr>
              <a:t>Initiative partnership with 3</a:t>
            </a:r>
            <a:r>
              <a:rPr lang="en-US" sz="1600" baseline="30000" dirty="0">
                <a:solidFill>
                  <a:schemeClr val="accent2">
                    <a:lumMod val="50000"/>
                  </a:schemeClr>
                </a:solidFill>
                <a:cs typeface="Biome Light" panose="020B0303030204020804" pitchFamily="34" charset="0"/>
              </a:rPr>
              <a:t>rd</a:t>
            </a:r>
            <a:r>
              <a:rPr lang="en-US" sz="1600" dirty="0">
                <a:solidFill>
                  <a:schemeClr val="accent2">
                    <a:lumMod val="50000"/>
                  </a:schemeClr>
                </a:solidFill>
                <a:cs typeface="Biome Light" panose="020B0303030204020804" pitchFamily="34" charset="0"/>
              </a:rPr>
              <a:t> party organizations</a:t>
            </a:r>
          </a:p>
          <a:p>
            <a:endParaRPr lang="en-US" sz="1600" dirty="0">
              <a:solidFill>
                <a:schemeClr val="tx2">
                  <a:lumMod val="50000"/>
                </a:schemeClr>
              </a:solidFill>
              <a:cs typeface="Biome Light" panose="020B0303030204020804" pitchFamily="34" charset="0"/>
            </a:endParaRPr>
          </a:p>
        </p:txBody>
      </p:sp>
      <p:sp>
        <p:nvSpPr>
          <p:cNvPr id="30" name="Date Placeholder 29">
            <a:extLst>
              <a:ext uri="{FF2B5EF4-FFF2-40B4-BE49-F238E27FC236}">
                <a16:creationId xmlns:a16="http://schemas.microsoft.com/office/drawing/2014/main" id="{5C3C5043-9E0B-4C7C-B3D8-6124850B4088}"/>
              </a:ext>
            </a:extLst>
          </p:cNvPr>
          <p:cNvSpPr>
            <a:spLocks noGrp="1"/>
          </p:cNvSpPr>
          <p:nvPr>
            <p:ph type="dt" sz="half" idx="2"/>
          </p:nvPr>
        </p:nvSpPr>
        <p:spPr/>
        <p:txBody>
          <a:bodyPr/>
          <a:lstStyle/>
          <a:p>
            <a:fld id="{F5615077-39AD-4FB2-A061-5884E8516F91}" type="datetime1">
              <a:rPr lang="en-US" smtClean="0"/>
              <a:t>5/14/2024</a:t>
            </a:fld>
            <a:endParaRPr lang="en-US" dirty="0"/>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p:txBody>
          <a:bodyPr/>
          <a:lstStyle/>
          <a:p>
            <a:r>
              <a:rPr lang="en-US" dirty="0"/>
              <a:t>Goals for Q2</a:t>
            </a:r>
          </a:p>
        </p:txBody>
      </p:sp>
      <p:pic>
        <p:nvPicPr>
          <p:cNvPr id="30" name="Picture Placeholder 29" descr="close up of leaves">
            <a:extLst>
              <a:ext uri="{FF2B5EF4-FFF2-40B4-BE49-F238E27FC236}">
                <a16:creationId xmlns:a16="http://schemas.microsoft.com/office/drawing/2014/main" id="{F17D888B-B94F-48D0-ABAF-32CE1164DE58}"/>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p:pic>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1028700" y="3556002"/>
            <a:ext cx="3108960" cy="2286000"/>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t>Business </a:t>
            </a:r>
            <a:br>
              <a:rPr kumimoji="0" lang="en-US" sz="24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br>
            <a:r>
              <a:rPr kumimoji="0" lang="en-US" sz="24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t>priorities</a:t>
            </a:r>
          </a:p>
          <a:p>
            <a:pPr>
              <a:defRPr/>
            </a:pPr>
            <a:r>
              <a:rPr lang="en-US" sz="1600" dirty="0">
                <a:solidFill>
                  <a:schemeClr val="tx2">
                    <a:lumMod val="50000"/>
                  </a:schemeClr>
                </a:solidFill>
                <a:cs typeface="Biome Light" panose="020B0303030204020804" pitchFamily="34" charset="0"/>
              </a:rPr>
              <a:t>Increase customer </a:t>
            </a:r>
            <a:br>
              <a:rPr lang="en-US" sz="1600" dirty="0">
                <a:solidFill>
                  <a:schemeClr val="tx2">
                    <a:lumMod val="50000"/>
                  </a:schemeClr>
                </a:solidFill>
                <a:cs typeface="Biome Light" panose="020B0303030204020804" pitchFamily="34" charset="0"/>
              </a:rPr>
            </a:br>
            <a:r>
              <a:rPr lang="en-US" sz="1600" dirty="0">
                <a:solidFill>
                  <a:schemeClr val="tx2">
                    <a:lumMod val="50000"/>
                  </a:schemeClr>
                </a:solidFill>
                <a:cs typeface="Biome Light" panose="020B0303030204020804" pitchFamily="34" charset="0"/>
              </a:rPr>
              <a:t>satisfaction by 2%</a:t>
            </a:r>
          </a:p>
          <a:p>
            <a:pPr>
              <a:defRPr/>
            </a:pPr>
            <a:r>
              <a:rPr lang="en-US" sz="1600" dirty="0">
                <a:solidFill>
                  <a:schemeClr val="tx2">
                    <a:lumMod val="50000"/>
                  </a:schemeClr>
                </a:solidFill>
                <a:cs typeface="Biome Light" panose="020B0303030204020804" pitchFamily="34" charset="0"/>
              </a:rPr>
              <a:t>Maintain growth</a:t>
            </a:r>
            <a:endParaRPr lang="en-US" sz="1600" dirty="0">
              <a:solidFill>
                <a:srgbClr val="C0C9C2">
                  <a:lumMod val="50000"/>
                </a:srgbClr>
              </a:solidFill>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endParaRPr lang="en-US" sz="1600" dirty="0">
              <a:solidFill>
                <a:schemeClr val="tx2">
                  <a:lumMod val="50000"/>
                </a:schemeClr>
              </a:solidFill>
              <a:cs typeface="Biome Light" panose="020B0303030204020804" pitchFamily="34" charset="0"/>
            </a:endParaRPr>
          </a:p>
        </p:txBody>
      </p:sp>
      <p:sp>
        <p:nvSpPr>
          <p:cNvPr id="25" name="Content Placeholder 24">
            <a:extLst>
              <a:ext uri="{FF2B5EF4-FFF2-40B4-BE49-F238E27FC236}">
                <a16:creationId xmlns:a16="http://schemas.microsoft.com/office/drawing/2014/main" id="{EEC41F11-47BD-44B1-BF22-D3C7965626ED}"/>
              </a:ext>
            </a:extLst>
          </p:cNvPr>
          <p:cNvSpPr>
            <a:spLocks noGrp="1"/>
          </p:cNvSpPr>
          <p:nvPr>
            <p:ph idx="4294967295"/>
          </p:nvPr>
        </p:nvSpPr>
        <p:spPr>
          <a:xfrm>
            <a:off x="4541520" y="3556001"/>
            <a:ext cx="3108960" cy="2285999"/>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t>Added </a:t>
            </a:r>
            <a:br>
              <a:rPr kumimoji="0" lang="en-US" sz="24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br>
            <a:r>
              <a:rPr kumimoji="0" lang="en-US" sz="24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t>priorities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t>Improve our social media presence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t>Ensure the cost of development stays below budget</a:t>
            </a:r>
          </a:p>
          <a:p>
            <a:endParaRPr lang="en-US" dirty="0"/>
          </a:p>
        </p:txBody>
      </p:sp>
      <p:sp>
        <p:nvSpPr>
          <p:cNvPr id="26" name="Content Placeholder 25">
            <a:extLst>
              <a:ext uri="{FF2B5EF4-FFF2-40B4-BE49-F238E27FC236}">
                <a16:creationId xmlns:a16="http://schemas.microsoft.com/office/drawing/2014/main" id="{34CC2084-FCB9-4F4B-8B47-44B2A81D5235}"/>
              </a:ext>
            </a:extLst>
          </p:cNvPr>
          <p:cNvSpPr>
            <a:spLocks noGrp="1"/>
          </p:cNvSpPr>
          <p:nvPr>
            <p:ph idx="4294967295"/>
          </p:nvPr>
        </p:nvSpPr>
        <p:spPr>
          <a:xfrm>
            <a:off x="8054340" y="3556001"/>
            <a:ext cx="3108960" cy="2285999"/>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t>Employee opportunities</a:t>
            </a:r>
          </a:p>
          <a:p>
            <a:pPr marL="228600" indent="-228600">
              <a:lnSpc>
                <a:spcPct val="90000"/>
              </a:lnSpc>
              <a:spcBef>
                <a:spcPts val="1000"/>
              </a:spcBef>
              <a:buFont typeface="Arial" panose="020B0604020202020204" pitchFamily="34" charset="0"/>
              <a:buChar char="•"/>
              <a:defRPr/>
            </a:pPr>
            <a:r>
              <a:rPr lang="en-US" sz="1600" dirty="0">
                <a:solidFill>
                  <a:srgbClr val="C0C9C2">
                    <a:lumMod val="50000"/>
                  </a:srgbClr>
                </a:solidFill>
                <a:cs typeface="Biome Light" panose="020B0303030204020804" pitchFamily="34" charset="0"/>
              </a:rPr>
              <a:t>Interns begin</a:t>
            </a:r>
          </a:p>
          <a:p>
            <a:pPr marL="228600" indent="-228600">
              <a:lnSpc>
                <a:spcPct val="90000"/>
              </a:lnSpc>
              <a:spcBef>
                <a:spcPts val="1000"/>
              </a:spcBef>
              <a:buFont typeface="Arial" panose="020B0604020202020204" pitchFamily="34" charset="0"/>
              <a:buChar char="•"/>
              <a:defRPr/>
            </a:pPr>
            <a:r>
              <a:rPr lang="en-US" sz="1600" dirty="0">
                <a:solidFill>
                  <a:srgbClr val="C0C9C2">
                    <a:lumMod val="50000"/>
                  </a:srgbClr>
                </a:solidFill>
                <a:cs typeface="Biome Light" panose="020B0303030204020804" pitchFamily="34" charset="0"/>
              </a:rPr>
              <a:t>Indoor rec leagues</a:t>
            </a:r>
          </a:p>
          <a:p>
            <a:pPr marL="228600" indent="-228600">
              <a:lnSpc>
                <a:spcPct val="90000"/>
              </a:lnSpc>
              <a:spcBef>
                <a:spcPts val="1000"/>
              </a:spcBef>
              <a:buFont typeface="Arial" panose="020B0604020202020204" pitchFamily="34" charset="0"/>
              <a:buChar char="•"/>
              <a:defRPr/>
            </a:pPr>
            <a:r>
              <a:rPr lang="en-US" sz="1600" dirty="0">
                <a:solidFill>
                  <a:srgbClr val="C0C9C2">
                    <a:lumMod val="50000"/>
                  </a:srgbClr>
                </a:solidFill>
                <a:cs typeface="Biome Light" panose="020B0303030204020804" pitchFamily="34" charset="0"/>
              </a:rPr>
              <a:t>Chess tournaments</a:t>
            </a:r>
          </a:p>
          <a:p>
            <a:pPr marL="228600" indent="-228600">
              <a:lnSpc>
                <a:spcPct val="90000"/>
              </a:lnSpc>
              <a:spcBef>
                <a:spcPts val="1000"/>
              </a:spcBef>
              <a:buFont typeface="Arial" panose="020B0604020202020204" pitchFamily="34" charset="0"/>
              <a:buChar char="•"/>
              <a:defRPr/>
            </a:pPr>
            <a:r>
              <a:rPr lang="en-US" sz="1600" dirty="0">
                <a:solidFill>
                  <a:srgbClr val="C0C9C2">
                    <a:lumMod val="50000"/>
                  </a:srgbClr>
                </a:solidFill>
                <a:cs typeface="Biome Light" panose="020B0303030204020804" pitchFamily="34" charset="0"/>
              </a:rPr>
              <a:t>Big Game watching party</a:t>
            </a:r>
          </a:p>
        </p:txBody>
      </p:sp>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5/14/2024</a:t>
            </a:fld>
            <a:endParaRPr lang="en-US" dirty="0"/>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4493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p:txBody>
          <a:bodyPr/>
          <a:lstStyle/>
          <a:p>
            <a:r>
              <a:rPr lang="en-US" dirty="0"/>
              <a:t>Summary</a:t>
            </a:r>
          </a:p>
        </p:txBody>
      </p:sp>
      <p:graphicFrame>
        <p:nvGraphicFramePr>
          <p:cNvPr id="23" name="Table 23">
            <a:extLst>
              <a:ext uri="{FF2B5EF4-FFF2-40B4-BE49-F238E27FC236}">
                <a16:creationId xmlns:a16="http://schemas.microsoft.com/office/drawing/2014/main" id="{A4779ED5-F550-4DD0-A629-AFB3A45D79DA}"/>
              </a:ext>
            </a:extLst>
          </p:cNvPr>
          <p:cNvGraphicFramePr>
            <a:graphicFrameLocks noGrp="1"/>
          </p:cNvGraphicFramePr>
          <p:nvPr>
            <p:extLst>
              <p:ext uri="{D42A27DB-BD31-4B8C-83A1-F6EECF244321}">
                <p14:modId xmlns:p14="http://schemas.microsoft.com/office/powerpoint/2010/main" val="2970862604"/>
              </p:ext>
            </p:extLst>
          </p:nvPr>
        </p:nvGraphicFramePr>
        <p:xfrm>
          <a:off x="1028700" y="2569118"/>
          <a:ext cx="10134600" cy="3291840"/>
        </p:xfrm>
        <a:graphic>
          <a:graphicData uri="http://schemas.openxmlformats.org/drawingml/2006/table">
            <a:tbl>
              <a:tblPr firstRow="1" bandRow="1">
                <a:tableStyleId>{5C22544A-7EE6-4342-B048-85BDC9FD1C3A}</a:tableStyleId>
              </a:tblPr>
              <a:tblGrid>
                <a:gridCol w="5067300">
                  <a:extLst>
                    <a:ext uri="{9D8B030D-6E8A-4147-A177-3AD203B41FA5}">
                      <a16:colId xmlns:a16="http://schemas.microsoft.com/office/drawing/2014/main" val="3007200546"/>
                    </a:ext>
                  </a:extLst>
                </a:gridCol>
                <a:gridCol w="5067300">
                  <a:extLst>
                    <a:ext uri="{9D8B030D-6E8A-4147-A177-3AD203B41FA5}">
                      <a16:colId xmlns:a16="http://schemas.microsoft.com/office/drawing/2014/main" val="1309975012"/>
                    </a:ext>
                  </a:extLst>
                </a:gridCol>
              </a:tblGrid>
              <a:tr h="109728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Our business is good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Profits are up in the last quarter by 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Our customers keep coming back</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We increased customer retention by 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315998"/>
                  </a:ext>
                </a:extLst>
              </a:tr>
              <a:tr h="109728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We’re getting our work done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We finished the consolidation project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We’re leaders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We are top leaders in the industry across the board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31012071"/>
                  </a:ext>
                </a:extLst>
              </a:tr>
              <a:tr h="109728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We’re delivering for our customers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t>Customer satisfaction increased from 70 to 80%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Our team is growing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We welcomed 3 new team members last quarter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71895934"/>
                  </a:ext>
                </a:extLst>
              </a:tr>
            </a:tbl>
          </a:graphicData>
        </a:graphic>
      </p:graphicFrame>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5/14/2024</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665E632-89DE-4E4B-8A35-FD6D46E9AAE8}"/>
              </a:ext>
            </a:extLst>
          </p:cNvPr>
          <p:cNvSpPr>
            <a:spLocks noGrp="1"/>
          </p:cNvSpPr>
          <p:nvPr>
            <p:ph type="body" sz="quarter" idx="15"/>
          </p:nvPr>
        </p:nvSpPr>
        <p:spPr/>
        <p:txBody>
          <a:bodyPr/>
          <a:lstStyle/>
          <a:p>
            <a:r>
              <a:rPr lang="en-US" dirty="0"/>
              <a:t>05</a:t>
            </a:r>
          </a:p>
        </p:txBody>
      </p:sp>
      <p:sp>
        <p:nvSpPr>
          <p:cNvPr id="2" name="Title 1">
            <a:extLst>
              <a:ext uri="{FF2B5EF4-FFF2-40B4-BE49-F238E27FC236}">
                <a16:creationId xmlns:a16="http://schemas.microsoft.com/office/drawing/2014/main" id="{9BD825CB-5684-4E97-80FA-A48BC074B947}"/>
              </a:ext>
            </a:extLst>
          </p:cNvPr>
          <p:cNvSpPr>
            <a:spLocks noGrp="1"/>
          </p:cNvSpPr>
          <p:nvPr>
            <p:ph type="title"/>
          </p:nvPr>
        </p:nvSpPr>
        <p:spPr/>
        <p:txBody>
          <a:bodyPr/>
          <a:lstStyle/>
          <a:p>
            <a:r>
              <a:rPr lang="en-US" dirty="0"/>
              <a:t>Closing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vert="horz" lIns="91440" tIns="45720" rIns="91440" bIns="45720" rtlCol="0" anchor="t">
            <a:normAutofit/>
          </a:bodyPr>
          <a:lstStyle/>
          <a:p>
            <a:pPr marL="0" indent="0">
              <a:lnSpc>
                <a:spcPct val="150000"/>
              </a:lnSpc>
              <a:buNone/>
            </a:pPr>
            <a:r>
              <a:rPr lang="en-US" sz="1600" dirty="0">
                <a:solidFill>
                  <a:schemeClr val="accent2">
                    <a:lumMod val="50000"/>
                  </a:schemeClr>
                </a:solidFill>
                <a:latin typeface="Biome Light" panose="020B0303030204020804" pitchFamily="34" charset="0"/>
                <a:cs typeface="Biome Light" panose="020B0303030204020804" pitchFamily="34" charset="0"/>
              </a:rPr>
              <a:t>Thanks to your commitment and strong work ethic, we </a:t>
            </a:r>
            <a:r>
              <a:rPr lang="en-US" sz="1600" dirty="0">
                <a:solidFill>
                  <a:schemeClr val="accent2">
                    <a:lumMod val="50000"/>
                  </a:schemeClr>
                </a:solidFill>
                <a:cs typeface="Biome Light" panose="020B0303030204020804" pitchFamily="34" charset="0"/>
              </a:rPr>
              <a:t>know</a:t>
            </a:r>
            <a:r>
              <a:rPr lang="en-US" sz="1600" dirty="0">
                <a:solidFill>
                  <a:schemeClr val="accent2">
                    <a:lumMod val="50000"/>
                  </a:schemeClr>
                </a:solidFill>
                <a:latin typeface="Biome Light" panose="020B0303030204020804" pitchFamily="34" charset="0"/>
                <a:cs typeface="Biome Light" panose="020B0303030204020804" pitchFamily="34" charset="0"/>
              </a:rPr>
              <a:t> next year will be even better than the last. </a:t>
            </a:r>
          </a:p>
          <a:p>
            <a:pPr marL="0" indent="0">
              <a:lnSpc>
                <a:spcPct val="150000"/>
              </a:lnSpc>
              <a:buNone/>
            </a:pPr>
            <a:r>
              <a:rPr lang="en-US" sz="1600" dirty="0">
                <a:solidFill>
                  <a:schemeClr val="accent2">
                    <a:lumMod val="50000"/>
                  </a:schemeClr>
                </a:solidFill>
                <a:latin typeface="Biome Light" panose="020B0303030204020804" pitchFamily="34" charset="0"/>
                <a:cs typeface="Biome Light" panose="020B0303030204020804" pitchFamily="34" charset="0"/>
              </a:rPr>
              <a:t>We look forward to working together. </a:t>
            </a: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p:txBody>
      </p:sp>
      <p:sp>
        <p:nvSpPr>
          <p:cNvPr id="11" name="Text Placeholder 10">
            <a:extLst>
              <a:ext uri="{FF2B5EF4-FFF2-40B4-BE49-F238E27FC236}">
                <a16:creationId xmlns:a16="http://schemas.microsoft.com/office/drawing/2014/main" id="{0F34300E-1F96-433C-BBA9-C319B37E1361}"/>
              </a:ext>
            </a:extLst>
          </p:cNvPr>
          <p:cNvSpPr>
            <a:spLocks noGrp="1"/>
          </p:cNvSpPr>
          <p:nvPr>
            <p:ph type="body" sz="quarter" idx="16"/>
          </p:nvPr>
        </p:nvSpPr>
        <p:spPr/>
        <p:txBody>
          <a:bodyPr/>
          <a:lstStyle/>
          <a:p>
            <a:pPr marL="0" indent="0">
              <a:lnSpc>
                <a:spcPct val="150000"/>
              </a:lnSpc>
              <a:buNone/>
            </a:pPr>
            <a:r>
              <a:rPr lang="en-US" sz="1600" dirty="0">
                <a:solidFill>
                  <a:schemeClr val="accent2">
                    <a:lumMod val="50000"/>
                  </a:schemeClr>
                </a:solidFill>
                <a:cs typeface="Biome Light" panose="020B0303030204020804" pitchFamily="34" charset="0"/>
              </a:rPr>
              <a:t>Ana</a:t>
            </a:r>
          </a:p>
          <a:p>
            <a:pPr marL="0" indent="0">
              <a:lnSpc>
                <a:spcPct val="150000"/>
              </a:lnSpc>
              <a:buNone/>
            </a:pPr>
            <a:r>
              <a:rPr lang="en-US" sz="1600" dirty="0">
                <a:solidFill>
                  <a:schemeClr val="accent2">
                    <a:lumMod val="50000"/>
                  </a:schemeClr>
                </a:solidFill>
                <a:cs typeface="Biome Light" panose="020B0303030204020804" pitchFamily="34" charset="0"/>
              </a:rPr>
              <a:t>sales@contoso.com</a:t>
            </a:r>
          </a:p>
          <a:p>
            <a:endParaRPr lang="en-US" dirty="0">
              <a:solidFill>
                <a:schemeClr val="accent2">
                  <a:lumMod val="50000"/>
                </a:schemeClr>
              </a:solidFill>
            </a:endParaRPr>
          </a:p>
        </p:txBody>
      </p:sp>
      <p:pic>
        <p:nvPicPr>
          <p:cNvPr id="13" name="Picture Placeholder 12" descr="various facial beauty products">
            <a:extLst>
              <a:ext uri="{FF2B5EF4-FFF2-40B4-BE49-F238E27FC236}">
                <a16:creationId xmlns:a16="http://schemas.microsoft.com/office/drawing/2014/main" id="{D5094D89-3467-444F-9A3D-B2B71654A75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15" name="Picture Placeholder 14" descr="woman washing her face">
            <a:extLst>
              <a:ext uri="{FF2B5EF4-FFF2-40B4-BE49-F238E27FC236}">
                <a16:creationId xmlns:a16="http://schemas.microsoft.com/office/drawing/2014/main" id="{6C7D5080-FE21-4E07-928E-9E970CC7E5E0}"/>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a:stretch/>
        </p:blipFill>
        <p:spPr>
          <a:xfrm>
            <a:off x="6210300" y="3543302"/>
            <a:ext cx="4953000" cy="2849562"/>
          </a:xfrm>
        </p:spPr>
      </p:pic>
      <p:sp>
        <p:nvSpPr>
          <p:cNvPr id="23" name="Date Placeholder 22">
            <a:extLst>
              <a:ext uri="{FF2B5EF4-FFF2-40B4-BE49-F238E27FC236}">
                <a16:creationId xmlns:a16="http://schemas.microsoft.com/office/drawing/2014/main" id="{A36A89F3-138D-4102-9FF2-6E1293F6AFB6}"/>
              </a:ext>
            </a:extLst>
          </p:cNvPr>
          <p:cNvSpPr>
            <a:spLocks noGrp="1"/>
          </p:cNvSpPr>
          <p:nvPr>
            <p:ph type="dt" sz="half" idx="2"/>
          </p:nvPr>
        </p:nvSpPr>
        <p:spPr/>
        <p:txBody>
          <a:bodyPr/>
          <a:lstStyle/>
          <a:p>
            <a:fld id="{BF549713-324E-442E-99F3-0C4C72A7B5ED}" type="datetime1">
              <a:rPr lang="en-US" smtClean="0"/>
              <a:t>5/14/2024</a:t>
            </a:fld>
            <a:endParaRPr lang="en-US" dirty="0"/>
          </a:p>
        </p:txBody>
      </p:sp>
      <p:sp>
        <p:nvSpPr>
          <p:cNvPr id="24" name="Slide Number Placeholder 23">
            <a:extLst>
              <a:ext uri="{FF2B5EF4-FFF2-40B4-BE49-F238E27FC236}">
                <a16:creationId xmlns:a16="http://schemas.microsoft.com/office/drawing/2014/main" id="{EF02AD77-17EE-49EB-8387-86DED6AD894E}"/>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23777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normAutofit/>
          </a:bodyPr>
          <a:lstStyle/>
          <a:p>
            <a:r>
              <a:rPr lang="en-US" dirty="0"/>
              <a:t>01 Introduction</a:t>
            </a:r>
          </a:p>
          <a:p>
            <a:r>
              <a:rPr lang="en-US" dirty="0"/>
              <a:t>02 Results from last year</a:t>
            </a:r>
          </a:p>
          <a:p>
            <a:r>
              <a:rPr lang="en-US" dirty="0"/>
              <a:t>03 Tools Used</a:t>
            </a:r>
          </a:p>
          <a:p>
            <a:r>
              <a:rPr lang="en-US" dirty="0"/>
              <a:t>04 Implementation</a:t>
            </a:r>
          </a:p>
          <a:p>
            <a:r>
              <a:rPr lang="en-US" dirty="0"/>
              <a:t> 05 Closing</a:t>
            </a:r>
          </a:p>
          <a:p>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761917" y="2075881"/>
            <a:ext cx="4952999" cy="4391025"/>
          </a:xfrm>
        </p:spPr>
        <p:txBody>
          <a:bodyPr>
            <a:normAutofit/>
          </a:bodyPr>
          <a:lstStyle/>
          <a:p>
            <a:pPr marL="342900" marR="0" lvl="0" indent="-342900" algn="just"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The aim of this project is to analyze a comprehensive dataset on malnutrition indicators across countries and regions, identify key trends and patterns, and visualize the data to provide insights for policymakers, researchers, and organizations working to combat malnutrition. </a:t>
            </a:r>
          </a:p>
          <a:p>
            <a:pPr marL="342900" marR="0" lvl="0" indent="-342900" algn="just"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The analysis will focus on understanding the prevalence of malnutrition, its distribution, contributing factors, and the effectiveness of interventions, with the goal of informing targeted strategies to reduce malnutrition and improve nutrition outcomes worldwide.</a:t>
            </a:r>
            <a:endParaRPr kumimoji="0" lang="en-IN"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endParaRPr lang="en-US" dirty="0"/>
          </a:p>
        </p:txBody>
      </p:sp>
      <p:pic>
        <p:nvPicPr>
          <p:cNvPr id="27" name="Picture Placeholder 26">
            <a:extLst>
              <a:ext uri="{FF2B5EF4-FFF2-40B4-BE49-F238E27FC236}">
                <a16:creationId xmlns:a16="http://schemas.microsoft.com/office/drawing/2014/main" id="{FC80FA98-D238-41BC-848B-15F7D2C9D061}"/>
              </a:ext>
            </a:extLst>
          </p:cNvPr>
          <p:cNvPicPr>
            <a:picLocks noGrp="1" noChangeAspect="1"/>
          </p:cNvPicPr>
          <p:nvPr>
            <p:ph type="pic" sz="quarter" idx="10"/>
          </p:nvPr>
        </p:nvPicPr>
        <p:blipFill>
          <a:blip r:embed="rId2"/>
          <a:srcRect/>
          <a:stretch/>
        </p:blipFill>
        <p:spPr>
          <a:xfrm>
            <a:off x="6477083" y="1666418"/>
            <a:ext cx="4953000" cy="3090862"/>
          </a:xfrm>
          <a:prstGeom prst="rect">
            <a:avLst/>
          </a:prstGeom>
          <a:ln>
            <a:noFill/>
          </a:ln>
          <a:effectLst>
            <a:outerShdw blurRad="292100" dist="139700" dir="2700000" algn="tl" rotWithShape="0">
              <a:srgbClr val="333333">
                <a:alpha val="65000"/>
              </a:srgbClr>
            </a:outerShdw>
          </a:effectLst>
        </p:spPr>
      </p:pic>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Growth by sector</a:t>
            </a:r>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6" name="Content Placeholder 5">
            <a:extLst>
              <a:ext uri="{FF2B5EF4-FFF2-40B4-BE49-F238E27FC236}">
                <a16:creationId xmlns:a16="http://schemas.microsoft.com/office/drawing/2014/main" id="{24A98FB4-F57F-650B-5182-90AF4BC2A20A}"/>
              </a:ext>
            </a:extLst>
          </p:cNvPr>
          <p:cNvPicPr>
            <a:picLocks noGrp="1" noChangeAspect="1"/>
          </p:cNvPicPr>
          <p:nvPr>
            <p:ph sz="quarter" idx="11"/>
          </p:nvPr>
        </p:nvPicPr>
        <p:blipFill>
          <a:blip r:embed="rId2"/>
          <a:stretch>
            <a:fillRect/>
          </a:stretch>
        </p:blipFill>
        <p:spPr>
          <a:xfrm>
            <a:off x="775252" y="1477964"/>
            <a:ext cx="10296939" cy="5008562"/>
          </a:xfrm>
        </p:spPr>
      </p:pic>
    </p:spTree>
    <p:extLst>
      <p:ext uri="{BB962C8B-B14F-4D97-AF65-F5344CB8AC3E}">
        <p14:creationId xmlns:p14="http://schemas.microsoft.com/office/powerpoint/2010/main" val="152738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Tools Used </a:t>
            </a:r>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5" name="Content Placeholder 4">
            <a:extLst>
              <a:ext uri="{FF2B5EF4-FFF2-40B4-BE49-F238E27FC236}">
                <a16:creationId xmlns:a16="http://schemas.microsoft.com/office/drawing/2014/main" id="{3364D13C-2EC4-CAC6-F406-E97054B8ED6C}"/>
              </a:ext>
            </a:extLst>
          </p:cNvPr>
          <p:cNvSpPr>
            <a:spLocks noGrp="1"/>
          </p:cNvSpPr>
          <p:nvPr>
            <p:ph sz="quarter" idx="11"/>
          </p:nvPr>
        </p:nvSpPr>
        <p:spPr>
          <a:xfrm>
            <a:off x="854074" y="1357244"/>
            <a:ext cx="10499725" cy="4860925"/>
          </a:xfrm>
        </p:spPr>
        <p:txBody>
          <a:bodyPr>
            <a:normAutofit fontScale="92500" lnSpcReduction="20000"/>
          </a:bodyPr>
          <a:lstStyle/>
          <a:p>
            <a:pPr algn="just">
              <a:lnSpc>
                <a:spcPct val="150000"/>
              </a:lnSpc>
              <a:buFont typeface="Wingdings" panose="05000000000000000000" pitchFamily="2" charset="2"/>
              <a:buChar char="q"/>
            </a:pPr>
            <a:r>
              <a:rPr lang="en-US" sz="2800" dirty="0">
                <a:solidFill>
                  <a:srgbClr val="000000"/>
                </a:solidFill>
                <a:latin typeface="Times New Roman" panose="02020603050405020304" pitchFamily="18" charset="0"/>
              </a:rPr>
              <a:t>Software: </a:t>
            </a:r>
          </a:p>
          <a:p>
            <a:pPr marL="457200" lvl="1" indent="0" algn="just">
              <a:buNone/>
            </a:pPr>
            <a:r>
              <a:rPr lang="en-US" b="0" i="0" u="none" strike="noStrike" baseline="0" dirty="0">
                <a:solidFill>
                  <a:srgbClr val="000000"/>
                </a:solidFill>
                <a:latin typeface="Times New Roman" panose="02020603050405020304" pitchFamily="18" charset="0"/>
              </a:rPr>
              <a:t>Google </a:t>
            </a:r>
            <a:r>
              <a:rPr lang="en-US" b="0" i="0" u="none" strike="noStrike" baseline="0" dirty="0" err="1">
                <a:solidFill>
                  <a:srgbClr val="000000"/>
                </a:solidFill>
                <a:latin typeface="Times New Roman" panose="02020603050405020304" pitchFamily="18" charset="0"/>
              </a:rPr>
              <a:t>Colab</a:t>
            </a:r>
            <a:r>
              <a:rPr lang="en-US" b="0" i="0" u="none" strike="noStrike" baseline="0" dirty="0">
                <a:solidFill>
                  <a:srgbClr val="000000"/>
                </a:solidFill>
                <a:latin typeface="Times New Roman" panose="02020603050405020304" pitchFamily="18" charset="0"/>
              </a:rPr>
              <a:t>: </a:t>
            </a:r>
            <a:r>
              <a:rPr lang="en-US" b="0" i="0" u="none" strike="noStrike" baseline="0" dirty="0" err="1">
                <a:solidFill>
                  <a:srgbClr val="000000"/>
                </a:solidFill>
                <a:latin typeface="Times New Roman" panose="02020603050405020304" pitchFamily="18" charset="0"/>
              </a:rPr>
              <a:t>Colaboratory</a:t>
            </a:r>
            <a:r>
              <a:rPr lang="en-US" b="0" i="0" u="none" strike="noStrike" baseline="0" dirty="0">
                <a:solidFill>
                  <a:srgbClr val="000000"/>
                </a:solidFill>
                <a:latin typeface="Times New Roman" panose="02020603050405020304" pitchFamily="18" charset="0"/>
              </a:rPr>
              <a:t> allows us to write and execute Python codes in our browser. </a:t>
            </a:r>
          </a:p>
          <a:p>
            <a:pPr algn="just">
              <a:lnSpc>
                <a:spcPct val="150000"/>
              </a:lnSpc>
              <a:buFont typeface="Wingdings" panose="05000000000000000000" pitchFamily="2" charset="2"/>
              <a:buChar char="q"/>
            </a:pPr>
            <a:r>
              <a:rPr lang="en-IN" sz="2800" b="0" i="0" u="none" strike="noStrike" baseline="0" dirty="0">
                <a:solidFill>
                  <a:srgbClr val="000000"/>
                </a:solidFill>
                <a:latin typeface="Times New Roman" panose="02020603050405020304" pitchFamily="18" charset="0"/>
              </a:rPr>
              <a:t>Libraries: </a:t>
            </a:r>
          </a:p>
          <a:p>
            <a:pPr marL="800100" lvl="1" indent="-342900" algn="just">
              <a:buFont typeface="+mj-lt"/>
              <a:buAutoNum type="arabicPeriod"/>
            </a:pPr>
            <a:r>
              <a:rPr lang="en-US" b="0" i="0" u="none" strike="noStrike" baseline="0" dirty="0">
                <a:solidFill>
                  <a:srgbClr val="000000"/>
                </a:solidFill>
                <a:latin typeface="Times New Roman" panose="02020603050405020304" pitchFamily="18" charset="0"/>
              </a:rPr>
              <a:t>NumPy</a:t>
            </a:r>
          </a:p>
          <a:p>
            <a:pPr marL="800100" lvl="1" indent="-342900" algn="just">
              <a:buFont typeface="+mj-lt"/>
              <a:buAutoNum type="arabicPeriod"/>
            </a:pPr>
            <a:r>
              <a:rPr lang="en-US" b="0" i="0" u="none" strike="noStrike" baseline="0" dirty="0">
                <a:solidFill>
                  <a:srgbClr val="000000"/>
                </a:solidFill>
                <a:latin typeface="Times New Roman" panose="02020603050405020304" pitchFamily="18" charset="0"/>
              </a:rPr>
              <a:t>Pandas</a:t>
            </a:r>
          </a:p>
          <a:p>
            <a:pPr marL="800100" lvl="1" indent="-342900" algn="just">
              <a:buFont typeface="+mj-lt"/>
              <a:buAutoNum type="arabicPeriod"/>
            </a:pPr>
            <a:r>
              <a:rPr lang="en-US" b="0" i="0" u="none" strike="noStrike" baseline="0" dirty="0">
                <a:solidFill>
                  <a:srgbClr val="000000"/>
                </a:solidFill>
                <a:latin typeface="Times New Roman" panose="02020603050405020304" pitchFamily="18" charset="0"/>
              </a:rPr>
              <a:t>Seaborn</a:t>
            </a:r>
          </a:p>
          <a:p>
            <a:pPr marL="914400" lvl="1" indent="-457200" algn="just">
              <a:buFont typeface="+mj-lt"/>
              <a:buAutoNum type="arabicPeriod"/>
            </a:pPr>
            <a:r>
              <a:rPr lang="en-US" b="0" i="0" u="none" strike="noStrike" baseline="0" dirty="0">
                <a:solidFill>
                  <a:srgbClr val="000000"/>
                </a:solidFill>
                <a:latin typeface="Times New Roman" panose="02020603050405020304" pitchFamily="18" charset="0"/>
              </a:rPr>
              <a:t>Matplotlib</a:t>
            </a:r>
          </a:p>
          <a:p>
            <a:pPr lvl="1" algn="just">
              <a:buFont typeface="Wingdings" panose="05000000000000000000" pitchFamily="2" charset="2"/>
              <a:buChar char="q"/>
            </a:pPr>
            <a:r>
              <a:rPr lang="en-IN" sz="2400" b="0" i="0" u="none" strike="noStrike" baseline="0" dirty="0">
                <a:solidFill>
                  <a:srgbClr val="000000"/>
                </a:solidFill>
                <a:latin typeface="Times New Roman" panose="02020603050405020304" pitchFamily="18" charset="0"/>
              </a:rPr>
              <a:t>Database: Malnutrition across the Globe</a:t>
            </a:r>
          </a:p>
          <a:p>
            <a:pPr marL="914400" lvl="1" indent="-457200" algn="just">
              <a:buFont typeface="+mj-lt"/>
              <a:buAutoNum type="arabicPeriod"/>
            </a:pPr>
            <a:endParaRPr lang="en-US"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BF59AC89-2307-4F1C-962F-D954A6C80A28}"/>
              </a:ext>
            </a:extLst>
          </p:cNvPr>
          <p:cNvSpPr>
            <a:spLocks noGrp="1"/>
          </p:cNvSpPr>
          <p:nvPr>
            <p:ph type="title"/>
          </p:nvPr>
        </p:nvSpPr>
        <p:spPr>
          <a:xfrm>
            <a:off x="2226365" y="3275525"/>
            <a:ext cx="8547652" cy="2237467"/>
          </a:xfrm>
        </p:spPr>
        <p:txBody>
          <a:bodyPr>
            <a:normAutofit/>
          </a:bodyPr>
          <a:lstStyle/>
          <a:p>
            <a:r>
              <a:rPr lang="en-US" sz="6000" b="1" dirty="0"/>
              <a:t>IMPLEMENTATION</a:t>
            </a:r>
            <a:endParaRPr lang="en-US" sz="6000" b="1" dirty="0">
              <a:solidFill>
                <a:schemeClr val="accent2">
                  <a:lumMod val="50000"/>
                </a:schemeClr>
              </a:solidFill>
            </a:endParaRPr>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028" name="Picture 4" descr="Kagera authorities moves to end malnutrition - Daily News">
            <a:extLst>
              <a:ext uri="{FF2B5EF4-FFF2-40B4-BE49-F238E27FC236}">
                <a16:creationId xmlns:a16="http://schemas.microsoft.com/office/drawing/2014/main" id="{B060A1D8-FF44-0A5A-13FF-4527AE44E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941" y="1345008"/>
            <a:ext cx="10222118"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99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C6655028-4C8E-4A3F-A17E-06A507BFF4F4}"/>
              </a:ext>
            </a:extLst>
          </p:cNvPr>
          <p:cNvSpPr>
            <a:spLocks noGrp="1"/>
          </p:cNvSpPr>
          <p:nvPr>
            <p:ph type="body" sz="quarter" idx="21"/>
          </p:nvPr>
        </p:nvSpPr>
        <p:spPr/>
        <p:txBody>
          <a:bodyPr/>
          <a:lstStyle/>
          <a:p>
            <a:r>
              <a:rPr lang="en-US" dirty="0"/>
              <a:t>03</a:t>
            </a:r>
          </a:p>
        </p:txBody>
      </p:sp>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p:txBody>
          <a:bodyPr/>
          <a:lstStyle/>
          <a:p>
            <a:r>
              <a:rPr lang="en-US" dirty="0"/>
              <a:t>Team</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5/14/2024</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08354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p:txBody>
          <a:bodyPr>
            <a:normAutofit fontScale="90000"/>
          </a:bodyPr>
          <a:lstStyle/>
          <a:p>
            <a:r>
              <a:rPr lang="en-US" dirty="0"/>
              <a:t>What’s next</a:t>
            </a:r>
          </a:p>
        </p:txBody>
      </p:sp>
    </p:spTree>
    <p:extLst>
      <p:ext uri="{BB962C8B-B14F-4D97-AF65-F5344CB8AC3E}">
        <p14:creationId xmlns:p14="http://schemas.microsoft.com/office/powerpoint/2010/main" val="67513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838200" y="136556"/>
            <a:ext cx="10515600" cy="1325563"/>
          </a:xfrm>
        </p:spPr>
        <p:txBody>
          <a:bodyPr/>
          <a:lstStyle/>
          <a:p>
            <a:pPr algn="ctr"/>
            <a:r>
              <a:rPr lang="en-US" dirty="0">
                <a:solidFill>
                  <a:schemeClr val="accent2">
                    <a:lumMod val="50000"/>
                  </a:schemeClr>
                </a:solidFill>
                <a:cs typeface="Biome Light" panose="020B0303030204020804" pitchFamily="34" charset="0"/>
              </a:rPr>
              <a:t>Monthly</a:t>
            </a:r>
            <a:r>
              <a:rPr lang="en-US" dirty="0">
                <a:solidFill>
                  <a:schemeClr val="accent2">
                    <a:lumMod val="50000"/>
                  </a:schemeClr>
                </a:solidFill>
                <a:latin typeface="Biome Light" panose="020B0303030204020804" pitchFamily="34" charset="0"/>
                <a:cs typeface="Biome Light" panose="020B0303030204020804" pitchFamily="34" charset="0"/>
              </a:rPr>
              <a:t> timeline</a:t>
            </a:r>
          </a:p>
        </p:txBody>
      </p:sp>
      <p:cxnSp>
        <p:nvCxnSpPr>
          <p:cNvPr id="70" name="Straight Connector 69">
            <a:extLst>
              <a:ext uri="{FF2B5EF4-FFF2-40B4-BE49-F238E27FC236}">
                <a16:creationId xmlns:a16="http://schemas.microsoft.com/office/drawing/2014/main" id="{F70C08F9-9A5C-43CF-9AAC-621536803BA0}"/>
              </a:ext>
              <a:ext uri="{C183D7F6-B498-43B3-948B-1728B52AA6E4}">
                <adec:decorative xmlns:adec="http://schemas.microsoft.com/office/drawing/2017/decorative" val="1"/>
              </a:ext>
            </a:extLst>
          </p:cNvPr>
          <p:cNvCxnSpPr>
            <a:cxnSpLocks/>
          </p:cNvCxnSpPr>
          <p:nvPr/>
        </p:nvCxnSpPr>
        <p:spPr>
          <a:xfrm>
            <a:off x="2941866" y="2592967"/>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89E8D-ECBE-4B32-82C7-E8DD0B202C5F}"/>
              </a:ext>
              <a:ext uri="{C183D7F6-B498-43B3-948B-1728B52AA6E4}">
                <adec:decorative xmlns:adec="http://schemas.microsoft.com/office/drawing/2017/decorative" val="1"/>
              </a:ext>
            </a:extLst>
          </p:cNvPr>
          <p:cNvCxnSpPr>
            <a:cxnSpLocks/>
          </p:cNvCxnSpPr>
          <p:nvPr/>
        </p:nvCxnSpPr>
        <p:spPr>
          <a:xfrm>
            <a:off x="5678005" y="2592967"/>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2B38730-2A0E-4853-AD2C-FC744EF527B4}"/>
              </a:ext>
              <a:ext uri="{C183D7F6-B498-43B3-948B-1728B52AA6E4}">
                <adec:decorative xmlns:adec="http://schemas.microsoft.com/office/drawing/2017/decorative" val="1"/>
              </a:ext>
            </a:extLst>
          </p:cNvPr>
          <p:cNvCxnSpPr>
            <a:cxnSpLocks/>
          </p:cNvCxnSpPr>
          <p:nvPr/>
        </p:nvCxnSpPr>
        <p:spPr>
          <a:xfrm>
            <a:off x="8403799" y="2592967"/>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8E48653-A8EB-4DE2-BFE6-A0E61D873096}"/>
              </a:ext>
              <a:ext uri="{C183D7F6-B498-43B3-948B-1728B52AA6E4}">
                <adec:decorative xmlns:adec="http://schemas.microsoft.com/office/drawing/2017/decorative" val="1"/>
              </a:ext>
            </a:extLst>
          </p:cNvPr>
          <p:cNvCxnSpPr>
            <a:cxnSpLocks/>
          </p:cNvCxnSpPr>
          <p:nvPr/>
        </p:nvCxnSpPr>
        <p:spPr>
          <a:xfrm>
            <a:off x="11129593" y="2592967"/>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190DF0B-5B2E-49A9-B210-E32FFFAC7E35}"/>
              </a:ext>
              <a:ext uri="{C183D7F6-B498-43B3-948B-1728B52AA6E4}">
                <adec:decorative xmlns:adec="http://schemas.microsoft.com/office/drawing/2017/decorative" val="1"/>
              </a:ext>
            </a:extLst>
          </p:cNvPr>
          <p:cNvCxnSpPr>
            <a:cxnSpLocks/>
            <a:endCxn id="63" idx="0"/>
          </p:cNvCxnSpPr>
          <p:nvPr/>
        </p:nvCxnSpPr>
        <p:spPr>
          <a:xfrm flipV="1">
            <a:off x="1437095" y="2410633"/>
            <a:ext cx="9692499" cy="16927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1E53639-8872-4E58-9A2D-8001BB8547AC}"/>
              </a:ext>
              <a:ext uri="{C183D7F6-B498-43B3-948B-1728B52AA6E4}">
                <adec:decorative xmlns:adec="http://schemas.microsoft.com/office/drawing/2017/decorative" val="1"/>
              </a:ext>
            </a:extLst>
          </p:cNvPr>
          <p:cNvSpPr/>
          <p:nvPr/>
        </p:nvSpPr>
        <p:spPr>
          <a:xfrm>
            <a:off x="832938" y="2277833"/>
            <a:ext cx="604157" cy="6041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A1632FE-1D0A-41E4-BF25-F0F7AA952C33}"/>
              </a:ext>
              <a:ext uri="{C183D7F6-B498-43B3-948B-1728B52AA6E4}">
                <adec:decorative xmlns:adec="http://schemas.microsoft.com/office/drawing/2017/decorative" val="1"/>
              </a:ext>
            </a:extLst>
          </p:cNvPr>
          <p:cNvSpPr/>
          <p:nvPr/>
        </p:nvSpPr>
        <p:spPr>
          <a:xfrm>
            <a:off x="7193124" y="2277833"/>
            <a:ext cx="604157" cy="60415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586E56F-86DF-43E4-85F3-DD6AA1CF8C84}"/>
              </a:ext>
              <a:ext uri="{C183D7F6-B498-43B3-948B-1728B52AA6E4}">
                <adec:decorative xmlns:adec="http://schemas.microsoft.com/office/drawing/2017/decorative" val="1"/>
              </a:ext>
            </a:extLst>
          </p:cNvPr>
          <p:cNvSpPr/>
          <p:nvPr/>
        </p:nvSpPr>
        <p:spPr>
          <a:xfrm>
            <a:off x="1741536" y="2277833"/>
            <a:ext cx="604157" cy="6041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EBE9657-CF02-4369-A33E-0B3687100B60}"/>
              </a:ext>
              <a:ext uri="{C183D7F6-B498-43B3-948B-1728B52AA6E4}">
                <adec:decorative xmlns:adec="http://schemas.microsoft.com/office/drawing/2017/decorative" val="1"/>
              </a:ext>
            </a:extLst>
          </p:cNvPr>
          <p:cNvSpPr/>
          <p:nvPr/>
        </p:nvSpPr>
        <p:spPr>
          <a:xfrm>
            <a:off x="2650134" y="2277833"/>
            <a:ext cx="604157" cy="6041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A9922DC-4CA9-4B40-A5D5-72BBFAE6A6D3}"/>
              </a:ext>
              <a:ext uri="{C183D7F6-B498-43B3-948B-1728B52AA6E4}">
                <adec:decorative xmlns:adec="http://schemas.microsoft.com/office/drawing/2017/decorative" val="1"/>
              </a:ext>
            </a:extLst>
          </p:cNvPr>
          <p:cNvSpPr/>
          <p:nvPr/>
        </p:nvSpPr>
        <p:spPr>
          <a:xfrm>
            <a:off x="3558732" y="2277833"/>
            <a:ext cx="604157" cy="6041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27F60B2-65D3-4950-9103-3EFDF7F7D6FE}"/>
              </a:ext>
              <a:ext uri="{C183D7F6-B498-43B3-948B-1728B52AA6E4}">
                <adec:decorative xmlns:adec="http://schemas.microsoft.com/office/drawing/2017/decorative" val="1"/>
              </a:ext>
            </a:extLst>
          </p:cNvPr>
          <p:cNvSpPr/>
          <p:nvPr/>
        </p:nvSpPr>
        <p:spPr>
          <a:xfrm>
            <a:off x="4467330" y="2277833"/>
            <a:ext cx="604157" cy="6041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D1CD723-7F96-4567-92C6-62CCB0855077}"/>
              </a:ext>
              <a:ext uri="{C183D7F6-B498-43B3-948B-1728B52AA6E4}">
                <adec:decorative xmlns:adec="http://schemas.microsoft.com/office/drawing/2017/decorative" val="1"/>
              </a:ext>
            </a:extLst>
          </p:cNvPr>
          <p:cNvSpPr/>
          <p:nvPr/>
        </p:nvSpPr>
        <p:spPr>
          <a:xfrm>
            <a:off x="5375928" y="2277833"/>
            <a:ext cx="604157" cy="6041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D641E32-C3C9-4F0F-A366-D6AF93DD9F68}"/>
              </a:ext>
              <a:ext uri="{C183D7F6-B498-43B3-948B-1728B52AA6E4}">
                <adec:decorative xmlns:adec="http://schemas.microsoft.com/office/drawing/2017/decorative" val="1"/>
              </a:ext>
            </a:extLst>
          </p:cNvPr>
          <p:cNvSpPr/>
          <p:nvPr/>
        </p:nvSpPr>
        <p:spPr>
          <a:xfrm>
            <a:off x="6284526" y="2277832"/>
            <a:ext cx="604157" cy="60415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EBF65AA-A09B-4D00-8027-CC0A25E8CC3F}"/>
              </a:ext>
              <a:ext uri="{C183D7F6-B498-43B3-948B-1728B52AA6E4}">
                <adec:decorative xmlns:adec="http://schemas.microsoft.com/office/drawing/2017/decorative" val="1"/>
              </a:ext>
            </a:extLst>
          </p:cNvPr>
          <p:cNvSpPr/>
          <p:nvPr/>
        </p:nvSpPr>
        <p:spPr>
          <a:xfrm>
            <a:off x="8101722" y="2277833"/>
            <a:ext cx="604157" cy="60415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07F39A3-7EA6-4379-9663-6D559F439438}"/>
              </a:ext>
              <a:ext uri="{C183D7F6-B498-43B3-948B-1728B52AA6E4}">
                <adec:decorative xmlns:adec="http://schemas.microsoft.com/office/drawing/2017/decorative" val="1"/>
              </a:ext>
            </a:extLst>
          </p:cNvPr>
          <p:cNvSpPr/>
          <p:nvPr/>
        </p:nvSpPr>
        <p:spPr>
          <a:xfrm>
            <a:off x="9010320" y="2277833"/>
            <a:ext cx="604157" cy="60415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B2E89-57B9-4D7A-8428-5CD76566CA18}"/>
              </a:ext>
              <a:ext uri="{C183D7F6-B498-43B3-948B-1728B52AA6E4}">
                <adec:decorative xmlns:adec="http://schemas.microsoft.com/office/drawing/2017/decorative" val="1"/>
              </a:ext>
            </a:extLst>
          </p:cNvPr>
          <p:cNvSpPr/>
          <p:nvPr/>
        </p:nvSpPr>
        <p:spPr>
          <a:xfrm>
            <a:off x="9918918" y="2277833"/>
            <a:ext cx="604157" cy="60415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F419E70-E8A3-4D0F-B3B6-B2E3C5F0599D}"/>
              </a:ext>
              <a:ext uri="{C183D7F6-B498-43B3-948B-1728B52AA6E4}">
                <adec:decorative xmlns:adec="http://schemas.microsoft.com/office/drawing/2017/decorative" val="1"/>
              </a:ext>
            </a:extLst>
          </p:cNvPr>
          <p:cNvSpPr/>
          <p:nvPr/>
        </p:nvSpPr>
        <p:spPr>
          <a:xfrm>
            <a:off x="10827518" y="2277833"/>
            <a:ext cx="604157" cy="60415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FD1A8A05-09CF-4FED-814A-C13B5ADAD0D0}"/>
              </a:ext>
            </a:extLst>
          </p:cNvPr>
          <p:cNvSpPr txBox="1"/>
          <p:nvPr/>
        </p:nvSpPr>
        <p:spPr>
          <a:xfrm>
            <a:off x="832935"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Jul</a:t>
            </a:r>
          </a:p>
        </p:txBody>
      </p:sp>
      <p:sp>
        <p:nvSpPr>
          <p:cNvPr id="43" name="TextBox 42">
            <a:extLst>
              <a:ext uri="{FF2B5EF4-FFF2-40B4-BE49-F238E27FC236}">
                <a16:creationId xmlns:a16="http://schemas.microsoft.com/office/drawing/2014/main" id="{1D462F79-38EC-4B6D-A17B-F5010967D4B4}"/>
              </a:ext>
            </a:extLst>
          </p:cNvPr>
          <p:cNvSpPr txBox="1"/>
          <p:nvPr/>
        </p:nvSpPr>
        <p:spPr>
          <a:xfrm>
            <a:off x="1741713"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Aug</a:t>
            </a:r>
          </a:p>
        </p:txBody>
      </p:sp>
      <p:sp>
        <p:nvSpPr>
          <p:cNvPr id="45" name="TextBox 44">
            <a:extLst>
              <a:ext uri="{FF2B5EF4-FFF2-40B4-BE49-F238E27FC236}">
                <a16:creationId xmlns:a16="http://schemas.microsoft.com/office/drawing/2014/main" id="{F0040622-091C-4302-89B8-994214504947}"/>
              </a:ext>
            </a:extLst>
          </p:cNvPr>
          <p:cNvSpPr txBox="1"/>
          <p:nvPr/>
        </p:nvSpPr>
        <p:spPr>
          <a:xfrm>
            <a:off x="2650133"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Sep</a:t>
            </a:r>
          </a:p>
        </p:txBody>
      </p:sp>
      <p:sp>
        <p:nvSpPr>
          <p:cNvPr id="47" name="TextBox 46">
            <a:extLst>
              <a:ext uri="{FF2B5EF4-FFF2-40B4-BE49-F238E27FC236}">
                <a16:creationId xmlns:a16="http://schemas.microsoft.com/office/drawing/2014/main" id="{5947416C-CC20-4528-9E6B-29806BA3BA3B}"/>
              </a:ext>
            </a:extLst>
          </p:cNvPr>
          <p:cNvSpPr txBox="1"/>
          <p:nvPr/>
        </p:nvSpPr>
        <p:spPr>
          <a:xfrm>
            <a:off x="4390864"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Nov</a:t>
            </a:r>
          </a:p>
        </p:txBody>
      </p:sp>
      <p:sp>
        <p:nvSpPr>
          <p:cNvPr id="49" name="TextBox 48">
            <a:extLst>
              <a:ext uri="{FF2B5EF4-FFF2-40B4-BE49-F238E27FC236}">
                <a16:creationId xmlns:a16="http://schemas.microsoft.com/office/drawing/2014/main" id="{62B43C75-ADC1-45C4-B8A7-20F5B91BAD47}"/>
              </a:ext>
            </a:extLst>
          </p:cNvPr>
          <p:cNvSpPr txBox="1"/>
          <p:nvPr/>
        </p:nvSpPr>
        <p:spPr>
          <a:xfrm>
            <a:off x="3574159"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Oct</a:t>
            </a:r>
          </a:p>
        </p:txBody>
      </p:sp>
      <p:sp>
        <p:nvSpPr>
          <p:cNvPr id="51" name="TextBox 50">
            <a:extLst>
              <a:ext uri="{FF2B5EF4-FFF2-40B4-BE49-F238E27FC236}">
                <a16:creationId xmlns:a16="http://schemas.microsoft.com/office/drawing/2014/main" id="{0BB3AF7F-FFF7-43A1-AD4E-EC73024C5568}"/>
              </a:ext>
            </a:extLst>
          </p:cNvPr>
          <p:cNvSpPr txBox="1"/>
          <p:nvPr/>
        </p:nvSpPr>
        <p:spPr>
          <a:xfrm>
            <a:off x="5299462"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Dec</a:t>
            </a:r>
          </a:p>
        </p:txBody>
      </p:sp>
      <p:sp>
        <p:nvSpPr>
          <p:cNvPr id="53" name="TextBox 52">
            <a:extLst>
              <a:ext uri="{FF2B5EF4-FFF2-40B4-BE49-F238E27FC236}">
                <a16:creationId xmlns:a16="http://schemas.microsoft.com/office/drawing/2014/main" id="{A92DB966-25A0-4984-9B63-C732CFF22BF5}"/>
              </a:ext>
            </a:extLst>
          </p:cNvPr>
          <p:cNvSpPr txBox="1"/>
          <p:nvPr/>
        </p:nvSpPr>
        <p:spPr>
          <a:xfrm>
            <a:off x="6208060"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Jan</a:t>
            </a:r>
          </a:p>
        </p:txBody>
      </p:sp>
      <p:sp>
        <p:nvSpPr>
          <p:cNvPr id="55" name="TextBox 54">
            <a:extLst>
              <a:ext uri="{FF2B5EF4-FFF2-40B4-BE49-F238E27FC236}">
                <a16:creationId xmlns:a16="http://schemas.microsoft.com/office/drawing/2014/main" id="{E1E98164-920D-4ED4-A5AA-5A7397381533}"/>
              </a:ext>
            </a:extLst>
          </p:cNvPr>
          <p:cNvSpPr txBox="1"/>
          <p:nvPr/>
        </p:nvSpPr>
        <p:spPr>
          <a:xfrm>
            <a:off x="7116658"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Feb</a:t>
            </a:r>
          </a:p>
        </p:txBody>
      </p:sp>
      <p:sp>
        <p:nvSpPr>
          <p:cNvPr id="57" name="TextBox 56">
            <a:extLst>
              <a:ext uri="{FF2B5EF4-FFF2-40B4-BE49-F238E27FC236}">
                <a16:creationId xmlns:a16="http://schemas.microsoft.com/office/drawing/2014/main" id="{B55204BF-7B89-48BE-B911-AB38665495CE}"/>
              </a:ext>
            </a:extLst>
          </p:cNvPr>
          <p:cNvSpPr txBox="1"/>
          <p:nvPr/>
        </p:nvSpPr>
        <p:spPr>
          <a:xfrm>
            <a:off x="8025256"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Mar</a:t>
            </a:r>
          </a:p>
        </p:txBody>
      </p:sp>
      <p:sp>
        <p:nvSpPr>
          <p:cNvPr id="59" name="TextBox 58">
            <a:extLst>
              <a:ext uri="{FF2B5EF4-FFF2-40B4-BE49-F238E27FC236}">
                <a16:creationId xmlns:a16="http://schemas.microsoft.com/office/drawing/2014/main" id="{F4608EA6-D8A9-40C5-86D4-F6A06BB55DF0}"/>
              </a:ext>
            </a:extLst>
          </p:cNvPr>
          <p:cNvSpPr txBox="1"/>
          <p:nvPr/>
        </p:nvSpPr>
        <p:spPr>
          <a:xfrm>
            <a:off x="8933854"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Apr</a:t>
            </a:r>
          </a:p>
        </p:txBody>
      </p:sp>
      <p:sp>
        <p:nvSpPr>
          <p:cNvPr id="61" name="TextBox 60">
            <a:extLst>
              <a:ext uri="{FF2B5EF4-FFF2-40B4-BE49-F238E27FC236}">
                <a16:creationId xmlns:a16="http://schemas.microsoft.com/office/drawing/2014/main" id="{AE4EBEE0-F0BD-4B44-A294-BA11560FEC18}"/>
              </a:ext>
            </a:extLst>
          </p:cNvPr>
          <p:cNvSpPr txBox="1"/>
          <p:nvPr/>
        </p:nvSpPr>
        <p:spPr>
          <a:xfrm>
            <a:off x="9842452"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May</a:t>
            </a:r>
          </a:p>
        </p:txBody>
      </p:sp>
      <p:sp>
        <p:nvSpPr>
          <p:cNvPr id="63" name="TextBox 62">
            <a:extLst>
              <a:ext uri="{FF2B5EF4-FFF2-40B4-BE49-F238E27FC236}">
                <a16:creationId xmlns:a16="http://schemas.microsoft.com/office/drawing/2014/main" id="{1850852B-B5D2-43AC-8631-C907E6A781C8}"/>
              </a:ext>
            </a:extLst>
          </p:cNvPr>
          <p:cNvSpPr txBox="1"/>
          <p:nvPr/>
        </p:nvSpPr>
        <p:spPr>
          <a:xfrm>
            <a:off x="10751050"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Jun</a:t>
            </a:r>
          </a:p>
        </p:txBody>
      </p:sp>
      <p:sp>
        <p:nvSpPr>
          <p:cNvPr id="105" name="TextBox 104">
            <a:extLst>
              <a:ext uri="{FF2B5EF4-FFF2-40B4-BE49-F238E27FC236}">
                <a16:creationId xmlns:a16="http://schemas.microsoft.com/office/drawing/2014/main" id="{CC54D7B6-3713-48BB-9DDB-12D73AFA8E99}"/>
              </a:ext>
            </a:extLst>
          </p:cNvPr>
          <p:cNvSpPr txBox="1"/>
          <p:nvPr/>
        </p:nvSpPr>
        <p:spPr>
          <a:xfrm>
            <a:off x="472986" y="3679886"/>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07" name="TextBox 106">
            <a:extLst>
              <a:ext uri="{FF2B5EF4-FFF2-40B4-BE49-F238E27FC236}">
                <a16:creationId xmlns:a16="http://schemas.microsoft.com/office/drawing/2014/main" id="{43C3E76C-2256-4F05-B7C3-0DFF370582FE}"/>
              </a:ext>
            </a:extLst>
          </p:cNvPr>
          <p:cNvSpPr txBox="1"/>
          <p:nvPr/>
        </p:nvSpPr>
        <p:spPr>
          <a:xfrm>
            <a:off x="3209125" y="5337099"/>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09" name="TextBox 108">
            <a:extLst>
              <a:ext uri="{FF2B5EF4-FFF2-40B4-BE49-F238E27FC236}">
                <a16:creationId xmlns:a16="http://schemas.microsoft.com/office/drawing/2014/main" id="{27DF1E14-A144-47F8-A8C2-C2DB76FEE3E7}"/>
              </a:ext>
            </a:extLst>
          </p:cNvPr>
          <p:cNvSpPr txBox="1"/>
          <p:nvPr/>
        </p:nvSpPr>
        <p:spPr>
          <a:xfrm>
            <a:off x="5934919" y="3684742"/>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11" name="TextBox 110">
            <a:extLst>
              <a:ext uri="{FF2B5EF4-FFF2-40B4-BE49-F238E27FC236}">
                <a16:creationId xmlns:a16="http://schemas.microsoft.com/office/drawing/2014/main" id="{5B72532C-25BA-4593-9A4A-521BC652C2BC}"/>
              </a:ext>
            </a:extLst>
          </p:cNvPr>
          <p:cNvSpPr txBox="1"/>
          <p:nvPr/>
        </p:nvSpPr>
        <p:spPr>
          <a:xfrm>
            <a:off x="8660713" y="5341955"/>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28" name="Title 1">
            <a:extLst>
              <a:ext uri="{FF2B5EF4-FFF2-40B4-BE49-F238E27FC236}">
                <a16:creationId xmlns:a16="http://schemas.microsoft.com/office/drawing/2014/main" id="{B9FF2D19-E789-4622-8C93-442F36075B59}"/>
              </a:ext>
            </a:extLst>
          </p:cNvPr>
          <p:cNvSpPr txBox="1">
            <a:spLocks/>
          </p:cNvSpPr>
          <p:nvPr/>
        </p:nvSpPr>
        <p:spPr>
          <a:xfrm>
            <a:off x="832936" y="1709111"/>
            <a:ext cx="60415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tx2">
                    <a:lumMod val="75000"/>
                  </a:schemeClr>
                </a:solidFill>
                <a:cs typeface="Biome Light" panose="020B0303030204020804" pitchFamily="34" charset="0"/>
              </a:rPr>
              <a:t>Q1</a:t>
            </a:r>
          </a:p>
        </p:txBody>
      </p:sp>
      <p:sp>
        <p:nvSpPr>
          <p:cNvPr id="130" name="Title 1">
            <a:extLst>
              <a:ext uri="{FF2B5EF4-FFF2-40B4-BE49-F238E27FC236}">
                <a16:creationId xmlns:a16="http://schemas.microsoft.com/office/drawing/2014/main" id="{F06F1B9E-833C-4A81-9647-F6FB852D5F0B}"/>
              </a:ext>
            </a:extLst>
          </p:cNvPr>
          <p:cNvSpPr txBox="1">
            <a:spLocks/>
          </p:cNvSpPr>
          <p:nvPr/>
        </p:nvSpPr>
        <p:spPr>
          <a:xfrm>
            <a:off x="3558732"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AA9D92"/>
                </a:solidFill>
                <a:cs typeface="Biome Light" panose="020B0303030204020804" pitchFamily="34" charset="0"/>
              </a:rPr>
              <a:t>Q2</a:t>
            </a:r>
          </a:p>
        </p:txBody>
      </p:sp>
      <p:sp>
        <p:nvSpPr>
          <p:cNvPr id="132" name="Title 1">
            <a:extLst>
              <a:ext uri="{FF2B5EF4-FFF2-40B4-BE49-F238E27FC236}">
                <a16:creationId xmlns:a16="http://schemas.microsoft.com/office/drawing/2014/main" id="{6D8B9F4E-BB0E-4EA0-8D17-2285623C4321}"/>
              </a:ext>
            </a:extLst>
          </p:cNvPr>
          <p:cNvSpPr txBox="1">
            <a:spLocks/>
          </p:cNvSpPr>
          <p:nvPr/>
        </p:nvSpPr>
        <p:spPr>
          <a:xfrm>
            <a:off x="6299952" y="1709111"/>
            <a:ext cx="588731"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bg1">
                    <a:lumMod val="65000"/>
                  </a:schemeClr>
                </a:solidFill>
                <a:cs typeface="Biome Light" panose="020B0303030204020804" pitchFamily="34" charset="0"/>
              </a:rPr>
              <a:t>Q3</a:t>
            </a:r>
          </a:p>
        </p:txBody>
      </p:sp>
      <p:sp>
        <p:nvSpPr>
          <p:cNvPr id="134" name="Title 1">
            <a:extLst>
              <a:ext uri="{FF2B5EF4-FFF2-40B4-BE49-F238E27FC236}">
                <a16:creationId xmlns:a16="http://schemas.microsoft.com/office/drawing/2014/main" id="{CC09C7BA-2451-49E9-9E79-6E08651BED50}"/>
              </a:ext>
            </a:extLst>
          </p:cNvPr>
          <p:cNvSpPr txBox="1">
            <a:spLocks/>
          </p:cNvSpPr>
          <p:nvPr/>
        </p:nvSpPr>
        <p:spPr>
          <a:xfrm>
            <a:off x="9010320"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BEB9AA"/>
                </a:solidFill>
                <a:cs typeface="Biome Light" panose="020B0303030204020804" pitchFamily="34" charset="0"/>
              </a:rPr>
              <a:t>Q4</a:t>
            </a:r>
          </a:p>
        </p:txBody>
      </p:sp>
      <p:sp>
        <p:nvSpPr>
          <p:cNvPr id="141" name="Date Placeholder 140">
            <a:extLst>
              <a:ext uri="{FF2B5EF4-FFF2-40B4-BE49-F238E27FC236}">
                <a16:creationId xmlns:a16="http://schemas.microsoft.com/office/drawing/2014/main" id="{3E96791E-3AF0-4956-AFA7-A8A89E8EB15E}"/>
              </a:ext>
            </a:extLst>
          </p:cNvPr>
          <p:cNvSpPr>
            <a:spLocks noGrp="1"/>
          </p:cNvSpPr>
          <p:nvPr>
            <p:ph type="dt" sz="half" idx="2"/>
          </p:nvPr>
        </p:nvSpPr>
        <p:spPr/>
        <p:txBody>
          <a:bodyPr/>
          <a:lstStyle/>
          <a:p>
            <a:fld id="{4871AD0A-72DC-49A1-AA89-5509B2193035}" type="datetime1">
              <a:rPr lang="en-US" smtClean="0"/>
              <a:t>5/14/2024</a:t>
            </a:fld>
            <a:endParaRPr lang="en-US" dirty="0"/>
          </a:p>
        </p:txBody>
      </p:sp>
      <p:sp>
        <p:nvSpPr>
          <p:cNvPr id="142" name="Slide Number Placeholder 141">
            <a:extLst>
              <a:ext uri="{FF2B5EF4-FFF2-40B4-BE49-F238E27FC236}">
                <a16:creationId xmlns:a16="http://schemas.microsoft.com/office/drawing/2014/main" id="{9FD033B5-99FB-4B26-BF74-3DA89EEE7C67}"/>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700209266"/>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96</TotalTime>
  <Words>465</Words>
  <Application>Microsoft Office PowerPoint</Application>
  <PresentationFormat>Widescreen</PresentationFormat>
  <Paragraphs>115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Biome Light</vt:lpstr>
      <vt:lpstr>Calibri</vt:lpstr>
      <vt:lpstr>Times New Roman</vt:lpstr>
      <vt:lpstr>Wingdings</vt:lpstr>
      <vt:lpstr>Wingdings 3</vt:lpstr>
      <vt:lpstr>Office Theme</vt:lpstr>
      <vt:lpstr>MALNUTRITION ACROSS THE GLOBE</vt:lpstr>
      <vt:lpstr>Agenda</vt:lpstr>
      <vt:lpstr>Introduction</vt:lpstr>
      <vt:lpstr>Growth by sector</vt:lpstr>
      <vt:lpstr>Tools Used </vt:lpstr>
      <vt:lpstr>IMPLEMENTATION</vt:lpstr>
      <vt:lpstr>Team</vt:lpstr>
      <vt:lpstr>What’s next</vt:lpstr>
      <vt:lpstr>Monthly timeline</vt:lpstr>
      <vt:lpstr>Goals for Q1</vt:lpstr>
      <vt:lpstr>Goals for Q2</vt:lpstr>
      <vt:lpstr>Summary</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MALNUTRITION ACROSS THE GLOBE</dc:title>
  <dc:creator>Khushi Gowda</dc:creator>
  <cp:lastModifiedBy>Khushi Gowda</cp:lastModifiedBy>
  <cp:revision>1</cp:revision>
  <dcterms:created xsi:type="dcterms:W3CDTF">2024-05-14T14:15:43Z</dcterms:created>
  <dcterms:modified xsi:type="dcterms:W3CDTF">2024-05-14T15:51:51Z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