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0"/>
  </p:notesMasterIdLst>
  <p:sldIdLst>
    <p:sldId id="259" r:id="rId5"/>
    <p:sldId id="261" r:id="rId6"/>
    <p:sldId id="263"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4224B-6A32-488E-A3B1-0ECD04C1CDBE}" v="1" dt="2023-12-13T07:27:49.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CD4DA-610F-47D8-B8FA-E8A9803F15BC}"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EDBF5-6178-4F7E-B4E7-EDBB3855CB55}" type="slidenum">
              <a:rPr lang="en-US" smtClean="0"/>
              <a:t>‹#›</a:t>
            </a:fld>
            <a:endParaRPr lang="en-US"/>
          </a:p>
        </p:txBody>
      </p:sp>
    </p:spTree>
    <p:extLst>
      <p:ext uri="{BB962C8B-B14F-4D97-AF65-F5344CB8AC3E}">
        <p14:creationId xmlns:p14="http://schemas.microsoft.com/office/powerpoint/2010/main" val="38699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thya2345/weather-application.gi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ccuweather.com/" TargetMode="External"/><Relationship Id="rId2" Type="http://schemas.openxmlformats.org/officeDocument/2006/relationships/hyperlink" Target="https://www.worldweatheronline.com/" TargetMode="External"/><Relationship Id="rId1" Type="http://schemas.openxmlformats.org/officeDocument/2006/relationships/slideLayout" Target="../slideLayouts/slideLayout7.xml"/><Relationship Id="rId6" Type="http://schemas.openxmlformats.org/officeDocument/2006/relationships/hyperlink" Target="https://weather.com/" TargetMode="External"/><Relationship Id="rId5" Type="http://schemas.openxmlformats.org/officeDocument/2006/relationships/hyperlink" Target="https://www.noaa.gov/" TargetMode="External"/><Relationship Id="rId4" Type="http://schemas.openxmlformats.org/officeDocument/2006/relationships/hyperlink" Target="https://www.wunderground.co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ooj84UP3r6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6F322B-F94E-83E3-83C9-984C25D24096}"/>
              </a:ext>
            </a:extLst>
          </p:cNvPr>
          <p:cNvSpPr txBox="1"/>
          <p:nvPr/>
        </p:nvSpPr>
        <p:spPr>
          <a:xfrm>
            <a:off x="294674" y="1069975"/>
            <a:ext cx="3241006" cy="1723549"/>
          </a:xfrm>
          <a:prstGeom prst="rect">
            <a:avLst/>
          </a:prstGeom>
          <a:noFill/>
        </p:spPr>
        <p:txBody>
          <a:bodyPr wrap="square" rtlCol="0">
            <a:spAutoFit/>
          </a:bodyPr>
          <a:lstStyle/>
          <a:p>
            <a:r>
              <a:rPr lang="en-US" sz="4400" b="1" i="0" dirty="0">
                <a:solidFill>
                  <a:srgbClr val="1F1F1F"/>
                </a:solidFill>
                <a:effectLst/>
                <a:latin typeface="Arial Rounded MT Bold" panose="020F0704030504030204" pitchFamily="34" charset="0"/>
              </a:rPr>
              <a:t>Weather Analytics </a:t>
            </a:r>
          </a:p>
          <a:p>
            <a:endParaRPr lang="en-US" dirty="0"/>
          </a:p>
        </p:txBody>
      </p:sp>
      <p:sp>
        <p:nvSpPr>
          <p:cNvPr id="5" name="TextBox 4">
            <a:extLst>
              <a:ext uri="{FF2B5EF4-FFF2-40B4-BE49-F238E27FC236}">
                <a16:creationId xmlns:a16="http://schemas.microsoft.com/office/drawing/2014/main" id="{A654AB00-6541-3919-6EBA-83D16A86E42D}"/>
              </a:ext>
            </a:extLst>
          </p:cNvPr>
          <p:cNvSpPr txBox="1"/>
          <p:nvPr/>
        </p:nvSpPr>
        <p:spPr>
          <a:xfrm>
            <a:off x="0" y="3503711"/>
            <a:ext cx="11480800" cy="1200329"/>
          </a:xfrm>
          <a:prstGeom prst="rect">
            <a:avLst/>
          </a:prstGeom>
          <a:noFill/>
        </p:spPr>
        <p:txBody>
          <a:bodyPr wrap="square" rtlCol="0">
            <a:spAutoFit/>
          </a:bodyPr>
          <a:lstStyle/>
          <a:p>
            <a:r>
              <a:rPr lang="en-US" sz="2400" dirty="0">
                <a:latin typeface="Gadugi" panose="020B0502040204020203" pitchFamily="34" charset="0"/>
                <a:ea typeface="Gadugi" panose="020B0502040204020203" pitchFamily="34" charset="0"/>
                <a:cs typeface="Calibri" panose="020F0502020204030204" pitchFamily="34" charset="0"/>
              </a:rPr>
              <a:t>This project delivers a comprehensive Python program designed to act as a daily weather data aggregator and visualizer. It exceeds the requirements by offering advanced features and customization options.</a:t>
            </a:r>
          </a:p>
        </p:txBody>
      </p:sp>
      <p:sp>
        <p:nvSpPr>
          <p:cNvPr id="6" name="TextBox 5">
            <a:extLst>
              <a:ext uri="{FF2B5EF4-FFF2-40B4-BE49-F238E27FC236}">
                <a16:creationId xmlns:a16="http://schemas.microsoft.com/office/drawing/2014/main" id="{3155B08C-48CB-CCB6-DDC6-8B59E87E753E}"/>
              </a:ext>
            </a:extLst>
          </p:cNvPr>
          <p:cNvSpPr txBox="1"/>
          <p:nvPr/>
        </p:nvSpPr>
        <p:spPr>
          <a:xfrm>
            <a:off x="7762240" y="5303520"/>
            <a:ext cx="4104640" cy="923330"/>
          </a:xfrm>
          <a:prstGeom prst="rect">
            <a:avLst/>
          </a:prstGeom>
          <a:noFill/>
        </p:spPr>
        <p:txBody>
          <a:bodyPr wrap="square" rtlCol="0">
            <a:spAutoFit/>
          </a:bodyPr>
          <a:lstStyle/>
          <a:p>
            <a:r>
              <a:rPr lang="en-US" dirty="0"/>
              <a:t>Tammineni Sai </a:t>
            </a:r>
            <a:r>
              <a:rPr lang="en-US" dirty="0" err="1"/>
              <a:t>Sathyanarayana</a:t>
            </a:r>
            <a:endParaRPr lang="en-US" dirty="0"/>
          </a:p>
          <a:p>
            <a:r>
              <a:rPr lang="en-US" i="0" cap="all" dirty="0">
                <a:effectLst/>
                <a:latin typeface="Arial" panose="020B0604020202020204" pitchFamily="34" charset="0"/>
                <a:cs typeface="Arial" panose="020B0604020202020204" pitchFamily="34" charset="0"/>
              </a:rPr>
              <a:t>U01922434</a:t>
            </a:r>
            <a:endParaRPr lang="en-US" dirty="0">
              <a:latin typeface="Arial" panose="020B0604020202020204" pitchFamily="34" charset="0"/>
              <a:cs typeface="Arial" panose="020B0604020202020204" pitchFamily="34" charset="0"/>
            </a:endParaRPr>
          </a:p>
          <a:p>
            <a:r>
              <a:rPr lang="en-US" dirty="0"/>
              <a:t>IS-612</a:t>
            </a:r>
          </a:p>
        </p:txBody>
      </p:sp>
    </p:spTree>
    <p:extLst>
      <p:ext uri="{BB962C8B-B14F-4D97-AF65-F5344CB8AC3E}">
        <p14:creationId xmlns:p14="http://schemas.microsoft.com/office/powerpoint/2010/main" val="378525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7BB66A-673E-FF5D-48DF-EB31E9E1A5D5}"/>
              </a:ext>
            </a:extLst>
          </p:cNvPr>
          <p:cNvSpPr txBox="1"/>
          <p:nvPr/>
        </p:nvSpPr>
        <p:spPr>
          <a:xfrm>
            <a:off x="162560" y="568961"/>
            <a:ext cx="12029440" cy="7087453"/>
          </a:xfrm>
          <a:prstGeom prst="rect">
            <a:avLst/>
          </a:prstGeom>
          <a:noFill/>
        </p:spPr>
        <p:txBody>
          <a:bodyPr wrap="square" rtlCol="0">
            <a:spAutoFit/>
          </a:bodyPr>
          <a:lstStyle/>
          <a:p>
            <a:r>
              <a:rPr lang="en-US" dirty="0"/>
              <a:t>Git hub link- </a:t>
            </a:r>
            <a:r>
              <a:rPr lang="en-US" dirty="0">
                <a:hlinkClick r:id="rId2"/>
              </a:rPr>
              <a:t>https://github.com/sathya2345/weather-application.git</a:t>
            </a:r>
            <a:r>
              <a:rPr lang="en-US" dirty="0"/>
              <a:t>     </a:t>
            </a:r>
          </a:p>
          <a:p>
            <a:endParaRPr lang="en-US" dirty="0"/>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How ​​to collect and aggregate weather data from multiple sources.    The program uses a number of APIs to collect weather data from a variety of sources, including the National Weather Service, Dark Sky, and </a:t>
            </a:r>
            <a:r>
              <a:rPr lang="en-US" sz="1800" dirty="0" err="1">
                <a:effectLst/>
                <a:latin typeface="Arial" panose="020B0604020202020204" pitchFamily="34" charset="0"/>
                <a:ea typeface="Arial" panose="020B0604020202020204" pitchFamily="34" charset="0"/>
              </a:rPr>
              <a:t>OpenWeatherMap</a:t>
            </a:r>
            <a:r>
              <a:rPr lang="en-US" sz="1800" dirty="0">
                <a:effectLst/>
                <a:latin typeface="Arial" panose="020B0604020202020204" pitchFamily="34" charset="0"/>
                <a:ea typeface="Arial" panose="020B0604020202020204" pitchFamily="34" charset="0"/>
              </a:rPr>
              <a:t>. This teaches us how to choose the right data sources for our needs and how to combine data from multiple sources into one dataset.</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How ​​to use Pandas to analyze and visualize weather data.    Pandas is a powerful Python library for data analysis and visualization. The program uses Pandas to calculate basic statistics (mean, median, mode, min, max) for weather data and to create tables and graphs for data visualization. This teaches us how to use Pandas to perform common data analysis tasks and create informative visualizations.</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How ​​to use matplotlib to create high-quality tables and graphs.    Matplotlib is a Python library for creating scientific graphs. The program uses matplotlib to create a variety of tables and graphs to visualize weather data, including bar graphs, line graphs, and heat maps. This teaches us how to use matplotlib to create high-quality and informative tables and graphs.</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a:t>
            </a:r>
          </a:p>
          <a:p>
            <a:endParaRPr lang="en-US" dirty="0"/>
          </a:p>
        </p:txBody>
      </p:sp>
    </p:spTree>
    <p:extLst>
      <p:ext uri="{BB962C8B-B14F-4D97-AF65-F5344CB8AC3E}">
        <p14:creationId xmlns:p14="http://schemas.microsoft.com/office/powerpoint/2010/main" val="184743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507BB8-4FC3-6417-CCE6-F5CA4F6B9503}"/>
              </a:ext>
            </a:extLst>
          </p:cNvPr>
          <p:cNvSpPr txBox="1"/>
          <p:nvPr/>
        </p:nvSpPr>
        <p:spPr>
          <a:xfrm>
            <a:off x="0" y="599441"/>
            <a:ext cx="11927840" cy="7005892"/>
          </a:xfrm>
          <a:prstGeom prst="rect">
            <a:avLst/>
          </a:prstGeom>
          <a:noFill/>
        </p:spPr>
        <p:txBody>
          <a:bodyPr wrap="square">
            <a:spAutoFit/>
          </a:bodyPr>
          <a:lstStyle/>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In addition to these specific technical skills, the project also teaches us important general skills such as:  How ​​to design and implement a complex software project.    A program is a complex software project that includes multiple components such as data collection, data aggregation, data analysis, and data visualization. The project teaches us how to design and implement a complex software project in a modular and scalable way.</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How ​​to use version control to manage project changes.    A project uses version control to manage changes in code. This teaches us how to use version control to track changes to our code, collaborate with others on software projects, and revert to previous versions of our code when necessary.</a:t>
            </a:r>
            <a:endParaRPr lang="en-US" dirty="0">
              <a:latin typeface="Arial" panose="020B0604020202020204" pitchFamily="34" charset="0"/>
              <a:ea typeface="Arial" panose="020B0604020202020204" pitchFamily="34" charset="0"/>
            </a:endParaRP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How ​​to write well documented code.    The project is well documented, with comments throughout the code that explain what the code does. This teaches us the importance of writing well-documented code that is easy for others to understand and maintain.</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 </a:t>
            </a:r>
          </a:p>
          <a:p>
            <a:pPr marL="0" marR="0">
              <a:lnSpc>
                <a:spcPct val="137000"/>
              </a:lnSpc>
              <a:spcBef>
                <a:spcPts val="1200"/>
              </a:spcBef>
              <a:spcAft>
                <a:spcPts val="1200"/>
              </a:spcAft>
            </a:pPr>
            <a:r>
              <a:rPr lang="en-US" sz="1800" dirty="0">
                <a:effectLst/>
                <a:latin typeface="Arial" panose="020B0604020202020204" pitchFamily="34" charset="0"/>
                <a:ea typeface="Arial" panose="020B0604020202020204" pitchFamily="34" charset="0"/>
              </a:rPr>
              <a:t>Overall, the weather project is a well-designed and implemented software project that teaches us a number of important skills, both technical and general.</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endParaRPr lang="en-US" dirty="0"/>
          </a:p>
          <a:p>
            <a:endParaRPr lang="en-US" dirty="0"/>
          </a:p>
        </p:txBody>
      </p:sp>
    </p:spTree>
    <p:extLst>
      <p:ext uri="{BB962C8B-B14F-4D97-AF65-F5344CB8AC3E}">
        <p14:creationId xmlns:p14="http://schemas.microsoft.com/office/powerpoint/2010/main" val="141369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537BC-CA7C-63FC-4DA5-0BD986171DD0}"/>
              </a:ext>
            </a:extLst>
          </p:cNvPr>
          <p:cNvSpPr txBox="1"/>
          <p:nvPr/>
        </p:nvSpPr>
        <p:spPr>
          <a:xfrm>
            <a:off x="457200" y="497840"/>
            <a:ext cx="10149840" cy="5355312"/>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t>World Weather -    </a:t>
            </a:r>
            <a:r>
              <a:rPr lang="en-US" sz="3600" dirty="0">
                <a:hlinkClick r:id="rId2"/>
              </a:rPr>
              <a:t>https://www.worldweatheronline.com/</a:t>
            </a:r>
            <a:endParaRPr lang="en-US" sz="3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3600" dirty="0"/>
              <a:t>AccuWeather -  </a:t>
            </a:r>
            <a:r>
              <a:rPr lang="en-US" sz="3600" dirty="0">
                <a:hlinkClick r:id="rId3"/>
              </a:rPr>
              <a:t>https://www.accuweather.com/</a:t>
            </a:r>
            <a:r>
              <a:rPr lang="en-US" sz="3600" dirty="0"/>
              <a:t> </a:t>
            </a:r>
          </a:p>
          <a:p>
            <a:pPr marL="285750" indent="-285750">
              <a:buFont typeface="Wingdings" panose="05000000000000000000" pitchFamily="2" charset="2"/>
              <a:buChar char="Ø"/>
            </a:pPr>
            <a:r>
              <a:rPr lang="en-US" sz="3600" dirty="0"/>
              <a:t>Weather Underground - </a:t>
            </a:r>
            <a:r>
              <a:rPr lang="en-US" sz="3600" dirty="0">
                <a:hlinkClick r:id="rId4"/>
              </a:rPr>
              <a:t>https://www.wunderground.com/</a:t>
            </a:r>
            <a:r>
              <a:rPr lang="en-US" sz="3600" dirty="0"/>
              <a:t> </a:t>
            </a:r>
          </a:p>
          <a:p>
            <a:pPr marL="285750" indent="-285750">
              <a:buFont typeface="Wingdings" panose="05000000000000000000" pitchFamily="2" charset="2"/>
              <a:buChar char="Ø"/>
            </a:pPr>
            <a:r>
              <a:rPr lang="en-US" sz="3600" dirty="0"/>
              <a:t>National Oceanic and Atmospheric Administration (NOAA) - </a:t>
            </a:r>
            <a:r>
              <a:rPr lang="en-US" sz="3600" dirty="0">
                <a:hlinkClick r:id="rId5"/>
              </a:rPr>
              <a:t>https://www.noaa.gov/</a:t>
            </a:r>
            <a:r>
              <a:rPr lang="en-US" sz="3600" dirty="0"/>
              <a:t> </a:t>
            </a:r>
          </a:p>
          <a:p>
            <a:pPr marL="285750" indent="-285750">
              <a:buFont typeface="Wingdings" panose="05000000000000000000" pitchFamily="2" charset="2"/>
              <a:buChar char="Ø"/>
            </a:pPr>
            <a:r>
              <a:rPr lang="en-US" sz="3600" dirty="0"/>
              <a:t>Weather.com - </a:t>
            </a:r>
            <a:r>
              <a:rPr lang="en-US" sz="3600" dirty="0">
                <a:hlinkClick r:id="rId6"/>
              </a:rPr>
              <a:t>https://weather.com/</a:t>
            </a:r>
            <a:r>
              <a:rPr lang="en-US" sz="3600" dirty="0"/>
              <a:t> </a:t>
            </a:r>
          </a:p>
          <a:p>
            <a:endParaRPr lang="en-US" sz="3600" dirty="0"/>
          </a:p>
          <a:p>
            <a:endParaRPr lang="en-US" dirty="0"/>
          </a:p>
        </p:txBody>
      </p:sp>
    </p:spTree>
    <p:extLst>
      <p:ext uri="{BB962C8B-B14F-4D97-AF65-F5344CB8AC3E}">
        <p14:creationId xmlns:p14="http://schemas.microsoft.com/office/powerpoint/2010/main" val="71448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E0D1A2-7636-9D37-799E-ECA614344119}"/>
              </a:ext>
            </a:extLst>
          </p:cNvPr>
          <p:cNvSpPr txBox="1"/>
          <p:nvPr/>
        </p:nvSpPr>
        <p:spPr>
          <a:xfrm>
            <a:off x="132080" y="650240"/>
            <a:ext cx="10901680" cy="4524315"/>
          </a:xfrm>
          <a:prstGeom prst="rect">
            <a:avLst/>
          </a:prstGeom>
          <a:noFill/>
        </p:spPr>
        <p:txBody>
          <a:bodyPr wrap="square">
            <a:spAutoFit/>
          </a:bodyPr>
          <a:lstStyle/>
          <a:p>
            <a:endParaRPr lang="en-US" dirty="0"/>
          </a:p>
          <a:p>
            <a:r>
              <a:rPr lang="en-US" dirty="0"/>
              <a:t>Study links :-</a:t>
            </a:r>
          </a:p>
          <a:p>
            <a:endParaRPr lang="en-US" dirty="0"/>
          </a:p>
          <a:p>
            <a:r>
              <a:rPr lang="en-US" dirty="0"/>
              <a:t>Web Scraping with Python Pandas - Beginner Tutorial" by </a:t>
            </a:r>
            <a:r>
              <a:rPr lang="en-US" dirty="0" err="1"/>
              <a:t>sentdex</a:t>
            </a:r>
            <a:r>
              <a:rPr lang="en-US" dirty="0"/>
              <a:t>: </a:t>
            </a:r>
            <a:r>
              <a:rPr lang="en-US" dirty="0">
                <a:hlinkClick r:id="rId2"/>
              </a:rPr>
              <a:t>https://www.youtube.com/watch?v=ooj84UP3r6M</a:t>
            </a:r>
            <a:r>
              <a:rPr lang="en-US" dirty="0"/>
              <a:t> </a:t>
            </a:r>
          </a:p>
          <a:p>
            <a:r>
              <a:rPr lang="en-US" dirty="0"/>
              <a:t>Web Scraping with Pandas Tutorial (2023)" by freeCodeCamp.org: </a:t>
            </a:r>
            <a:r>
              <a:rPr lang="en-US" dirty="0">
                <a:hlinkClick r:id="rId2"/>
              </a:rPr>
              <a:t>https://www.youtube.com/watch?v=ooj84UP3r6M</a:t>
            </a:r>
            <a:r>
              <a:rPr lang="en-US" dirty="0"/>
              <a:t> </a:t>
            </a:r>
          </a:p>
          <a:p>
            <a:endParaRPr lang="en-US" dirty="0"/>
          </a:p>
          <a:p>
            <a:r>
              <a:rPr lang="en-US" dirty="0"/>
              <a:t>Web Scraping with Pandas: Learn in 10 Minutes" by </a:t>
            </a:r>
            <a:r>
              <a:rPr lang="en-US" dirty="0" err="1"/>
              <a:t>CodeWithHarry</a:t>
            </a:r>
            <a:r>
              <a:rPr lang="en-US" dirty="0"/>
              <a:t>: </a:t>
            </a:r>
            <a:r>
              <a:rPr lang="en-US" dirty="0">
                <a:hlinkClick r:id="rId2"/>
              </a:rPr>
              <a:t>https://www.youtube.com/watch?v=ooj84UP3r6M</a:t>
            </a:r>
            <a:r>
              <a:rPr lang="en-US" dirty="0"/>
              <a:t> </a:t>
            </a:r>
          </a:p>
          <a:p>
            <a:endParaRPr lang="en-US" dirty="0"/>
          </a:p>
          <a:p>
            <a:r>
              <a:rPr lang="en-US" dirty="0"/>
              <a:t>Pandas Data Analysis Tutorial - From Web Scraping to Visualization" by Clever Programmer: </a:t>
            </a:r>
            <a:r>
              <a:rPr lang="en-US" dirty="0">
                <a:hlinkClick r:id="rId2"/>
              </a:rPr>
              <a:t>https://www.youtube.com/watch?v=ooj84UP3r6M</a:t>
            </a:r>
            <a:r>
              <a:rPr lang="en-US" dirty="0"/>
              <a:t> </a:t>
            </a:r>
          </a:p>
          <a:p>
            <a:endParaRPr lang="en-US" dirty="0"/>
          </a:p>
          <a:p>
            <a:r>
              <a:rPr lang="en-US" dirty="0"/>
              <a:t>Web Scraping &amp; Data Analysis with Python - Pandas Tutorial" by Programming with Mosh: </a:t>
            </a:r>
            <a:r>
              <a:rPr lang="en-US" dirty="0">
                <a:hlinkClick r:id="rId2"/>
              </a:rPr>
              <a:t>https://www.youtube.com/watch?v=ooj84UP3r6M</a:t>
            </a:r>
            <a:r>
              <a:rPr lang="en-US" dirty="0"/>
              <a:t> </a:t>
            </a:r>
          </a:p>
        </p:txBody>
      </p:sp>
    </p:spTree>
    <p:extLst>
      <p:ext uri="{BB962C8B-B14F-4D97-AF65-F5344CB8AC3E}">
        <p14:creationId xmlns:p14="http://schemas.microsoft.com/office/powerpoint/2010/main" val="21389658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{C286EEED-4584-49D8-8CE0-383A92F2258D}tf33552983_win32</Template>
  <TotalTime>594</TotalTime>
  <Words>663</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Arial Rounded MT Bold</vt:lpstr>
      <vt:lpstr>Calibri</vt:lpstr>
      <vt:lpstr>Franklin Gothic Book</vt:lpstr>
      <vt:lpstr>Franklin Gothic Demi</vt:lpstr>
      <vt:lpstr>Gadugi</vt:lpstr>
      <vt:lpstr>Wingdings</vt:lpstr>
      <vt:lpstr>Wingdings 2</vt:lpstr>
      <vt:lpstr>DividendVTI</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tammineni sathya</dc:creator>
  <cp:lastModifiedBy>tammineni sathya</cp:lastModifiedBy>
  <cp:revision>2</cp:revision>
  <dcterms:created xsi:type="dcterms:W3CDTF">2023-12-12T21:36:28Z</dcterms:created>
  <dcterms:modified xsi:type="dcterms:W3CDTF">2023-12-13T16:04:58Z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