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Klein Bold" charset="1" panose="02000503060000020004"/>
      <p:regular r:id="rId14"/>
    </p:embeddedFont>
    <p:embeddedFont>
      <p:font typeface="Klein" charset="1" panose="02000503060000020004"/>
      <p:regular r:id="rId15"/>
    </p:embeddedFont>
    <p:embeddedFont>
      <p:font typeface="Helios Bold" charset="1" panose="020B0704020202020204"/>
      <p:regular r:id="rId16"/>
    </p:embeddedFont>
    <p:embeddedFont>
      <p:font typeface="Public Sans Bold" charset="1" panose="00000000000000000000"/>
      <p:regular r:id="rId17"/>
    </p:embeddedFont>
    <p:embeddedFont>
      <p:font typeface="Public Sans" charset="1" panose="00000000000000000000"/>
      <p:regular r:id="rId18"/>
    </p:embeddedFont>
    <p:embeddedFont>
      <p:font typeface="Helios" charset="1" panose="020B0504020202020204"/>
      <p:regular r:id="rId19"/>
    </p:embeddedFont>
    <p:embeddedFont>
      <p:font typeface="Gagalin" charset="1" panose="000005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Relationship Id="rId6" Target="../media/image17.png" Type="http://schemas.openxmlformats.org/officeDocument/2006/relationships/image"/><Relationship Id="rId7" Target="../media/image1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66927" y="-4280359"/>
            <a:ext cx="10812392" cy="10812392"/>
          </a:xfrm>
          <a:custGeom>
            <a:avLst/>
            <a:gdLst/>
            <a:ahLst/>
            <a:cxnLst/>
            <a:rect r="r" b="b" t="t" l="l"/>
            <a:pathLst>
              <a:path h="10812392" w="10812392">
                <a:moveTo>
                  <a:pt x="0" y="0"/>
                </a:moveTo>
                <a:lnTo>
                  <a:pt x="10812393" y="0"/>
                </a:lnTo>
                <a:lnTo>
                  <a:pt x="10812393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407200" y="4432068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7078" y="7902203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80476" y="785066"/>
            <a:ext cx="7051724" cy="3416363"/>
          </a:xfrm>
          <a:custGeom>
            <a:avLst/>
            <a:gdLst/>
            <a:ahLst/>
            <a:cxnLst/>
            <a:rect r="r" b="b" t="t" l="l"/>
            <a:pathLst>
              <a:path h="3416363" w="7051724">
                <a:moveTo>
                  <a:pt x="0" y="0"/>
                </a:moveTo>
                <a:lnTo>
                  <a:pt x="7051724" y="0"/>
                </a:lnTo>
                <a:lnTo>
                  <a:pt x="7051724" y="3416363"/>
                </a:lnTo>
                <a:lnTo>
                  <a:pt x="0" y="34163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372025" y="0"/>
            <a:ext cx="2405287" cy="1355091"/>
          </a:xfrm>
          <a:custGeom>
            <a:avLst/>
            <a:gdLst/>
            <a:ahLst/>
            <a:cxnLst/>
            <a:rect r="r" b="b" t="t" l="l"/>
            <a:pathLst>
              <a:path h="1355091" w="2405287">
                <a:moveTo>
                  <a:pt x="0" y="0"/>
                </a:moveTo>
                <a:lnTo>
                  <a:pt x="2405287" y="0"/>
                </a:lnTo>
                <a:lnTo>
                  <a:pt x="2405287" y="1355091"/>
                </a:lnTo>
                <a:lnTo>
                  <a:pt x="0" y="135509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987029" y="-197952"/>
            <a:ext cx="2293637" cy="2293637"/>
          </a:xfrm>
          <a:custGeom>
            <a:avLst/>
            <a:gdLst/>
            <a:ahLst/>
            <a:cxnLst/>
            <a:rect r="r" b="b" t="t" l="l"/>
            <a:pathLst>
              <a:path h="2293637" w="2293637">
                <a:moveTo>
                  <a:pt x="0" y="0"/>
                </a:moveTo>
                <a:lnTo>
                  <a:pt x="2293637" y="0"/>
                </a:lnTo>
                <a:lnTo>
                  <a:pt x="2293637" y="2293637"/>
                </a:lnTo>
                <a:lnTo>
                  <a:pt x="0" y="229363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868485" y="1208249"/>
            <a:ext cx="3862833" cy="405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1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7232200" y="3809060"/>
            <a:ext cx="11122475" cy="340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46"/>
              </a:lnSpc>
            </a:pPr>
            <a:r>
              <a:rPr lang="en-US" sz="5622" b="true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AI for Autism - Enhancing Emotional Understanding through Text Emotion Classification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949396" y="7854578"/>
            <a:ext cx="2314792" cy="405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1"/>
              </a:lnSpc>
              <a:spcBef>
                <a:spcPct val="0"/>
              </a:spcBef>
            </a:pPr>
            <a:r>
              <a:rPr lang="en-US" sz="2401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DATA WIZARDS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422789" y="1995001"/>
            <a:ext cx="6148356" cy="6354148"/>
            <a:chOff x="0" y="0"/>
            <a:chExt cx="6362700" cy="65756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" y="6350"/>
              <a:ext cx="6350013" cy="6562979"/>
            </a:xfrm>
            <a:custGeom>
              <a:avLst/>
              <a:gdLst/>
              <a:ahLst/>
              <a:cxnLst/>
              <a:rect r="r" b="b" t="t" l="l"/>
              <a:pathLst>
                <a:path h="6562979" w="6350013">
                  <a:moveTo>
                    <a:pt x="6350000" y="5480583"/>
                  </a:moveTo>
                  <a:cubicBezTo>
                    <a:pt x="6350000" y="6078372"/>
                    <a:pt x="5865419" y="6562979"/>
                    <a:pt x="5267617" y="6562979"/>
                  </a:cubicBezTo>
                  <a:lnTo>
                    <a:pt x="1082383" y="6562979"/>
                  </a:lnTo>
                  <a:cubicBezTo>
                    <a:pt x="484594" y="6562979"/>
                    <a:pt x="0" y="6078385"/>
                    <a:pt x="0" y="5480583"/>
                  </a:cubicBezTo>
                  <a:lnTo>
                    <a:pt x="0" y="1082383"/>
                  </a:lnTo>
                  <a:cubicBezTo>
                    <a:pt x="0" y="484594"/>
                    <a:pt x="484581" y="0"/>
                    <a:pt x="1082383" y="0"/>
                  </a:cubicBezTo>
                  <a:lnTo>
                    <a:pt x="5267630" y="0"/>
                  </a:lnTo>
                  <a:cubicBezTo>
                    <a:pt x="5865419" y="0"/>
                    <a:pt x="6350013" y="484594"/>
                    <a:pt x="6350013" y="1082383"/>
                  </a:cubicBezTo>
                  <a:lnTo>
                    <a:pt x="6350013" y="5480583"/>
                  </a:lnTo>
                  <a:close/>
                </a:path>
              </a:pathLst>
            </a:custGeom>
            <a:blipFill>
              <a:blip r:embed="rId2"/>
              <a:stretch>
                <a:fillRect l="-1676" t="0" r="-1676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28700" y="3663288"/>
            <a:ext cx="7285740" cy="2112010"/>
            <a:chOff x="0" y="0"/>
            <a:chExt cx="9714320" cy="2816013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76200"/>
              <a:ext cx="9714320" cy="14943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099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108411"/>
              <a:ext cx="8770288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7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745778"/>
            <a:ext cx="8819813" cy="3585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79"/>
              </a:lnSpc>
              <a:spcBef>
                <a:spcPct val="0"/>
              </a:spcBef>
            </a:pPr>
            <a:r>
              <a:rPr lang="en-US" b="true" sz="3056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PROBLEM FACED:</a:t>
            </a:r>
          </a:p>
          <a:p>
            <a:pPr algn="just">
              <a:lnSpc>
                <a:spcPts val="2414"/>
              </a:lnSpc>
            </a:pPr>
          </a:p>
          <a:p>
            <a:pPr algn="just" marL="564783" indent="-282392" lvl="1">
              <a:lnSpc>
                <a:spcPts val="3662"/>
              </a:lnSpc>
              <a:buFont typeface="Arial"/>
              <a:buChar char="•"/>
            </a:pPr>
            <a:r>
              <a:rPr lang="en-US" sz="2615">
                <a:solidFill>
                  <a:srgbClr val="2A2E3A"/>
                </a:solidFill>
                <a:latin typeface="Klein"/>
                <a:ea typeface="Klein"/>
                <a:cs typeface="Klein"/>
                <a:sym typeface="Klein"/>
              </a:rPr>
              <a:t>AUTISTIC INDIVIDUALS OFTEN STRUGGLE WITH RECOGNIZING NONVERBAL CUES LIKE FACIAL EXPRESSIONS AND TONE, MAKING IT HARDER TO FORM AND MAINTAIN RELATIONSHIPS, LEADING TO SOCIAL MISUNDERSTANDINGS AND ISOLATION.</a:t>
            </a:r>
          </a:p>
          <a:p>
            <a:pPr algn="just">
              <a:lnSpc>
                <a:spcPts val="3662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775467"/>
            <a:ext cx="8819813" cy="4482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84"/>
              </a:lnSpc>
            </a:pPr>
            <a:r>
              <a:rPr lang="en-US" b="true" sz="306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SOLUTION:</a:t>
            </a:r>
          </a:p>
          <a:p>
            <a:pPr algn="just">
              <a:lnSpc>
                <a:spcPts val="2417"/>
              </a:lnSpc>
            </a:pPr>
          </a:p>
          <a:p>
            <a:pPr algn="just" marL="565657" indent="-282829" lvl="1">
              <a:lnSpc>
                <a:spcPts val="3667"/>
              </a:lnSpc>
              <a:buFont typeface="Arial"/>
              <a:buChar char="•"/>
            </a:pPr>
            <a:r>
              <a:rPr lang="en-US" sz="2619">
                <a:solidFill>
                  <a:srgbClr val="2A2E3A"/>
                </a:solidFill>
                <a:latin typeface="Klein"/>
                <a:ea typeface="Klein"/>
                <a:cs typeface="Klein"/>
                <a:sym typeface="Klein"/>
              </a:rPr>
              <a:t>DEPLOY AI-POWERED TEXT EMOTION CLASSIFICATION USING INTEL ONEAPI IN WRITTEN COMMUNICATION IN ORDER TO ENHANCE EMOTIONAL UNDERSTANDING BY PEOPLE WITH ASD.</a:t>
            </a:r>
          </a:p>
          <a:p>
            <a:pPr algn="just" marL="565657" indent="-282829" lvl="1">
              <a:lnSpc>
                <a:spcPts val="3667"/>
              </a:lnSpc>
              <a:buFont typeface="Arial"/>
              <a:buChar char="•"/>
            </a:pPr>
            <a:r>
              <a:rPr lang="en-US" sz="2619">
                <a:solidFill>
                  <a:srgbClr val="2A2E3A"/>
                </a:solidFill>
                <a:latin typeface="Klein"/>
                <a:ea typeface="Klein"/>
                <a:cs typeface="Klein"/>
                <a:sym typeface="Klein"/>
              </a:rPr>
              <a:t>THE INTERPRETATION OF EMOTIONAL MEANING AND SOCIAL COMMUNICATION IN ASD SHOULD BE ENHANCED WITH ADVANCED AI-DRIVEN TEC.</a:t>
            </a:r>
          </a:p>
          <a:p>
            <a:pPr algn="just">
              <a:lnSpc>
                <a:spcPts val="344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6928720" y="-370076"/>
            <a:ext cx="4440913" cy="4440913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7686626" y="376153"/>
            <a:ext cx="2925101" cy="2925101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7721509" y="1142597"/>
            <a:ext cx="2855335" cy="924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9"/>
              </a:lnSpc>
            </a:pPr>
            <a:r>
              <a:rPr lang="en-US" b="true" sz="3058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AI - Autism Detection</a:t>
            </a:r>
          </a:p>
        </p:txBody>
      </p:sp>
      <p:sp>
        <p:nvSpPr>
          <p:cNvPr name="AutoShape 7" id="7"/>
          <p:cNvSpPr/>
          <p:nvPr/>
        </p:nvSpPr>
        <p:spPr>
          <a:xfrm flipH="true" flipV="true">
            <a:off x="3926269" y="5201172"/>
            <a:ext cx="0" cy="3778752"/>
          </a:xfrm>
          <a:prstGeom prst="line">
            <a:avLst/>
          </a:prstGeom>
          <a:ln cap="flat" w="9525">
            <a:solidFill>
              <a:srgbClr val="40404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2810179" y="5749900"/>
            <a:ext cx="2252886" cy="792087"/>
            <a:chOff x="0" y="0"/>
            <a:chExt cx="572999" cy="20145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72999" cy="201459"/>
            </a:xfrm>
            <a:custGeom>
              <a:avLst/>
              <a:gdLst/>
              <a:ahLst/>
              <a:cxnLst/>
              <a:rect r="r" b="b" t="t" l="l"/>
              <a:pathLst>
                <a:path h="201459" w="572999">
                  <a:moveTo>
                    <a:pt x="34364" y="0"/>
                  </a:moveTo>
                  <a:lnTo>
                    <a:pt x="538635" y="0"/>
                  </a:lnTo>
                  <a:cubicBezTo>
                    <a:pt x="557614" y="0"/>
                    <a:pt x="572999" y="15385"/>
                    <a:pt x="572999" y="34364"/>
                  </a:cubicBezTo>
                  <a:lnTo>
                    <a:pt x="572999" y="167095"/>
                  </a:lnTo>
                  <a:cubicBezTo>
                    <a:pt x="572999" y="186074"/>
                    <a:pt x="557614" y="201459"/>
                    <a:pt x="538635" y="201459"/>
                  </a:cubicBezTo>
                  <a:lnTo>
                    <a:pt x="34364" y="201459"/>
                  </a:lnTo>
                  <a:cubicBezTo>
                    <a:pt x="25250" y="201459"/>
                    <a:pt x="16510" y="197839"/>
                    <a:pt x="10065" y="191394"/>
                  </a:cubicBezTo>
                  <a:cubicBezTo>
                    <a:pt x="3621" y="184950"/>
                    <a:pt x="0" y="176209"/>
                    <a:pt x="0" y="167095"/>
                  </a:cubicBezTo>
                  <a:lnTo>
                    <a:pt x="0" y="34364"/>
                  </a:lnTo>
                  <a:cubicBezTo>
                    <a:pt x="0" y="15385"/>
                    <a:pt x="15385" y="0"/>
                    <a:pt x="34364" y="0"/>
                  </a:cubicBezTo>
                  <a:close/>
                </a:path>
              </a:pathLst>
            </a:custGeom>
            <a:solidFill>
              <a:srgbClr val="A8CBB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9525"/>
              <a:ext cx="572999" cy="2109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4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810179" y="4464829"/>
            <a:ext cx="2252886" cy="1004172"/>
            <a:chOff x="0" y="0"/>
            <a:chExt cx="572999" cy="25540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72999" cy="255401"/>
            </a:xfrm>
            <a:custGeom>
              <a:avLst/>
              <a:gdLst/>
              <a:ahLst/>
              <a:cxnLst/>
              <a:rect r="r" b="b" t="t" l="l"/>
              <a:pathLst>
                <a:path h="255401" w="572999">
                  <a:moveTo>
                    <a:pt x="103093" y="0"/>
                  </a:moveTo>
                  <a:lnTo>
                    <a:pt x="469906" y="0"/>
                  </a:lnTo>
                  <a:cubicBezTo>
                    <a:pt x="526843" y="0"/>
                    <a:pt x="572999" y="46156"/>
                    <a:pt x="572999" y="103093"/>
                  </a:cubicBezTo>
                  <a:lnTo>
                    <a:pt x="572999" y="152308"/>
                  </a:lnTo>
                  <a:cubicBezTo>
                    <a:pt x="572999" y="209245"/>
                    <a:pt x="526843" y="255401"/>
                    <a:pt x="469906" y="255401"/>
                  </a:cubicBezTo>
                  <a:lnTo>
                    <a:pt x="103093" y="255401"/>
                  </a:lnTo>
                  <a:cubicBezTo>
                    <a:pt x="46156" y="255401"/>
                    <a:pt x="0" y="209245"/>
                    <a:pt x="0" y="152308"/>
                  </a:cubicBezTo>
                  <a:lnTo>
                    <a:pt x="0" y="103093"/>
                  </a:lnTo>
                  <a:cubicBezTo>
                    <a:pt x="0" y="46156"/>
                    <a:pt x="46156" y="0"/>
                    <a:pt x="103093" y="0"/>
                  </a:cubicBezTo>
                  <a:close/>
                </a:path>
              </a:pathLst>
            </a:custGeom>
            <a:solidFill>
              <a:srgbClr val="A8CBB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9525"/>
              <a:ext cx="572999" cy="2649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4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810179" y="4830364"/>
            <a:ext cx="2252886" cy="31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46"/>
              </a:lnSpc>
              <a:spcBef>
                <a:spcPct val="0"/>
              </a:spcBef>
            </a:pPr>
            <a:r>
              <a:rPr lang="en-US" b="true" sz="2038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Data Collection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961466" y="5969975"/>
            <a:ext cx="1950312" cy="273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96"/>
              </a:lnSpc>
              <a:spcBef>
                <a:spcPct val="0"/>
              </a:spcBef>
            </a:pPr>
            <a:r>
              <a:rPr lang="en-US" sz="1747">
                <a:solidFill>
                  <a:srgbClr val="404040"/>
                </a:solidFill>
                <a:latin typeface="Public Sans"/>
                <a:ea typeface="Public Sans"/>
                <a:cs typeface="Public Sans"/>
                <a:sym typeface="Public Sans"/>
              </a:rPr>
              <a:t>Video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2810179" y="6819393"/>
            <a:ext cx="2252886" cy="792087"/>
            <a:chOff x="0" y="0"/>
            <a:chExt cx="572999" cy="20145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572999" cy="201459"/>
            </a:xfrm>
            <a:custGeom>
              <a:avLst/>
              <a:gdLst/>
              <a:ahLst/>
              <a:cxnLst/>
              <a:rect r="r" b="b" t="t" l="l"/>
              <a:pathLst>
                <a:path h="201459" w="572999">
                  <a:moveTo>
                    <a:pt x="34364" y="0"/>
                  </a:moveTo>
                  <a:lnTo>
                    <a:pt x="538635" y="0"/>
                  </a:lnTo>
                  <a:cubicBezTo>
                    <a:pt x="557614" y="0"/>
                    <a:pt x="572999" y="15385"/>
                    <a:pt x="572999" y="34364"/>
                  </a:cubicBezTo>
                  <a:lnTo>
                    <a:pt x="572999" y="167095"/>
                  </a:lnTo>
                  <a:cubicBezTo>
                    <a:pt x="572999" y="186074"/>
                    <a:pt x="557614" y="201459"/>
                    <a:pt x="538635" y="201459"/>
                  </a:cubicBezTo>
                  <a:lnTo>
                    <a:pt x="34364" y="201459"/>
                  </a:lnTo>
                  <a:cubicBezTo>
                    <a:pt x="25250" y="201459"/>
                    <a:pt x="16510" y="197839"/>
                    <a:pt x="10065" y="191394"/>
                  </a:cubicBezTo>
                  <a:cubicBezTo>
                    <a:pt x="3621" y="184950"/>
                    <a:pt x="0" y="176209"/>
                    <a:pt x="0" y="167095"/>
                  </a:cubicBezTo>
                  <a:lnTo>
                    <a:pt x="0" y="34364"/>
                  </a:lnTo>
                  <a:cubicBezTo>
                    <a:pt x="0" y="15385"/>
                    <a:pt x="15385" y="0"/>
                    <a:pt x="34364" y="0"/>
                  </a:cubicBezTo>
                  <a:close/>
                </a:path>
              </a:pathLst>
            </a:custGeom>
            <a:solidFill>
              <a:srgbClr val="A8CBBD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9525"/>
              <a:ext cx="572999" cy="2109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40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2961466" y="7039468"/>
            <a:ext cx="1950312" cy="273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96"/>
              </a:lnSpc>
              <a:spcBef>
                <a:spcPct val="0"/>
              </a:spcBef>
            </a:pPr>
            <a:r>
              <a:rPr lang="en-US" sz="1747">
                <a:solidFill>
                  <a:srgbClr val="404040"/>
                </a:solidFill>
                <a:latin typeface="Public Sans"/>
                <a:ea typeface="Public Sans"/>
                <a:cs typeface="Public Sans"/>
                <a:sym typeface="Public Sans"/>
              </a:rPr>
              <a:t>Audio</a:t>
            </a:r>
          </a:p>
        </p:txBody>
      </p:sp>
      <p:sp>
        <p:nvSpPr>
          <p:cNvPr name="AutoShape 20" id="20"/>
          <p:cNvSpPr/>
          <p:nvPr/>
        </p:nvSpPr>
        <p:spPr>
          <a:xfrm flipV="true">
            <a:off x="6466914" y="5469032"/>
            <a:ext cx="104923" cy="3489347"/>
          </a:xfrm>
          <a:prstGeom prst="line">
            <a:avLst/>
          </a:prstGeom>
          <a:ln cap="flat" w="9525">
            <a:solidFill>
              <a:srgbClr val="40404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1" id="21"/>
          <p:cNvGrpSpPr/>
          <p:nvPr/>
        </p:nvGrpSpPr>
        <p:grpSpPr>
          <a:xfrm rot="0">
            <a:off x="5340471" y="5749900"/>
            <a:ext cx="2252886" cy="792087"/>
            <a:chOff x="0" y="0"/>
            <a:chExt cx="572999" cy="201459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572999" cy="201459"/>
            </a:xfrm>
            <a:custGeom>
              <a:avLst/>
              <a:gdLst/>
              <a:ahLst/>
              <a:cxnLst/>
              <a:rect r="r" b="b" t="t" l="l"/>
              <a:pathLst>
                <a:path h="201459" w="572999">
                  <a:moveTo>
                    <a:pt x="34364" y="0"/>
                  </a:moveTo>
                  <a:lnTo>
                    <a:pt x="538635" y="0"/>
                  </a:lnTo>
                  <a:cubicBezTo>
                    <a:pt x="557614" y="0"/>
                    <a:pt x="572999" y="15385"/>
                    <a:pt x="572999" y="34364"/>
                  </a:cubicBezTo>
                  <a:lnTo>
                    <a:pt x="572999" y="167095"/>
                  </a:lnTo>
                  <a:cubicBezTo>
                    <a:pt x="572999" y="186074"/>
                    <a:pt x="557614" y="201459"/>
                    <a:pt x="538635" y="201459"/>
                  </a:cubicBezTo>
                  <a:lnTo>
                    <a:pt x="34364" y="201459"/>
                  </a:lnTo>
                  <a:cubicBezTo>
                    <a:pt x="25250" y="201459"/>
                    <a:pt x="16510" y="197839"/>
                    <a:pt x="10065" y="191394"/>
                  </a:cubicBezTo>
                  <a:cubicBezTo>
                    <a:pt x="3621" y="184950"/>
                    <a:pt x="0" y="176209"/>
                    <a:pt x="0" y="167095"/>
                  </a:cubicBezTo>
                  <a:lnTo>
                    <a:pt x="0" y="34364"/>
                  </a:lnTo>
                  <a:cubicBezTo>
                    <a:pt x="0" y="15385"/>
                    <a:pt x="15385" y="0"/>
                    <a:pt x="34364" y="0"/>
                  </a:cubicBezTo>
                  <a:close/>
                </a:path>
              </a:pathLst>
            </a:custGeom>
            <a:solidFill>
              <a:srgbClr val="F8DF8C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9525"/>
              <a:ext cx="572999" cy="2109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40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5340471" y="4464829"/>
            <a:ext cx="2252886" cy="1004172"/>
            <a:chOff x="0" y="0"/>
            <a:chExt cx="572999" cy="255401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572999" cy="255401"/>
            </a:xfrm>
            <a:custGeom>
              <a:avLst/>
              <a:gdLst/>
              <a:ahLst/>
              <a:cxnLst/>
              <a:rect r="r" b="b" t="t" l="l"/>
              <a:pathLst>
                <a:path h="255401" w="572999">
                  <a:moveTo>
                    <a:pt x="103093" y="0"/>
                  </a:moveTo>
                  <a:lnTo>
                    <a:pt x="469906" y="0"/>
                  </a:lnTo>
                  <a:cubicBezTo>
                    <a:pt x="526843" y="0"/>
                    <a:pt x="572999" y="46156"/>
                    <a:pt x="572999" y="103093"/>
                  </a:cubicBezTo>
                  <a:lnTo>
                    <a:pt x="572999" y="152308"/>
                  </a:lnTo>
                  <a:cubicBezTo>
                    <a:pt x="572999" y="209245"/>
                    <a:pt x="526843" y="255401"/>
                    <a:pt x="469906" y="255401"/>
                  </a:cubicBezTo>
                  <a:lnTo>
                    <a:pt x="103093" y="255401"/>
                  </a:lnTo>
                  <a:cubicBezTo>
                    <a:pt x="46156" y="255401"/>
                    <a:pt x="0" y="209245"/>
                    <a:pt x="0" y="152308"/>
                  </a:cubicBezTo>
                  <a:lnTo>
                    <a:pt x="0" y="103093"/>
                  </a:lnTo>
                  <a:cubicBezTo>
                    <a:pt x="0" y="46156"/>
                    <a:pt x="46156" y="0"/>
                    <a:pt x="103093" y="0"/>
                  </a:cubicBezTo>
                  <a:close/>
                </a:path>
              </a:pathLst>
            </a:custGeom>
            <a:solidFill>
              <a:srgbClr val="F8DF8C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9525"/>
              <a:ext cx="572999" cy="2649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40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5326601" y="4585469"/>
            <a:ext cx="2252886" cy="619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46"/>
              </a:lnSpc>
              <a:spcBef>
                <a:spcPct val="0"/>
              </a:spcBef>
            </a:pPr>
            <a:r>
              <a:rPr lang="en-US" b="true" sz="2038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Data Preprocessing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491758" y="6004651"/>
            <a:ext cx="1950312" cy="273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96"/>
              </a:lnSpc>
              <a:spcBef>
                <a:spcPct val="0"/>
              </a:spcBef>
            </a:pPr>
            <a:r>
              <a:rPr lang="en-US" sz="1747">
                <a:solidFill>
                  <a:srgbClr val="404040"/>
                </a:solidFill>
                <a:latin typeface="Public Sans"/>
                <a:ea typeface="Public Sans"/>
                <a:cs typeface="Public Sans"/>
                <a:sym typeface="Public Sans"/>
              </a:rPr>
              <a:t>Data Cleaning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5340471" y="6819393"/>
            <a:ext cx="2252886" cy="792087"/>
            <a:chOff x="0" y="0"/>
            <a:chExt cx="572999" cy="20145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572999" cy="201459"/>
            </a:xfrm>
            <a:custGeom>
              <a:avLst/>
              <a:gdLst/>
              <a:ahLst/>
              <a:cxnLst/>
              <a:rect r="r" b="b" t="t" l="l"/>
              <a:pathLst>
                <a:path h="201459" w="572999">
                  <a:moveTo>
                    <a:pt x="34364" y="0"/>
                  </a:moveTo>
                  <a:lnTo>
                    <a:pt x="538635" y="0"/>
                  </a:lnTo>
                  <a:cubicBezTo>
                    <a:pt x="557614" y="0"/>
                    <a:pt x="572999" y="15385"/>
                    <a:pt x="572999" y="34364"/>
                  </a:cubicBezTo>
                  <a:lnTo>
                    <a:pt x="572999" y="167095"/>
                  </a:lnTo>
                  <a:cubicBezTo>
                    <a:pt x="572999" y="186074"/>
                    <a:pt x="557614" y="201459"/>
                    <a:pt x="538635" y="201459"/>
                  </a:cubicBezTo>
                  <a:lnTo>
                    <a:pt x="34364" y="201459"/>
                  </a:lnTo>
                  <a:cubicBezTo>
                    <a:pt x="25250" y="201459"/>
                    <a:pt x="16510" y="197839"/>
                    <a:pt x="10065" y="191394"/>
                  </a:cubicBezTo>
                  <a:cubicBezTo>
                    <a:pt x="3621" y="184950"/>
                    <a:pt x="0" y="176209"/>
                    <a:pt x="0" y="167095"/>
                  </a:cubicBezTo>
                  <a:lnTo>
                    <a:pt x="0" y="34364"/>
                  </a:lnTo>
                  <a:cubicBezTo>
                    <a:pt x="0" y="15385"/>
                    <a:pt x="15385" y="0"/>
                    <a:pt x="34364" y="0"/>
                  </a:cubicBezTo>
                  <a:close/>
                </a:path>
              </a:pathLst>
            </a:custGeom>
            <a:solidFill>
              <a:srgbClr val="F8DF8C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9525"/>
              <a:ext cx="572999" cy="2109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40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5491758" y="7019402"/>
            <a:ext cx="1950312" cy="273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96"/>
              </a:lnSpc>
              <a:spcBef>
                <a:spcPct val="0"/>
              </a:spcBef>
            </a:pPr>
            <a:r>
              <a:rPr lang="en-US" sz="1747">
                <a:solidFill>
                  <a:srgbClr val="404040"/>
                </a:solidFill>
                <a:latin typeface="Public Sans"/>
                <a:ea typeface="Public Sans"/>
                <a:cs typeface="Public Sans"/>
                <a:sym typeface="Public Sans"/>
              </a:rPr>
              <a:t>Normalisation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5340471" y="7888886"/>
            <a:ext cx="2252886" cy="792087"/>
            <a:chOff x="0" y="0"/>
            <a:chExt cx="572999" cy="201459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572999" cy="201459"/>
            </a:xfrm>
            <a:custGeom>
              <a:avLst/>
              <a:gdLst/>
              <a:ahLst/>
              <a:cxnLst/>
              <a:rect r="r" b="b" t="t" l="l"/>
              <a:pathLst>
                <a:path h="201459" w="572999">
                  <a:moveTo>
                    <a:pt x="34364" y="0"/>
                  </a:moveTo>
                  <a:lnTo>
                    <a:pt x="538635" y="0"/>
                  </a:lnTo>
                  <a:cubicBezTo>
                    <a:pt x="557614" y="0"/>
                    <a:pt x="572999" y="15385"/>
                    <a:pt x="572999" y="34364"/>
                  </a:cubicBezTo>
                  <a:lnTo>
                    <a:pt x="572999" y="167095"/>
                  </a:lnTo>
                  <a:cubicBezTo>
                    <a:pt x="572999" y="186074"/>
                    <a:pt x="557614" y="201459"/>
                    <a:pt x="538635" y="201459"/>
                  </a:cubicBezTo>
                  <a:lnTo>
                    <a:pt x="34364" y="201459"/>
                  </a:lnTo>
                  <a:cubicBezTo>
                    <a:pt x="25250" y="201459"/>
                    <a:pt x="16510" y="197839"/>
                    <a:pt x="10065" y="191394"/>
                  </a:cubicBezTo>
                  <a:cubicBezTo>
                    <a:pt x="3621" y="184950"/>
                    <a:pt x="0" y="176209"/>
                    <a:pt x="0" y="167095"/>
                  </a:cubicBezTo>
                  <a:lnTo>
                    <a:pt x="0" y="34364"/>
                  </a:lnTo>
                  <a:cubicBezTo>
                    <a:pt x="0" y="15385"/>
                    <a:pt x="15385" y="0"/>
                    <a:pt x="34364" y="0"/>
                  </a:cubicBezTo>
                  <a:close/>
                </a:path>
              </a:pathLst>
            </a:custGeom>
            <a:solidFill>
              <a:srgbClr val="F8DF8C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9525"/>
              <a:ext cx="572999" cy="2109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40"/>
                </a:lnSpc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5491758" y="8095090"/>
            <a:ext cx="1950312" cy="273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96"/>
              </a:lnSpc>
              <a:spcBef>
                <a:spcPct val="0"/>
              </a:spcBef>
            </a:pPr>
            <a:r>
              <a:rPr lang="en-US" sz="1747">
                <a:solidFill>
                  <a:srgbClr val="404040"/>
                </a:solidFill>
                <a:latin typeface="Public Sans"/>
                <a:ea typeface="Public Sans"/>
                <a:cs typeface="Public Sans"/>
                <a:sym typeface="Public Sans"/>
              </a:rPr>
              <a:t>Tokenization</a:t>
            </a:r>
          </a:p>
        </p:txBody>
      </p:sp>
      <p:grpSp>
        <p:nvGrpSpPr>
          <p:cNvPr name="Group 37" id="37"/>
          <p:cNvGrpSpPr/>
          <p:nvPr/>
        </p:nvGrpSpPr>
        <p:grpSpPr>
          <a:xfrm rot="0">
            <a:off x="5340471" y="8958379"/>
            <a:ext cx="2252886" cy="792087"/>
            <a:chOff x="0" y="0"/>
            <a:chExt cx="572999" cy="201459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572999" cy="201459"/>
            </a:xfrm>
            <a:custGeom>
              <a:avLst/>
              <a:gdLst/>
              <a:ahLst/>
              <a:cxnLst/>
              <a:rect r="r" b="b" t="t" l="l"/>
              <a:pathLst>
                <a:path h="201459" w="572999">
                  <a:moveTo>
                    <a:pt x="34364" y="0"/>
                  </a:moveTo>
                  <a:lnTo>
                    <a:pt x="538635" y="0"/>
                  </a:lnTo>
                  <a:cubicBezTo>
                    <a:pt x="557614" y="0"/>
                    <a:pt x="572999" y="15385"/>
                    <a:pt x="572999" y="34364"/>
                  </a:cubicBezTo>
                  <a:lnTo>
                    <a:pt x="572999" y="167095"/>
                  </a:lnTo>
                  <a:cubicBezTo>
                    <a:pt x="572999" y="186074"/>
                    <a:pt x="557614" y="201459"/>
                    <a:pt x="538635" y="201459"/>
                  </a:cubicBezTo>
                  <a:lnTo>
                    <a:pt x="34364" y="201459"/>
                  </a:lnTo>
                  <a:cubicBezTo>
                    <a:pt x="25250" y="201459"/>
                    <a:pt x="16510" y="197839"/>
                    <a:pt x="10065" y="191394"/>
                  </a:cubicBezTo>
                  <a:cubicBezTo>
                    <a:pt x="3621" y="184950"/>
                    <a:pt x="0" y="176209"/>
                    <a:pt x="0" y="167095"/>
                  </a:cubicBezTo>
                  <a:lnTo>
                    <a:pt x="0" y="34364"/>
                  </a:lnTo>
                  <a:cubicBezTo>
                    <a:pt x="0" y="15385"/>
                    <a:pt x="15385" y="0"/>
                    <a:pt x="34364" y="0"/>
                  </a:cubicBezTo>
                  <a:close/>
                </a:path>
              </a:pathLst>
            </a:custGeom>
            <a:solidFill>
              <a:srgbClr val="F8DF8C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9525"/>
              <a:ext cx="572999" cy="2109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40"/>
                </a:lnSpc>
              </a:pPr>
            </a:p>
          </p:txBody>
        </p:sp>
      </p:grpSp>
      <p:sp>
        <p:nvSpPr>
          <p:cNvPr name="TextBox 40" id="40"/>
          <p:cNvSpPr txBox="true"/>
          <p:nvPr/>
        </p:nvSpPr>
        <p:spPr>
          <a:xfrm rot="0">
            <a:off x="5491758" y="9102167"/>
            <a:ext cx="1950312" cy="536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96"/>
              </a:lnSpc>
              <a:spcBef>
                <a:spcPct val="0"/>
              </a:spcBef>
            </a:pPr>
            <a:r>
              <a:rPr lang="en-US" sz="1747">
                <a:solidFill>
                  <a:srgbClr val="404040"/>
                </a:solidFill>
                <a:latin typeface="Public Sans"/>
                <a:ea typeface="Public Sans"/>
                <a:cs typeface="Public Sans"/>
                <a:sym typeface="Public Sans"/>
              </a:rPr>
              <a:t>Stop-word Removal</a:t>
            </a:r>
          </a:p>
        </p:txBody>
      </p:sp>
      <p:sp>
        <p:nvSpPr>
          <p:cNvPr name="AutoShape 41" id="41"/>
          <p:cNvSpPr/>
          <p:nvPr/>
        </p:nvSpPr>
        <p:spPr>
          <a:xfrm flipV="true">
            <a:off x="9149176" y="5480678"/>
            <a:ext cx="0" cy="3477701"/>
          </a:xfrm>
          <a:prstGeom prst="line">
            <a:avLst/>
          </a:prstGeom>
          <a:ln cap="flat" w="9525">
            <a:solidFill>
              <a:srgbClr val="40404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2" id="42"/>
          <p:cNvGrpSpPr/>
          <p:nvPr/>
        </p:nvGrpSpPr>
        <p:grpSpPr>
          <a:xfrm rot="0">
            <a:off x="7870763" y="5749900"/>
            <a:ext cx="2556826" cy="792087"/>
            <a:chOff x="0" y="0"/>
            <a:chExt cx="650303" cy="201459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50303" cy="201459"/>
            </a:xfrm>
            <a:custGeom>
              <a:avLst/>
              <a:gdLst/>
              <a:ahLst/>
              <a:cxnLst/>
              <a:rect r="r" b="b" t="t" l="l"/>
              <a:pathLst>
                <a:path h="201459" w="650303">
                  <a:moveTo>
                    <a:pt x="30279" y="0"/>
                  </a:moveTo>
                  <a:lnTo>
                    <a:pt x="620024" y="0"/>
                  </a:lnTo>
                  <a:cubicBezTo>
                    <a:pt x="628054" y="0"/>
                    <a:pt x="635756" y="3190"/>
                    <a:pt x="641435" y="8869"/>
                  </a:cubicBezTo>
                  <a:cubicBezTo>
                    <a:pt x="647113" y="14547"/>
                    <a:pt x="650303" y="22249"/>
                    <a:pt x="650303" y="30279"/>
                  </a:cubicBezTo>
                  <a:lnTo>
                    <a:pt x="650303" y="171180"/>
                  </a:lnTo>
                  <a:cubicBezTo>
                    <a:pt x="650303" y="187903"/>
                    <a:pt x="636747" y="201459"/>
                    <a:pt x="620024" y="201459"/>
                  </a:cubicBezTo>
                  <a:lnTo>
                    <a:pt x="30279" y="201459"/>
                  </a:lnTo>
                  <a:cubicBezTo>
                    <a:pt x="22249" y="201459"/>
                    <a:pt x="14547" y="198269"/>
                    <a:pt x="8869" y="192591"/>
                  </a:cubicBezTo>
                  <a:cubicBezTo>
                    <a:pt x="3190" y="186912"/>
                    <a:pt x="0" y="179211"/>
                    <a:pt x="0" y="171180"/>
                  </a:cubicBezTo>
                  <a:lnTo>
                    <a:pt x="0" y="30279"/>
                  </a:lnTo>
                  <a:cubicBezTo>
                    <a:pt x="0" y="13557"/>
                    <a:pt x="13557" y="0"/>
                    <a:pt x="30279" y="0"/>
                  </a:cubicBezTo>
                  <a:close/>
                </a:path>
              </a:pathLst>
            </a:custGeom>
            <a:solidFill>
              <a:srgbClr val="FAB488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9525"/>
              <a:ext cx="650303" cy="2109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40"/>
                </a:lnSpc>
              </a:pP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7870763" y="4476506"/>
            <a:ext cx="2556826" cy="1004172"/>
            <a:chOff x="0" y="0"/>
            <a:chExt cx="650303" cy="255401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650303" cy="255401"/>
            </a:xfrm>
            <a:custGeom>
              <a:avLst/>
              <a:gdLst/>
              <a:ahLst/>
              <a:cxnLst/>
              <a:rect r="r" b="b" t="t" l="l"/>
              <a:pathLst>
                <a:path h="255401" w="650303">
                  <a:moveTo>
                    <a:pt x="90838" y="0"/>
                  </a:moveTo>
                  <a:lnTo>
                    <a:pt x="559465" y="0"/>
                  </a:lnTo>
                  <a:cubicBezTo>
                    <a:pt x="609634" y="0"/>
                    <a:pt x="650303" y="40670"/>
                    <a:pt x="650303" y="90838"/>
                  </a:cubicBezTo>
                  <a:lnTo>
                    <a:pt x="650303" y="164563"/>
                  </a:lnTo>
                  <a:cubicBezTo>
                    <a:pt x="650303" y="214731"/>
                    <a:pt x="609634" y="255401"/>
                    <a:pt x="559465" y="255401"/>
                  </a:cubicBezTo>
                  <a:lnTo>
                    <a:pt x="90838" y="255401"/>
                  </a:lnTo>
                  <a:cubicBezTo>
                    <a:pt x="40670" y="255401"/>
                    <a:pt x="0" y="214731"/>
                    <a:pt x="0" y="164563"/>
                  </a:cubicBezTo>
                  <a:lnTo>
                    <a:pt x="0" y="90838"/>
                  </a:lnTo>
                  <a:cubicBezTo>
                    <a:pt x="0" y="40670"/>
                    <a:pt x="40670" y="0"/>
                    <a:pt x="90838" y="0"/>
                  </a:cubicBezTo>
                  <a:close/>
                </a:path>
              </a:pathLst>
            </a:custGeom>
            <a:solidFill>
              <a:srgbClr val="FAB488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9525"/>
              <a:ext cx="650303" cy="2649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40"/>
                </a:lnSpc>
              </a:pPr>
            </a:p>
          </p:txBody>
        </p:sp>
      </p:grpSp>
      <p:sp>
        <p:nvSpPr>
          <p:cNvPr name="TextBox 48" id="48"/>
          <p:cNvSpPr txBox="true"/>
          <p:nvPr/>
        </p:nvSpPr>
        <p:spPr>
          <a:xfrm rot="0">
            <a:off x="8025449" y="4804816"/>
            <a:ext cx="2252886" cy="31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46"/>
              </a:lnSpc>
              <a:spcBef>
                <a:spcPct val="0"/>
              </a:spcBef>
            </a:pPr>
            <a:r>
              <a:rPr lang="en-US" b="true" sz="2038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Embedding Layer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8176736" y="5886718"/>
            <a:ext cx="1950312" cy="536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96"/>
              </a:lnSpc>
              <a:spcBef>
                <a:spcPct val="0"/>
              </a:spcBef>
            </a:pPr>
            <a:r>
              <a:rPr lang="en-US" sz="1747">
                <a:solidFill>
                  <a:srgbClr val="404040"/>
                </a:solidFill>
                <a:latin typeface="Public Sans"/>
                <a:ea typeface="Public Sans"/>
                <a:cs typeface="Public Sans"/>
                <a:sym typeface="Public Sans"/>
              </a:rPr>
              <a:t>Text Representation</a:t>
            </a:r>
          </a:p>
        </p:txBody>
      </p:sp>
      <p:grpSp>
        <p:nvGrpSpPr>
          <p:cNvPr name="Group 50" id="50"/>
          <p:cNvGrpSpPr/>
          <p:nvPr/>
        </p:nvGrpSpPr>
        <p:grpSpPr>
          <a:xfrm rot="0">
            <a:off x="7870763" y="6819393"/>
            <a:ext cx="2556826" cy="792087"/>
            <a:chOff x="0" y="0"/>
            <a:chExt cx="650303" cy="201459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50303" cy="201459"/>
            </a:xfrm>
            <a:custGeom>
              <a:avLst/>
              <a:gdLst/>
              <a:ahLst/>
              <a:cxnLst/>
              <a:rect r="r" b="b" t="t" l="l"/>
              <a:pathLst>
                <a:path h="201459" w="650303">
                  <a:moveTo>
                    <a:pt x="30279" y="0"/>
                  </a:moveTo>
                  <a:lnTo>
                    <a:pt x="620024" y="0"/>
                  </a:lnTo>
                  <a:cubicBezTo>
                    <a:pt x="628054" y="0"/>
                    <a:pt x="635756" y="3190"/>
                    <a:pt x="641435" y="8869"/>
                  </a:cubicBezTo>
                  <a:cubicBezTo>
                    <a:pt x="647113" y="14547"/>
                    <a:pt x="650303" y="22249"/>
                    <a:pt x="650303" y="30279"/>
                  </a:cubicBezTo>
                  <a:lnTo>
                    <a:pt x="650303" y="171180"/>
                  </a:lnTo>
                  <a:cubicBezTo>
                    <a:pt x="650303" y="187903"/>
                    <a:pt x="636747" y="201459"/>
                    <a:pt x="620024" y="201459"/>
                  </a:cubicBezTo>
                  <a:lnTo>
                    <a:pt x="30279" y="201459"/>
                  </a:lnTo>
                  <a:cubicBezTo>
                    <a:pt x="22249" y="201459"/>
                    <a:pt x="14547" y="198269"/>
                    <a:pt x="8869" y="192591"/>
                  </a:cubicBezTo>
                  <a:cubicBezTo>
                    <a:pt x="3190" y="186912"/>
                    <a:pt x="0" y="179211"/>
                    <a:pt x="0" y="171180"/>
                  </a:cubicBezTo>
                  <a:lnTo>
                    <a:pt x="0" y="30279"/>
                  </a:lnTo>
                  <a:cubicBezTo>
                    <a:pt x="0" y="13557"/>
                    <a:pt x="13557" y="0"/>
                    <a:pt x="30279" y="0"/>
                  </a:cubicBezTo>
                  <a:close/>
                </a:path>
              </a:pathLst>
            </a:custGeom>
            <a:solidFill>
              <a:srgbClr val="FAB488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9525"/>
              <a:ext cx="650303" cy="2109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40"/>
                </a:lnSpc>
              </a:pPr>
            </a:p>
          </p:txBody>
        </p:sp>
      </p:grpSp>
      <p:sp>
        <p:nvSpPr>
          <p:cNvPr name="TextBox 53" id="53"/>
          <p:cNvSpPr txBox="true"/>
          <p:nvPr/>
        </p:nvSpPr>
        <p:spPr>
          <a:xfrm rot="0">
            <a:off x="8174020" y="6970081"/>
            <a:ext cx="1950312" cy="536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96"/>
              </a:lnSpc>
              <a:spcBef>
                <a:spcPct val="0"/>
              </a:spcBef>
            </a:pPr>
            <a:r>
              <a:rPr lang="en-US" sz="1747">
                <a:solidFill>
                  <a:srgbClr val="404040"/>
                </a:solidFill>
                <a:latin typeface="Public Sans"/>
                <a:ea typeface="Public Sans"/>
                <a:cs typeface="Public Sans"/>
                <a:sym typeface="Public Sans"/>
              </a:rPr>
              <a:t>Dimensionality Reduction</a:t>
            </a:r>
          </a:p>
        </p:txBody>
      </p:sp>
      <p:grpSp>
        <p:nvGrpSpPr>
          <p:cNvPr name="Group 54" id="54"/>
          <p:cNvGrpSpPr/>
          <p:nvPr/>
        </p:nvGrpSpPr>
        <p:grpSpPr>
          <a:xfrm rot="0">
            <a:off x="7870763" y="7888886"/>
            <a:ext cx="2556826" cy="792087"/>
            <a:chOff x="0" y="0"/>
            <a:chExt cx="650303" cy="201459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50303" cy="201459"/>
            </a:xfrm>
            <a:custGeom>
              <a:avLst/>
              <a:gdLst/>
              <a:ahLst/>
              <a:cxnLst/>
              <a:rect r="r" b="b" t="t" l="l"/>
              <a:pathLst>
                <a:path h="201459" w="650303">
                  <a:moveTo>
                    <a:pt x="30279" y="0"/>
                  </a:moveTo>
                  <a:lnTo>
                    <a:pt x="620024" y="0"/>
                  </a:lnTo>
                  <a:cubicBezTo>
                    <a:pt x="628054" y="0"/>
                    <a:pt x="635756" y="3190"/>
                    <a:pt x="641435" y="8869"/>
                  </a:cubicBezTo>
                  <a:cubicBezTo>
                    <a:pt x="647113" y="14547"/>
                    <a:pt x="650303" y="22249"/>
                    <a:pt x="650303" y="30279"/>
                  </a:cubicBezTo>
                  <a:lnTo>
                    <a:pt x="650303" y="171180"/>
                  </a:lnTo>
                  <a:cubicBezTo>
                    <a:pt x="650303" y="187903"/>
                    <a:pt x="636747" y="201459"/>
                    <a:pt x="620024" y="201459"/>
                  </a:cubicBezTo>
                  <a:lnTo>
                    <a:pt x="30279" y="201459"/>
                  </a:lnTo>
                  <a:cubicBezTo>
                    <a:pt x="22249" y="201459"/>
                    <a:pt x="14547" y="198269"/>
                    <a:pt x="8869" y="192591"/>
                  </a:cubicBezTo>
                  <a:cubicBezTo>
                    <a:pt x="3190" y="186912"/>
                    <a:pt x="0" y="179211"/>
                    <a:pt x="0" y="171180"/>
                  </a:cubicBezTo>
                  <a:lnTo>
                    <a:pt x="0" y="30279"/>
                  </a:lnTo>
                  <a:cubicBezTo>
                    <a:pt x="0" y="13557"/>
                    <a:pt x="13557" y="0"/>
                    <a:pt x="30279" y="0"/>
                  </a:cubicBezTo>
                  <a:close/>
                </a:path>
              </a:pathLst>
            </a:custGeom>
            <a:solidFill>
              <a:srgbClr val="FAB488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9525"/>
              <a:ext cx="650303" cy="2109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40"/>
                </a:lnSpc>
              </a:pPr>
            </a:p>
          </p:txBody>
        </p:sp>
      </p:grpSp>
      <p:sp>
        <p:nvSpPr>
          <p:cNvPr name="TextBox 57" id="57"/>
          <p:cNvSpPr txBox="true"/>
          <p:nvPr/>
        </p:nvSpPr>
        <p:spPr>
          <a:xfrm rot="0">
            <a:off x="8174020" y="8004194"/>
            <a:ext cx="1950312" cy="536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96"/>
              </a:lnSpc>
              <a:spcBef>
                <a:spcPct val="0"/>
              </a:spcBef>
            </a:pPr>
            <a:r>
              <a:rPr lang="en-US" sz="1747">
                <a:solidFill>
                  <a:srgbClr val="404040"/>
                </a:solidFill>
                <a:latin typeface="Public Sans"/>
                <a:ea typeface="Public Sans"/>
                <a:cs typeface="Public Sans"/>
                <a:sym typeface="Public Sans"/>
              </a:rPr>
              <a:t>Intel oneAPI Integration</a:t>
            </a:r>
          </a:p>
        </p:txBody>
      </p:sp>
      <p:grpSp>
        <p:nvGrpSpPr>
          <p:cNvPr name="Group 58" id="58"/>
          <p:cNvGrpSpPr/>
          <p:nvPr/>
        </p:nvGrpSpPr>
        <p:grpSpPr>
          <a:xfrm rot="0">
            <a:off x="7870763" y="8958379"/>
            <a:ext cx="2556826" cy="792087"/>
            <a:chOff x="0" y="0"/>
            <a:chExt cx="650303" cy="201459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50303" cy="201459"/>
            </a:xfrm>
            <a:custGeom>
              <a:avLst/>
              <a:gdLst/>
              <a:ahLst/>
              <a:cxnLst/>
              <a:rect r="r" b="b" t="t" l="l"/>
              <a:pathLst>
                <a:path h="201459" w="650303">
                  <a:moveTo>
                    <a:pt x="30279" y="0"/>
                  </a:moveTo>
                  <a:lnTo>
                    <a:pt x="620024" y="0"/>
                  </a:lnTo>
                  <a:cubicBezTo>
                    <a:pt x="628054" y="0"/>
                    <a:pt x="635756" y="3190"/>
                    <a:pt x="641435" y="8869"/>
                  </a:cubicBezTo>
                  <a:cubicBezTo>
                    <a:pt x="647113" y="14547"/>
                    <a:pt x="650303" y="22249"/>
                    <a:pt x="650303" y="30279"/>
                  </a:cubicBezTo>
                  <a:lnTo>
                    <a:pt x="650303" y="171180"/>
                  </a:lnTo>
                  <a:cubicBezTo>
                    <a:pt x="650303" y="187903"/>
                    <a:pt x="636747" y="201459"/>
                    <a:pt x="620024" y="201459"/>
                  </a:cubicBezTo>
                  <a:lnTo>
                    <a:pt x="30279" y="201459"/>
                  </a:lnTo>
                  <a:cubicBezTo>
                    <a:pt x="22249" y="201459"/>
                    <a:pt x="14547" y="198269"/>
                    <a:pt x="8869" y="192591"/>
                  </a:cubicBezTo>
                  <a:cubicBezTo>
                    <a:pt x="3190" y="186912"/>
                    <a:pt x="0" y="179211"/>
                    <a:pt x="0" y="171180"/>
                  </a:cubicBezTo>
                  <a:lnTo>
                    <a:pt x="0" y="30279"/>
                  </a:lnTo>
                  <a:cubicBezTo>
                    <a:pt x="0" y="13557"/>
                    <a:pt x="13557" y="0"/>
                    <a:pt x="30279" y="0"/>
                  </a:cubicBezTo>
                  <a:close/>
                </a:path>
              </a:pathLst>
            </a:custGeom>
            <a:solidFill>
              <a:srgbClr val="FAB488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9525"/>
              <a:ext cx="650303" cy="2109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40"/>
                </a:lnSpc>
              </a:pPr>
            </a:p>
          </p:txBody>
        </p:sp>
      </p:grpSp>
      <p:sp>
        <p:nvSpPr>
          <p:cNvPr name="TextBox 61" id="61"/>
          <p:cNvSpPr txBox="true"/>
          <p:nvPr/>
        </p:nvSpPr>
        <p:spPr>
          <a:xfrm rot="0">
            <a:off x="8023750" y="9213129"/>
            <a:ext cx="2250854" cy="273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96"/>
              </a:lnSpc>
              <a:spcBef>
                <a:spcPct val="0"/>
              </a:spcBef>
            </a:pPr>
            <a:r>
              <a:rPr lang="en-US" sz="1747">
                <a:solidFill>
                  <a:srgbClr val="404040"/>
                </a:solidFill>
                <a:latin typeface="Public Sans"/>
                <a:ea typeface="Public Sans"/>
                <a:cs typeface="Public Sans"/>
                <a:sym typeface="Public Sans"/>
              </a:rPr>
              <a:t>Batch Processing</a:t>
            </a:r>
          </a:p>
        </p:txBody>
      </p:sp>
      <p:sp>
        <p:nvSpPr>
          <p:cNvPr name="AutoShape 62" id="62"/>
          <p:cNvSpPr/>
          <p:nvPr/>
        </p:nvSpPr>
        <p:spPr>
          <a:xfrm flipV="true">
            <a:off x="11732805" y="5480887"/>
            <a:ext cx="0" cy="3477701"/>
          </a:xfrm>
          <a:prstGeom prst="line">
            <a:avLst/>
          </a:prstGeom>
          <a:ln cap="flat" w="9525">
            <a:solidFill>
              <a:srgbClr val="40404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3" id="63"/>
          <p:cNvGrpSpPr/>
          <p:nvPr/>
        </p:nvGrpSpPr>
        <p:grpSpPr>
          <a:xfrm rot="0">
            <a:off x="10704996" y="5749900"/>
            <a:ext cx="2252886" cy="792087"/>
            <a:chOff x="0" y="0"/>
            <a:chExt cx="572999" cy="201459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572999" cy="201459"/>
            </a:xfrm>
            <a:custGeom>
              <a:avLst/>
              <a:gdLst/>
              <a:ahLst/>
              <a:cxnLst/>
              <a:rect r="r" b="b" t="t" l="l"/>
              <a:pathLst>
                <a:path h="201459" w="572999">
                  <a:moveTo>
                    <a:pt x="34364" y="0"/>
                  </a:moveTo>
                  <a:lnTo>
                    <a:pt x="538635" y="0"/>
                  </a:lnTo>
                  <a:cubicBezTo>
                    <a:pt x="557614" y="0"/>
                    <a:pt x="572999" y="15385"/>
                    <a:pt x="572999" y="34364"/>
                  </a:cubicBezTo>
                  <a:lnTo>
                    <a:pt x="572999" y="167095"/>
                  </a:lnTo>
                  <a:cubicBezTo>
                    <a:pt x="572999" y="186074"/>
                    <a:pt x="557614" y="201459"/>
                    <a:pt x="538635" y="201459"/>
                  </a:cubicBezTo>
                  <a:lnTo>
                    <a:pt x="34364" y="201459"/>
                  </a:lnTo>
                  <a:cubicBezTo>
                    <a:pt x="25250" y="201459"/>
                    <a:pt x="16510" y="197839"/>
                    <a:pt x="10065" y="191394"/>
                  </a:cubicBezTo>
                  <a:cubicBezTo>
                    <a:pt x="3621" y="184950"/>
                    <a:pt x="0" y="176209"/>
                    <a:pt x="0" y="167095"/>
                  </a:cubicBezTo>
                  <a:lnTo>
                    <a:pt x="0" y="34364"/>
                  </a:lnTo>
                  <a:cubicBezTo>
                    <a:pt x="0" y="15385"/>
                    <a:pt x="15385" y="0"/>
                    <a:pt x="34364" y="0"/>
                  </a:cubicBezTo>
                  <a:close/>
                </a:path>
              </a:pathLst>
            </a:custGeom>
            <a:solidFill>
              <a:srgbClr val="F8A4A4"/>
            </a:solidFill>
          </p:spPr>
        </p:sp>
        <p:sp>
          <p:nvSpPr>
            <p:cNvPr name="TextBox 65" id="65"/>
            <p:cNvSpPr txBox="true"/>
            <p:nvPr/>
          </p:nvSpPr>
          <p:spPr>
            <a:xfrm>
              <a:off x="0" y="-9525"/>
              <a:ext cx="572999" cy="2109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40"/>
                </a:lnSpc>
              </a:pP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10704996" y="4464829"/>
            <a:ext cx="2252886" cy="1004172"/>
            <a:chOff x="0" y="0"/>
            <a:chExt cx="572999" cy="255401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572999" cy="255401"/>
            </a:xfrm>
            <a:custGeom>
              <a:avLst/>
              <a:gdLst/>
              <a:ahLst/>
              <a:cxnLst/>
              <a:rect r="r" b="b" t="t" l="l"/>
              <a:pathLst>
                <a:path h="255401" w="572999">
                  <a:moveTo>
                    <a:pt x="103093" y="0"/>
                  </a:moveTo>
                  <a:lnTo>
                    <a:pt x="469906" y="0"/>
                  </a:lnTo>
                  <a:cubicBezTo>
                    <a:pt x="526843" y="0"/>
                    <a:pt x="572999" y="46156"/>
                    <a:pt x="572999" y="103093"/>
                  </a:cubicBezTo>
                  <a:lnTo>
                    <a:pt x="572999" y="152308"/>
                  </a:lnTo>
                  <a:cubicBezTo>
                    <a:pt x="572999" y="209245"/>
                    <a:pt x="526843" y="255401"/>
                    <a:pt x="469906" y="255401"/>
                  </a:cubicBezTo>
                  <a:lnTo>
                    <a:pt x="103093" y="255401"/>
                  </a:lnTo>
                  <a:cubicBezTo>
                    <a:pt x="46156" y="255401"/>
                    <a:pt x="0" y="209245"/>
                    <a:pt x="0" y="152308"/>
                  </a:cubicBezTo>
                  <a:lnTo>
                    <a:pt x="0" y="103093"/>
                  </a:lnTo>
                  <a:cubicBezTo>
                    <a:pt x="0" y="46156"/>
                    <a:pt x="46156" y="0"/>
                    <a:pt x="103093" y="0"/>
                  </a:cubicBezTo>
                  <a:close/>
                </a:path>
              </a:pathLst>
            </a:custGeom>
            <a:solidFill>
              <a:srgbClr val="F8A4A4"/>
            </a:solidFill>
          </p:spPr>
        </p:sp>
        <p:sp>
          <p:nvSpPr>
            <p:cNvPr name="TextBox 68" id="68"/>
            <p:cNvSpPr txBox="true"/>
            <p:nvPr/>
          </p:nvSpPr>
          <p:spPr>
            <a:xfrm>
              <a:off x="0" y="-9525"/>
              <a:ext cx="572999" cy="2649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40"/>
                </a:lnSpc>
              </a:pPr>
            </a:p>
          </p:txBody>
        </p:sp>
      </p:grpSp>
      <p:sp>
        <p:nvSpPr>
          <p:cNvPr name="TextBox 69" id="69"/>
          <p:cNvSpPr txBox="true"/>
          <p:nvPr/>
        </p:nvSpPr>
        <p:spPr>
          <a:xfrm rot="0">
            <a:off x="10704996" y="4677791"/>
            <a:ext cx="2252886" cy="619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46"/>
              </a:lnSpc>
              <a:spcBef>
                <a:spcPct val="0"/>
              </a:spcBef>
            </a:pPr>
            <a:r>
              <a:rPr lang="en-US" b="true" sz="2038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Feature Extraction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10856283" y="5872848"/>
            <a:ext cx="1950312" cy="536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96"/>
              </a:lnSpc>
              <a:spcBef>
                <a:spcPct val="0"/>
              </a:spcBef>
            </a:pPr>
            <a:r>
              <a:rPr lang="en-US" sz="1747">
                <a:solidFill>
                  <a:srgbClr val="404040"/>
                </a:solidFill>
                <a:latin typeface="Public Sans"/>
                <a:ea typeface="Public Sans"/>
                <a:cs typeface="Public Sans"/>
                <a:sym typeface="Public Sans"/>
              </a:rPr>
              <a:t>Contextual Embedding</a:t>
            </a:r>
          </a:p>
        </p:txBody>
      </p:sp>
      <p:grpSp>
        <p:nvGrpSpPr>
          <p:cNvPr name="Group 71" id="71"/>
          <p:cNvGrpSpPr/>
          <p:nvPr/>
        </p:nvGrpSpPr>
        <p:grpSpPr>
          <a:xfrm rot="0">
            <a:off x="10704996" y="6819393"/>
            <a:ext cx="2252886" cy="792087"/>
            <a:chOff x="0" y="0"/>
            <a:chExt cx="572999" cy="201459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572999" cy="201459"/>
            </a:xfrm>
            <a:custGeom>
              <a:avLst/>
              <a:gdLst/>
              <a:ahLst/>
              <a:cxnLst/>
              <a:rect r="r" b="b" t="t" l="l"/>
              <a:pathLst>
                <a:path h="201459" w="572999">
                  <a:moveTo>
                    <a:pt x="34364" y="0"/>
                  </a:moveTo>
                  <a:lnTo>
                    <a:pt x="538635" y="0"/>
                  </a:lnTo>
                  <a:cubicBezTo>
                    <a:pt x="557614" y="0"/>
                    <a:pt x="572999" y="15385"/>
                    <a:pt x="572999" y="34364"/>
                  </a:cubicBezTo>
                  <a:lnTo>
                    <a:pt x="572999" y="167095"/>
                  </a:lnTo>
                  <a:cubicBezTo>
                    <a:pt x="572999" y="186074"/>
                    <a:pt x="557614" y="201459"/>
                    <a:pt x="538635" y="201459"/>
                  </a:cubicBezTo>
                  <a:lnTo>
                    <a:pt x="34364" y="201459"/>
                  </a:lnTo>
                  <a:cubicBezTo>
                    <a:pt x="25250" y="201459"/>
                    <a:pt x="16510" y="197839"/>
                    <a:pt x="10065" y="191394"/>
                  </a:cubicBezTo>
                  <a:cubicBezTo>
                    <a:pt x="3621" y="184950"/>
                    <a:pt x="0" y="176209"/>
                    <a:pt x="0" y="167095"/>
                  </a:cubicBezTo>
                  <a:lnTo>
                    <a:pt x="0" y="34364"/>
                  </a:lnTo>
                  <a:cubicBezTo>
                    <a:pt x="0" y="15385"/>
                    <a:pt x="15385" y="0"/>
                    <a:pt x="34364" y="0"/>
                  </a:cubicBezTo>
                  <a:close/>
                </a:path>
              </a:pathLst>
            </a:custGeom>
            <a:solidFill>
              <a:srgbClr val="F8A4A4"/>
            </a:solidFill>
          </p:spPr>
        </p:sp>
        <p:sp>
          <p:nvSpPr>
            <p:cNvPr name="TextBox 73" id="73"/>
            <p:cNvSpPr txBox="true"/>
            <p:nvPr/>
          </p:nvSpPr>
          <p:spPr>
            <a:xfrm>
              <a:off x="0" y="-9525"/>
              <a:ext cx="572999" cy="2109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40"/>
                </a:lnSpc>
              </a:pPr>
            </a:p>
          </p:txBody>
        </p:sp>
      </p:grpSp>
      <p:sp>
        <p:nvSpPr>
          <p:cNvPr name="TextBox 74" id="74"/>
          <p:cNvSpPr txBox="true"/>
          <p:nvPr/>
        </p:nvSpPr>
        <p:spPr>
          <a:xfrm rot="0">
            <a:off x="10856283" y="7074144"/>
            <a:ext cx="1950312" cy="273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96"/>
              </a:lnSpc>
              <a:spcBef>
                <a:spcPct val="0"/>
              </a:spcBef>
            </a:pPr>
            <a:r>
              <a:rPr lang="en-US" sz="1747">
                <a:solidFill>
                  <a:srgbClr val="404040"/>
                </a:solidFill>
                <a:latin typeface="Public Sans"/>
                <a:ea typeface="Public Sans"/>
                <a:cs typeface="Public Sans"/>
                <a:sym typeface="Public Sans"/>
              </a:rPr>
              <a:t>Vector Generation</a:t>
            </a:r>
          </a:p>
        </p:txBody>
      </p:sp>
      <p:grpSp>
        <p:nvGrpSpPr>
          <p:cNvPr name="Group 75" id="75"/>
          <p:cNvGrpSpPr/>
          <p:nvPr/>
        </p:nvGrpSpPr>
        <p:grpSpPr>
          <a:xfrm rot="0">
            <a:off x="10704996" y="7888886"/>
            <a:ext cx="2252886" cy="792087"/>
            <a:chOff x="0" y="0"/>
            <a:chExt cx="572999" cy="201459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572999" cy="201459"/>
            </a:xfrm>
            <a:custGeom>
              <a:avLst/>
              <a:gdLst/>
              <a:ahLst/>
              <a:cxnLst/>
              <a:rect r="r" b="b" t="t" l="l"/>
              <a:pathLst>
                <a:path h="201459" w="572999">
                  <a:moveTo>
                    <a:pt x="34364" y="0"/>
                  </a:moveTo>
                  <a:lnTo>
                    <a:pt x="538635" y="0"/>
                  </a:lnTo>
                  <a:cubicBezTo>
                    <a:pt x="557614" y="0"/>
                    <a:pt x="572999" y="15385"/>
                    <a:pt x="572999" y="34364"/>
                  </a:cubicBezTo>
                  <a:lnTo>
                    <a:pt x="572999" y="167095"/>
                  </a:lnTo>
                  <a:cubicBezTo>
                    <a:pt x="572999" y="186074"/>
                    <a:pt x="557614" y="201459"/>
                    <a:pt x="538635" y="201459"/>
                  </a:cubicBezTo>
                  <a:lnTo>
                    <a:pt x="34364" y="201459"/>
                  </a:lnTo>
                  <a:cubicBezTo>
                    <a:pt x="25250" y="201459"/>
                    <a:pt x="16510" y="197839"/>
                    <a:pt x="10065" y="191394"/>
                  </a:cubicBezTo>
                  <a:cubicBezTo>
                    <a:pt x="3621" y="184950"/>
                    <a:pt x="0" y="176209"/>
                    <a:pt x="0" y="167095"/>
                  </a:cubicBezTo>
                  <a:lnTo>
                    <a:pt x="0" y="34364"/>
                  </a:lnTo>
                  <a:cubicBezTo>
                    <a:pt x="0" y="15385"/>
                    <a:pt x="15385" y="0"/>
                    <a:pt x="34364" y="0"/>
                  </a:cubicBezTo>
                  <a:close/>
                </a:path>
              </a:pathLst>
            </a:custGeom>
            <a:solidFill>
              <a:srgbClr val="F8A4A4"/>
            </a:solidFill>
          </p:spPr>
        </p:sp>
        <p:sp>
          <p:nvSpPr>
            <p:cNvPr name="TextBox 77" id="77"/>
            <p:cNvSpPr txBox="true"/>
            <p:nvPr/>
          </p:nvSpPr>
          <p:spPr>
            <a:xfrm>
              <a:off x="0" y="-9525"/>
              <a:ext cx="572999" cy="2109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40"/>
                </a:lnSpc>
              </a:pPr>
            </a:p>
          </p:txBody>
        </p:sp>
      </p:grpSp>
      <p:sp>
        <p:nvSpPr>
          <p:cNvPr name="TextBox 78" id="78"/>
          <p:cNvSpPr txBox="true"/>
          <p:nvPr/>
        </p:nvSpPr>
        <p:spPr>
          <a:xfrm rot="0">
            <a:off x="10856283" y="8143637"/>
            <a:ext cx="1950312" cy="273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96"/>
              </a:lnSpc>
              <a:spcBef>
                <a:spcPct val="0"/>
              </a:spcBef>
            </a:pPr>
            <a:r>
              <a:rPr lang="en-US" sz="1747">
                <a:solidFill>
                  <a:srgbClr val="404040"/>
                </a:solidFill>
                <a:latin typeface="Public Sans"/>
                <a:ea typeface="Public Sans"/>
                <a:cs typeface="Public Sans"/>
                <a:sym typeface="Public Sans"/>
              </a:rPr>
              <a:t>Feature Selection</a:t>
            </a:r>
          </a:p>
        </p:txBody>
      </p:sp>
      <p:grpSp>
        <p:nvGrpSpPr>
          <p:cNvPr name="Group 79" id="79"/>
          <p:cNvGrpSpPr/>
          <p:nvPr/>
        </p:nvGrpSpPr>
        <p:grpSpPr>
          <a:xfrm rot="0">
            <a:off x="10704996" y="8958379"/>
            <a:ext cx="2252886" cy="792087"/>
            <a:chOff x="0" y="0"/>
            <a:chExt cx="572999" cy="201459"/>
          </a:xfrm>
        </p:grpSpPr>
        <p:sp>
          <p:nvSpPr>
            <p:cNvPr name="Freeform 80" id="80"/>
            <p:cNvSpPr/>
            <p:nvPr/>
          </p:nvSpPr>
          <p:spPr>
            <a:xfrm flipH="false" flipV="false" rot="0">
              <a:off x="0" y="0"/>
              <a:ext cx="572999" cy="201459"/>
            </a:xfrm>
            <a:custGeom>
              <a:avLst/>
              <a:gdLst/>
              <a:ahLst/>
              <a:cxnLst/>
              <a:rect r="r" b="b" t="t" l="l"/>
              <a:pathLst>
                <a:path h="201459" w="572999">
                  <a:moveTo>
                    <a:pt x="34364" y="0"/>
                  </a:moveTo>
                  <a:lnTo>
                    <a:pt x="538635" y="0"/>
                  </a:lnTo>
                  <a:cubicBezTo>
                    <a:pt x="557614" y="0"/>
                    <a:pt x="572999" y="15385"/>
                    <a:pt x="572999" y="34364"/>
                  </a:cubicBezTo>
                  <a:lnTo>
                    <a:pt x="572999" y="167095"/>
                  </a:lnTo>
                  <a:cubicBezTo>
                    <a:pt x="572999" y="186074"/>
                    <a:pt x="557614" y="201459"/>
                    <a:pt x="538635" y="201459"/>
                  </a:cubicBezTo>
                  <a:lnTo>
                    <a:pt x="34364" y="201459"/>
                  </a:lnTo>
                  <a:cubicBezTo>
                    <a:pt x="25250" y="201459"/>
                    <a:pt x="16510" y="197839"/>
                    <a:pt x="10065" y="191394"/>
                  </a:cubicBezTo>
                  <a:cubicBezTo>
                    <a:pt x="3621" y="184950"/>
                    <a:pt x="0" y="176209"/>
                    <a:pt x="0" y="167095"/>
                  </a:cubicBezTo>
                  <a:lnTo>
                    <a:pt x="0" y="34364"/>
                  </a:lnTo>
                  <a:cubicBezTo>
                    <a:pt x="0" y="15385"/>
                    <a:pt x="15385" y="0"/>
                    <a:pt x="34364" y="0"/>
                  </a:cubicBezTo>
                  <a:close/>
                </a:path>
              </a:pathLst>
            </a:custGeom>
            <a:solidFill>
              <a:srgbClr val="F8A4A4"/>
            </a:solidFill>
          </p:spPr>
        </p:sp>
        <p:sp>
          <p:nvSpPr>
            <p:cNvPr name="TextBox 81" id="81"/>
            <p:cNvSpPr txBox="true"/>
            <p:nvPr/>
          </p:nvSpPr>
          <p:spPr>
            <a:xfrm>
              <a:off x="0" y="-9525"/>
              <a:ext cx="572999" cy="2109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40"/>
                </a:lnSpc>
              </a:pPr>
            </a:p>
          </p:txBody>
        </p:sp>
      </p:grpSp>
      <p:sp>
        <p:nvSpPr>
          <p:cNvPr name="TextBox 82" id="82"/>
          <p:cNvSpPr txBox="true"/>
          <p:nvPr/>
        </p:nvSpPr>
        <p:spPr>
          <a:xfrm rot="0">
            <a:off x="10780639" y="9081344"/>
            <a:ext cx="2101599" cy="536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96"/>
              </a:lnSpc>
              <a:spcBef>
                <a:spcPct val="0"/>
              </a:spcBef>
            </a:pPr>
            <a:r>
              <a:rPr lang="en-US" sz="1747">
                <a:solidFill>
                  <a:srgbClr val="404040"/>
                </a:solidFill>
                <a:latin typeface="Public Sans"/>
                <a:ea typeface="Public Sans"/>
                <a:cs typeface="Public Sans"/>
                <a:sym typeface="Public Sans"/>
              </a:rPr>
              <a:t>Output Feature Vectors</a:t>
            </a:r>
          </a:p>
        </p:txBody>
      </p:sp>
      <p:sp>
        <p:nvSpPr>
          <p:cNvPr name="AutoShape 83" id="83"/>
          <p:cNvSpPr/>
          <p:nvPr/>
        </p:nvSpPr>
        <p:spPr>
          <a:xfrm flipV="true">
            <a:off x="14362091" y="5403087"/>
            <a:ext cx="10221" cy="3736311"/>
          </a:xfrm>
          <a:prstGeom prst="line">
            <a:avLst/>
          </a:prstGeom>
          <a:ln cap="flat" w="9525">
            <a:solidFill>
              <a:srgbClr val="40404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4" id="84"/>
          <p:cNvGrpSpPr/>
          <p:nvPr/>
        </p:nvGrpSpPr>
        <p:grpSpPr>
          <a:xfrm rot="0">
            <a:off x="13235288" y="5749900"/>
            <a:ext cx="2252886" cy="792087"/>
            <a:chOff x="0" y="0"/>
            <a:chExt cx="572999" cy="201459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572999" cy="201459"/>
            </a:xfrm>
            <a:custGeom>
              <a:avLst/>
              <a:gdLst/>
              <a:ahLst/>
              <a:cxnLst/>
              <a:rect r="r" b="b" t="t" l="l"/>
              <a:pathLst>
                <a:path h="201459" w="572999">
                  <a:moveTo>
                    <a:pt x="34364" y="0"/>
                  </a:moveTo>
                  <a:lnTo>
                    <a:pt x="538635" y="0"/>
                  </a:lnTo>
                  <a:cubicBezTo>
                    <a:pt x="557614" y="0"/>
                    <a:pt x="572999" y="15385"/>
                    <a:pt x="572999" y="34364"/>
                  </a:cubicBezTo>
                  <a:lnTo>
                    <a:pt x="572999" y="167095"/>
                  </a:lnTo>
                  <a:cubicBezTo>
                    <a:pt x="572999" y="186074"/>
                    <a:pt x="557614" y="201459"/>
                    <a:pt x="538635" y="201459"/>
                  </a:cubicBezTo>
                  <a:lnTo>
                    <a:pt x="34364" y="201459"/>
                  </a:lnTo>
                  <a:cubicBezTo>
                    <a:pt x="25250" y="201459"/>
                    <a:pt x="16510" y="197839"/>
                    <a:pt x="10065" y="191394"/>
                  </a:cubicBezTo>
                  <a:cubicBezTo>
                    <a:pt x="3621" y="184950"/>
                    <a:pt x="0" y="176209"/>
                    <a:pt x="0" y="167095"/>
                  </a:cubicBezTo>
                  <a:lnTo>
                    <a:pt x="0" y="34364"/>
                  </a:lnTo>
                  <a:cubicBezTo>
                    <a:pt x="0" y="15385"/>
                    <a:pt x="15385" y="0"/>
                    <a:pt x="34364" y="0"/>
                  </a:cubicBezTo>
                  <a:close/>
                </a:path>
              </a:pathLst>
            </a:custGeom>
            <a:solidFill>
              <a:srgbClr val="CFAD8A"/>
            </a:solidFill>
          </p:spPr>
        </p:sp>
        <p:sp>
          <p:nvSpPr>
            <p:cNvPr name="TextBox 86" id="86"/>
            <p:cNvSpPr txBox="true"/>
            <p:nvPr/>
          </p:nvSpPr>
          <p:spPr>
            <a:xfrm>
              <a:off x="0" y="-9525"/>
              <a:ext cx="572999" cy="2109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40"/>
                </a:lnSpc>
              </a:pPr>
            </a:p>
          </p:txBody>
        </p:sp>
      </p:grpSp>
      <p:grpSp>
        <p:nvGrpSpPr>
          <p:cNvPr name="Group 87" id="87"/>
          <p:cNvGrpSpPr/>
          <p:nvPr/>
        </p:nvGrpSpPr>
        <p:grpSpPr>
          <a:xfrm rot="0">
            <a:off x="13235288" y="4464829"/>
            <a:ext cx="2252886" cy="1004172"/>
            <a:chOff x="0" y="0"/>
            <a:chExt cx="572999" cy="255401"/>
          </a:xfrm>
        </p:grpSpPr>
        <p:sp>
          <p:nvSpPr>
            <p:cNvPr name="Freeform 88" id="88"/>
            <p:cNvSpPr/>
            <p:nvPr/>
          </p:nvSpPr>
          <p:spPr>
            <a:xfrm flipH="false" flipV="false" rot="0">
              <a:off x="0" y="0"/>
              <a:ext cx="572999" cy="255401"/>
            </a:xfrm>
            <a:custGeom>
              <a:avLst/>
              <a:gdLst/>
              <a:ahLst/>
              <a:cxnLst/>
              <a:rect r="r" b="b" t="t" l="l"/>
              <a:pathLst>
                <a:path h="255401" w="572999">
                  <a:moveTo>
                    <a:pt x="103093" y="0"/>
                  </a:moveTo>
                  <a:lnTo>
                    <a:pt x="469906" y="0"/>
                  </a:lnTo>
                  <a:cubicBezTo>
                    <a:pt x="526843" y="0"/>
                    <a:pt x="572999" y="46156"/>
                    <a:pt x="572999" y="103093"/>
                  </a:cubicBezTo>
                  <a:lnTo>
                    <a:pt x="572999" y="152308"/>
                  </a:lnTo>
                  <a:cubicBezTo>
                    <a:pt x="572999" y="209245"/>
                    <a:pt x="526843" y="255401"/>
                    <a:pt x="469906" y="255401"/>
                  </a:cubicBezTo>
                  <a:lnTo>
                    <a:pt x="103093" y="255401"/>
                  </a:lnTo>
                  <a:cubicBezTo>
                    <a:pt x="46156" y="255401"/>
                    <a:pt x="0" y="209245"/>
                    <a:pt x="0" y="152308"/>
                  </a:cubicBezTo>
                  <a:lnTo>
                    <a:pt x="0" y="103093"/>
                  </a:lnTo>
                  <a:cubicBezTo>
                    <a:pt x="0" y="46156"/>
                    <a:pt x="46156" y="0"/>
                    <a:pt x="103093" y="0"/>
                  </a:cubicBezTo>
                  <a:close/>
                </a:path>
              </a:pathLst>
            </a:custGeom>
            <a:solidFill>
              <a:srgbClr val="CFAD8A"/>
            </a:solidFill>
          </p:spPr>
        </p:sp>
        <p:sp>
          <p:nvSpPr>
            <p:cNvPr name="TextBox 89" id="89"/>
            <p:cNvSpPr txBox="true"/>
            <p:nvPr/>
          </p:nvSpPr>
          <p:spPr>
            <a:xfrm>
              <a:off x="0" y="-9525"/>
              <a:ext cx="572999" cy="2649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40"/>
                </a:lnSpc>
              </a:pPr>
            </a:p>
          </p:txBody>
        </p:sp>
      </p:grpSp>
      <p:sp>
        <p:nvSpPr>
          <p:cNvPr name="TextBox 90" id="90"/>
          <p:cNvSpPr txBox="true"/>
          <p:nvPr/>
        </p:nvSpPr>
        <p:spPr>
          <a:xfrm rot="0">
            <a:off x="13235288" y="4804816"/>
            <a:ext cx="2252886" cy="31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46"/>
              </a:lnSpc>
              <a:spcBef>
                <a:spcPct val="0"/>
              </a:spcBef>
            </a:pPr>
            <a:r>
              <a:rPr lang="en-US" b="true" sz="2038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Classification</a:t>
            </a:r>
          </a:p>
        </p:txBody>
      </p:sp>
      <p:sp>
        <p:nvSpPr>
          <p:cNvPr name="TextBox 91" id="91"/>
          <p:cNvSpPr txBox="true"/>
          <p:nvPr/>
        </p:nvSpPr>
        <p:spPr>
          <a:xfrm rot="0">
            <a:off x="13386575" y="6004651"/>
            <a:ext cx="1950312" cy="273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96"/>
              </a:lnSpc>
              <a:spcBef>
                <a:spcPct val="0"/>
              </a:spcBef>
            </a:pPr>
            <a:r>
              <a:rPr lang="en-US" sz="1747">
                <a:solidFill>
                  <a:srgbClr val="404040"/>
                </a:solidFill>
                <a:latin typeface="Public Sans"/>
                <a:ea typeface="Public Sans"/>
                <a:cs typeface="Public Sans"/>
                <a:sym typeface="Public Sans"/>
              </a:rPr>
              <a:t>Model Training</a:t>
            </a:r>
          </a:p>
        </p:txBody>
      </p:sp>
      <p:grpSp>
        <p:nvGrpSpPr>
          <p:cNvPr name="Group 92" id="92"/>
          <p:cNvGrpSpPr/>
          <p:nvPr/>
        </p:nvGrpSpPr>
        <p:grpSpPr>
          <a:xfrm rot="0">
            <a:off x="13235288" y="6819393"/>
            <a:ext cx="2252886" cy="792087"/>
            <a:chOff x="0" y="0"/>
            <a:chExt cx="572999" cy="201459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572999" cy="201459"/>
            </a:xfrm>
            <a:custGeom>
              <a:avLst/>
              <a:gdLst/>
              <a:ahLst/>
              <a:cxnLst/>
              <a:rect r="r" b="b" t="t" l="l"/>
              <a:pathLst>
                <a:path h="201459" w="572999">
                  <a:moveTo>
                    <a:pt x="34364" y="0"/>
                  </a:moveTo>
                  <a:lnTo>
                    <a:pt x="538635" y="0"/>
                  </a:lnTo>
                  <a:cubicBezTo>
                    <a:pt x="557614" y="0"/>
                    <a:pt x="572999" y="15385"/>
                    <a:pt x="572999" y="34364"/>
                  </a:cubicBezTo>
                  <a:lnTo>
                    <a:pt x="572999" y="167095"/>
                  </a:lnTo>
                  <a:cubicBezTo>
                    <a:pt x="572999" y="186074"/>
                    <a:pt x="557614" y="201459"/>
                    <a:pt x="538635" y="201459"/>
                  </a:cubicBezTo>
                  <a:lnTo>
                    <a:pt x="34364" y="201459"/>
                  </a:lnTo>
                  <a:cubicBezTo>
                    <a:pt x="25250" y="201459"/>
                    <a:pt x="16510" y="197839"/>
                    <a:pt x="10065" y="191394"/>
                  </a:cubicBezTo>
                  <a:cubicBezTo>
                    <a:pt x="3621" y="184950"/>
                    <a:pt x="0" y="176209"/>
                    <a:pt x="0" y="167095"/>
                  </a:cubicBezTo>
                  <a:lnTo>
                    <a:pt x="0" y="34364"/>
                  </a:lnTo>
                  <a:cubicBezTo>
                    <a:pt x="0" y="15385"/>
                    <a:pt x="15385" y="0"/>
                    <a:pt x="34364" y="0"/>
                  </a:cubicBezTo>
                  <a:close/>
                </a:path>
              </a:pathLst>
            </a:custGeom>
            <a:solidFill>
              <a:srgbClr val="CFAD8A"/>
            </a:solidFill>
          </p:spPr>
        </p:sp>
        <p:sp>
          <p:nvSpPr>
            <p:cNvPr name="TextBox 94" id="94"/>
            <p:cNvSpPr txBox="true"/>
            <p:nvPr/>
          </p:nvSpPr>
          <p:spPr>
            <a:xfrm>
              <a:off x="0" y="-9525"/>
              <a:ext cx="572999" cy="2109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40"/>
                </a:lnSpc>
              </a:pPr>
            </a:p>
          </p:txBody>
        </p:sp>
      </p:grpSp>
      <p:sp>
        <p:nvSpPr>
          <p:cNvPr name="TextBox 95" id="95"/>
          <p:cNvSpPr txBox="true"/>
          <p:nvPr/>
        </p:nvSpPr>
        <p:spPr>
          <a:xfrm rot="0">
            <a:off x="13386575" y="6970081"/>
            <a:ext cx="1950312" cy="536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96"/>
              </a:lnSpc>
              <a:spcBef>
                <a:spcPct val="0"/>
              </a:spcBef>
            </a:pPr>
            <a:r>
              <a:rPr lang="en-US" sz="1747">
                <a:solidFill>
                  <a:srgbClr val="404040"/>
                </a:solidFill>
                <a:latin typeface="Public Sans"/>
                <a:ea typeface="Public Sans"/>
                <a:cs typeface="Public Sans"/>
                <a:sym typeface="Public Sans"/>
              </a:rPr>
              <a:t>Emotion Prediction</a:t>
            </a:r>
          </a:p>
        </p:txBody>
      </p:sp>
      <p:sp>
        <p:nvSpPr>
          <p:cNvPr name="AutoShape 96" id="96"/>
          <p:cNvSpPr/>
          <p:nvPr/>
        </p:nvSpPr>
        <p:spPr>
          <a:xfrm>
            <a:off x="10859710" y="2479656"/>
            <a:ext cx="3502240" cy="1990821"/>
          </a:xfrm>
          <a:prstGeom prst="line">
            <a:avLst/>
          </a:prstGeom>
          <a:ln cap="flat" w="9525">
            <a:solidFill>
              <a:srgbClr val="404040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AutoShape 97" id="97"/>
          <p:cNvSpPr/>
          <p:nvPr/>
        </p:nvSpPr>
        <p:spPr>
          <a:xfrm flipV="true">
            <a:off x="3936622" y="2479662"/>
            <a:ext cx="3505448" cy="1985167"/>
          </a:xfrm>
          <a:prstGeom prst="line">
            <a:avLst/>
          </a:prstGeom>
          <a:ln cap="flat" w="9525">
            <a:solidFill>
              <a:srgbClr val="404040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AutoShape 98" id="98"/>
          <p:cNvSpPr/>
          <p:nvPr/>
        </p:nvSpPr>
        <p:spPr>
          <a:xfrm flipV="true">
            <a:off x="6569420" y="3301254"/>
            <a:ext cx="1479322" cy="1163575"/>
          </a:xfrm>
          <a:prstGeom prst="line">
            <a:avLst/>
          </a:prstGeom>
          <a:ln cap="flat" w="9525">
            <a:solidFill>
              <a:srgbClr val="404040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AutoShape 99" id="99"/>
          <p:cNvSpPr/>
          <p:nvPr/>
        </p:nvSpPr>
        <p:spPr>
          <a:xfrm>
            <a:off x="10277681" y="3277178"/>
            <a:ext cx="1443751" cy="1202226"/>
          </a:xfrm>
          <a:prstGeom prst="line">
            <a:avLst/>
          </a:prstGeom>
          <a:ln cap="flat" w="9525">
            <a:solidFill>
              <a:srgbClr val="404040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AutoShape 100" id="100"/>
          <p:cNvSpPr/>
          <p:nvPr/>
        </p:nvSpPr>
        <p:spPr>
          <a:xfrm>
            <a:off x="9149176" y="3700761"/>
            <a:ext cx="0" cy="775745"/>
          </a:xfrm>
          <a:prstGeom prst="line">
            <a:avLst/>
          </a:prstGeom>
          <a:ln cap="flat" w="9525">
            <a:solidFill>
              <a:srgbClr val="404040"/>
            </a:solidFill>
            <a:prstDash val="solid"/>
            <a:headEnd type="oval" len="lg" w="lg"/>
            <a:tailEnd type="oval" len="lg" w="lg"/>
          </a:ln>
        </p:spPr>
      </p:sp>
      <p:grpSp>
        <p:nvGrpSpPr>
          <p:cNvPr name="Group 101" id="101"/>
          <p:cNvGrpSpPr/>
          <p:nvPr/>
        </p:nvGrpSpPr>
        <p:grpSpPr>
          <a:xfrm rot="0">
            <a:off x="2799827" y="7899659"/>
            <a:ext cx="2252886" cy="792087"/>
            <a:chOff x="0" y="0"/>
            <a:chExt cx="572999" cy="201459"/>
          </a:xfrm>
        </p:grpSpPr>
        <p:sp>
          <p:nvSpPr>
            <p:cNvPr name="Freeform 102" id="102"/>
            <p:cNvSpPr/>
            <p:nvPr/>
          </p:nvSpPr>
          <p:spPr>
            <a:xfrm flipH="false" flipV="false" rot="0">
              <a:off x="0" y="0"/>
              <a:ext cx="572999" cy="201459"/>
            </a:xfrm>
            <a:custGeom>
              <a:avLst/>
              <a:gdLst/>
              <a:ahLst/>
              <a:cxnLst/>
              <a:rect r="r" b="b" t="t" l="l"/>
              <a:pathLst>
                <a:path h="201459" w="572999">
                  <a:moveTo>
                    <a:pt x="34364" y="0"/>
                  </a:moveTo>
                  <a:lnTo>
                    <a:pt x="538635" y="0"/>
                  </a:lnTo>
                  <a:cubicBezTo>
                    <a:pt x="557614" y="0"/>
                    <a:pt x="572999" y="15385"/>
                    <a:pt x="572999" y="34364"/>
                  </a:cubicBezTo>
                  <a:lnTo>
                    <a:pt x="572999" y="167095"/>
                  </a:lnTo>
                  <a:cubicBezTo>
                    <a:pt x="572999" y="186074"/>
                    <a:pt x="557614" y="201459"/>
                    <a:pt x="538635" y="201459"/>
                  </a:cubicBezTo>
                  <a:lnTo>
                    <a:pt x="34364" y="201459"/>
                  </a:lnTo>
                  <a:cubicBezTo>
                    <a:pt x="25250" y="201459"/>
                    <a:pt x="16510" y="197839"/>
                    <a:pt x="10065" y="191394"/>
                  </a:cubicBezTo>
                  <a:cubicBezTo>
                    <a:pt x="3621" y="184950"/>
                    <a:pt x="0" y="176209"/>
                    <a:pt x="0" y="167095"/>
                  </a:cubicBezTo>
                  <a:lnTo>
                    <a:pt x="0" y="34364"/>
                  </a:lnTo>
                  <a:cubicBezTo>
                    <a:pt x="0" y="15385"/>
                    <a:pt x="15385" y="0"/>
                    <a:pt x="34364" y="0"/>
                  </a:cubicBezTo>
                  <a:close/>
                </a:path>
              </a:pathLst>
            </a:custGeom>
            <a:solidFill>
              <a:srgbClr val="A8CBBD"/>
            </a:solidFill>
          </p:spPr>
        </p:sp>
        <p:sp>
          <p:nvSpPr>
            <p:cNvPr name="TextBox 103" id="103"/>
            <p:cNvSpPr txBox="true"/>
            <p:nvPr/>
          </p:nvSpPr>
          <p:spPr>
            <a:xfrm>
              <a:off x="0" y="-9525"/>
              <a:ext cx="572999" cy="2109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40"/>
                </a:lnSpc>
              </a:pPr>
            </a:p>
          </p:txBody>
        </p:sp>
      </p:grpSp>
      <p:sp>
        <p:nvSpPr>
          <p:cNvPr name="TextBox 104" id="104"/>
          <p:cNvSpPr txBox="true"/>
          <p:nvPr/>
        </p:nvSpPr>
        <p:spPr>
          <a:xfrm rot="0">
            <a:off x="2961466" y="8095055"/>
            <a:ext cx="1950312" cy="536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96"/>
              </a:lnSpc>
              <a:spcBef>
                <a:spcPct val="0"/>
              </a:spcBef>
            </a:pPr>
            <a:r>
              <a:rPr lang="en-US" sz="1747">
                <a:solidFill>
                  <a:srgbClr val="404040"/>
                </a:solidFill>
                <a:latin typeface="Public Sans"/>
                <a:ea typeface="Public Sans"/>
                <a:cs typeface="Public Sans"/>
                <a:sym typeface="Public Sans"/>
              </a:rPr>
              <a:t>Cloud Speech to Text</a:t>
            </a:r>
          </a:p>
        </p:txBody>
      </p:sp>
      <p:grpSp>
        <p:nvGrpSpPr>
          <p:cNvPr name="Group 105" id="105"/>
          <p:cNvGrpSpPr/>
          <p:nvPr/>
        </p:nvGrpSpPr>
        <p:grpSpPr>
          <a:xfrm rot="0">
            <a:off x="13235288" y="7881247"/>
            <a:ext cx="2252886" cy="792087"/>
            <a:chOff x="0" y="0"/>
            <a:chExt cx="572999" cy="201459"/>
          </a:xfrm>
        </p:grpSpPr>
        <p:sp>
          <p:nvSpPr>
            <p:cNvPr name="Freeform 106" id="106"/>
            <p:cNvSpPr/>
            <p:nvPr/>
          </p:nvSpPr>
          <p:spPr>
            <a:xfrm flipH="false" flipV="false" rot="0">
              <a:off x="0" y="0"/>
              <a:ext cx="572999" cy="201459"/>
            </a:xfrm>
            <a:custGeom>
              <a:avLst/>
              <a:gdLst/>
              <a:ahLst/>
              <a:cxnLst/>
              <a:rect r="r" b="b" t="t" l="l"/>
              <a:pathLst>
                <a:path h="201459" w="572999">
                  <a:moveTo>
                    <a:pt x="34364" y="0"/>
                  </a:moveTo>
                  <a:lnTo>
                    <a:pt x="538635" y="0"/>
                  </a:lnTo>
                  <a:cubicBezTo>
                    <a:pt x="557614" y="0"/>
                    <a:pt x="572999" y="15385"/>
                    <a:pt x="572999" y="34364"/>
                  </a:cubicBezTo>
                  <a:lnTo>
                    <a:pt x="572999" y="167095"/>
                  </a:lnTo>
                  <a:cubicBezTo>
                    <a:pt x="572999" y="186074"/>
                    <a:pt x="557614" y="201459"/>
                    <a:pt x="538635" y="201459"/>
                  </a:cubicBezTo>
                  <a:lnTo>
                    <a:pt x="34364" y="201459"/>
                  </a:lnTo>
                  <a:cubicBezTo>
                    <a:pt x="25250" y="201459"/>
                    <a:pt x="16510" y="197839"/>
                    <a:pt x="10065" y="191394"/>
                  </a:cubicBezTo>
                  <a:cubicBezTo>
                    <a:pt x="3621" y="184950"/>
                    <a:pt x="0" y="176209"/>
                    <a:pt x="0" y="167095"/>
                  </a:cubicBezTo>
                  <a:lnTo>
                    <a:pt x="0" y="34364"/>
                  </a:lnTo>
                  <a:cubicBezTo>
                    <a:pt x="0" y="15385"/>
                    <a:pt x="15385" y="0"/>
                    <a:pt x="34364" y="0"/>
                  </a:cubicBezTo>
                  <a:close/>
                </a:path>
              </a:pathLst>
            </a:custGeom>
            <a:solidFill>
              <a:srgbClr val="CFAD8A"/>
            </a:solidFill>
          </p:spPr>
        </p:sp>
        <p:sp>
          <p:nvSpPr>
            <p:cNvPr name="TextBox 107" id="107"/>
            <p:cNvSpPr txBox="true"/>
            <p:nvPr/>
          </p:nvSpPr>
          <p:spPr>
            <a:xfrm>
              <a:off x="0" y="-9525"/>
              <a:ext cx="572999" cy="2109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40"/>
                </a:lnSpc>
              </a:pPr>
            </a:p>
          </p:txBody>
        </p:sp>
      </p:grpSp>
      <p:sp>
        <p:nvSpPr>
          <p:cNvPr name="TextBox 108" id="108"/>
          <p:cNvSpPr txBox="true"/>
          <p:nvPr/>
        </p:nvSpPr>
        <p:spPr>
          <a:xfrm rot="0">
            <a:off x="13386575" y="8095055"/>
            <a:ext cx="1950312" cy="273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96"/>
              </a:lnSpc>
              <a:spcBef>
                <a:spcPct val="0"/>
              </a:spcBef>
            </a:pPr>
            <a:r>
              <a:rPr lang="en-US" sz="1747">
                <a:solidFill>
                  <a:srgbClr val="404040"/>
                </a:solidFill>
                <a:latin typeface="Public Sans"/>
                <a:ea typeface="Public Sans"/>
                <a:cs typeface="Public Sans"/>
                <a:sym typeface="Public Sans"/>
              </a:rPr>
              <a:t>Data Visualization</a:t>
            </a:r>
          </a:p>
        </p:txBody>
      </p:sp>
      <p:grpSp>
        <p:nvGrpSpPr>
          <p:cNvPr name="Group 109" id="109"/>
          <p:cNvGrpSpPr/>
          <p:nvPr/>
        </p:nvGrpSpPr>
        <p:grpSpPr>
          <a:xfrm rot="0">
            <a:off x="13235288" y="8950740"/>
            <a:ext cx="2252886" cy="792087"/>
            <a:chOff x="0" y="0"/>
            <a:chExt cx="572999" cy="201459"/>
          </a:xfrm>
        </p:grpSpPr>
        <p:sp>
          <p:nvSpPr>
            <p:cNvPr name="Freeform 110" id="110"/>
            <p:cNvSpPr/>
            <p:nvPr/>
          </p:nvSpPr>
          <p:spPr>
            <a:xfrm flipH="false" flipV="false" rot="0">
              <a:off x="0" y="0"/>
              <a:ext cx="572999" cy="201459"/>
            </a:xfrm>
            <a:custGeom>
              <a:avLst/>
              <a:gdLst/>
              <a:ahLst/>
              <a:cxnLst/>
              <a:rect r="r" b="b" t="t" l="l"/>
              <a:pathLst>
                <a:path h="201459" w="572999">
                  <a:moveTo>
                    <a:pt x="34364" y="0"/>
                  </a:moveTo>
                  <a:lnTo>
                    <a:pt x="538635" y="0"/>
                  </a:lnTo>
                  <a:cubicBezTo>
                    <a:pt x="557614" y="0"/>
                    <a:pt x="572999" y="15385"/>
                    <a:pt x="572999" y="34364"/>
                  </a:cubicBezTo>
                  <a:lnTo>
                    <a:pt x="572999" y="167095"/>
                  </a:lnTo>
                  <a:cubicBezTo>
                    <a:pt x="572999" y="186074"/>
                    <a:pt x="557614" y="201459"/>
                    <a:pt x="538635" y="201459"/>
                  </a:cubicBezTo>
                  <a:lnTo>
                    <a:pt x="34364" y="201459"/>
                  </a:lnTo>
                  <a:cubicBezTo>
                    <a:pt x="25250" y="201459"/>
                    <a:pt x="16510" y="197839"/>
                    <a:pt x="10065" y="191394"/>
                  </a:cubicBezTo>
                  <a:cubicBezTo>
                    <a:pt x="3621" y="184950"/>
                    <a:pt x="0" y="176209"/>
                    <a:pt x="0" y="167095"/>
                  </a:cubicBezTo>
                  <a:lnTo>
                    <a:pt x="0" y="34364"/>
                  </a:lnTo>
                  <a:cubicBezTo>
                    <a:pt x="0" y="15385"/>
                    <a:pt x="15385" y="0"/>
                    <a:pt x="34364" y="0"/>
                  </a:cubicBezTo>
                  <a:close/>
                </a:path>
              </a:pathLst>
            </a:custGeom>
            <a:solidFill>
              <a:srgbClr val="CFAD8A"/>
            </a:solidFill>
          </p:spPr>
        </p:sp>
        <p:sp>
          <p:nvSpPr>
            <p:cNvPr name="TextBox 111" id="111"/>
            <p:cNvSpPr txBox="true"/>
            <p:nvPr/>
          </p:nvSpPr>
          <p:spPr>
            <a:xfrm>
              <a:off x="0" y="-9525"/>
              <a:ext cx="572999" cy="2109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40"/>
                </a:lnSpc>
              </a:pPr>
            </a:p>
          </p:txBody>
        </p:sp>
      </p:grpSp>
      <p:sp>
        <p:nvSpPr>
          <p:cNvPr name="TextBox 112" id="112"/>
          <p:cNvSpPr txBox="true"/>
          <p:nvPr/>
        </p:nvSpPr>
        <p:spPr>
          <a:xfrm rot="0">
            <a:off x="13386575" y="9129872"/>
            <a:ext cx="1950312" cy="273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96"/>
              </a:lnSpc>
              <a:spcBef>
                <a:spcPct val="0"/>
              </a:spcBef>
            </a:pPr>
            <a:r>
              <a:rPr lang="en-US" sz="1747">
                <a:solidFill>
                  <a:srgbClr val="404040"/>
                </a:solidFill>
                <a:latin typeface="Public Sans"/>
                <a:ea typeface="Public Sans"/>
                <a:cs typeface="Public Sans"/>
                <a:sym typeface="Public Sans"/>
              </a:rPr>
              <a:t>Speed up Factor</a:t>
            </a:r>
          </a:p>
        </p:txBody>
      </p:sp>
      <p:grpSp>
        <p:nvGrpSpPr>
          <p:cNvPr name="Group 113" id="113"/>
          <p:cNvGrpSpPr/>
          <p:nvPr/>
        </p:nvGrpSpPr>
        <p:grpSpPr>
          <a:xfrm rot="0">
            <a:off x="2799827" y="8979924"/>
            <a:ext cx="2252886" cy="792087"/>
            <a:chOff x="0" y="0"/>
            <a:chExt cx="572999" cy="201459"/>
          </a:xfrm>
        </p:grpSpPr>
        <p:sp>
          <p:nvSpPr>
            <p:cNvPr name="Freeform 114" id="114"/>
            <p:cNvSpPr/>
            <p:nvPr/>
          </p:nvSpPr>
          <p:spPr>
            <a:xfrm flipH="false" flipV="false" rot="0">
              <a:off x="0" y="0"/>
              <a:ext cx="572999" cy="201459"/>
            </a:xfrm>
            <a:custGeom>
              <a:avLst/>
              <a:gdLst/>
              <a:ahLst/>
              <a:cxnLst/>
              <a:rect r="r" b="b" t="t" l="l"/>
              <a:pathLst>
                <a:path h="201459" w="572999">
                  <a:moveTo>
                    <a:pt x="34364" y="0"/>
                  </a:moveTo>
                  <a:lnTo>
                    <a:pt x="538635" y="0"/>
                  </a:lnTo>
                  <a:cubicBezTo>
                    <a:pt x="557614" y="0"/>
                    <a:pt x="572999" y="15385"/>
                    <a:pt x="572999" y="34364"/>
                  </a:cubicBezTo>
                  <a:lnTo>
                    <a:pt x="572999" y="167095"/>
                  </a:lnTo>
                  <a:cubicBezTo>
                    <a:pt x="572999" y="186074"/>
                    <a:pt x="557614" y="201459"/>
                    <a:pt x="538635" y="201459"/>
                  </a:cubicBezTo>
                  <a:lnTo>
                    <a:pt x="34364" y="201459"/>
                  </a:lnTo>
                  <a:cubicBezTo>
                    <a:pt x="25250" y="201459"/>
                    <a:pt x="16510" y="197839"/>
                    <a:pt x="10065" y="191394"/>
                  </a:cubicBezTo>
                  <a:cubicBezTo>
                    <a:pt x="3621" y="184950"/>
                    <a:pt x="0" y="176209"/>
                    <a:pt x="0" y="167095"/>
                  </a:cubicBezTo>
                  <a:lnTo>
                    <a:pt x="0" y="34364"/>
                  </a:lnTo>
                  <a:cubicBezTo>
                    <a:pt x="0" y="15385"/>
                    <a:pt x="15385" y="0"/>
                    <a:pt x="34364" y="0"/>
                  </a:cubicBezTo>
                  <a:close/>
                </a:path>
              </a:pathLst>
            </a:custGeom>
            <a:solidFill>
              <a:srgbClr val="A8CBBD"/>
            </a:solidFill>
          </p:spPr>
        </p:sp>
        <p:sp>
          <p:nvSpPr>
            <p:cNvPr name="TextBox 115" id="115"/>
            <p:cNvSpPr txBox="true"/>
            <p:nvPr/>
          </p:nvSpPr>
          <p:spPr>
            <a:xfrm>
              <a:off x="0" y="-9525"/>
              <a:ext cx="572999" cy="2109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40"/>
                </a:lnSpc>
              </a:pPr>
            </a:p>
          </p:txBody>
        </p:sp>
      </p:grpSp>
      <p:sp>
        <p:nvSpPr>
          <p:cNvPr name="TextBox 116" id="116"/>
          <p:cNvSpPr txBox="true"/>
          <p:nvPr/>
        </p:nvSpPr>
        <p:spPr>
          <a:xfrm rot="0">
            <a:off x="2951114" y="9233917"/>
            <a:ext cx="1950312" cy="273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96"/>
              </a:lnSpc>
              <a:spcBef>
                <a:spcPct val="0"/>
              </a:spcBef>
            </a:pPr>
            <a:r>
              <a:rPr lang="en-US" sz="1747">
                <a:solidFill>
                  <a:srgbClr val="404040"/>
                </a:solidFill>
                <a:latin typeface="Public Sans"/>
                <a:ea typeface="Public Sans"/>
                <a:cs typeface="Public Sans"/>
                <a:sym typeface="Public Sans"/>
              </a:rPr>
              <a:t>Text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274609" y="2971976"/>
            <a:ext cx="6148356" cy="6354148"/>
            <a:chOff x="0" y="0"/>
            <a:chExt cx="6362700" cy="65756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" y="6350"/>
              <a:ext cx="6350013" cy="6562979"/>
            </a:xfrm>
            <a:custGeom>
              <a:avLst/>
              <a:gdLst/>
              <a:ahLst/>
              <a:cxnLst/>
              <a:rect r="r" b="b" t="t" l="l"/>
              <a:pathLst>
                <a:path h="6562979" w="6350013">
                  <a:moveTo>
                    <a:pt x="6350000" y="5480583"/>
                  </a:moveTo>
                  <a:cubicBezTo>
                    <a:pt x="6350000" y="6078372"/>
                    <a:pt x="5865419" y="6562979"/>
                    <a:pt x="5267617" y="6562979"/>
                  </a:cubicBezTo>
                  <a:lnTo>
                    <a:pt x="1082383" y="6562979"/>
                  </a:lnTo>
                  <a:cubicBezTo>
                    <a:pt x="484594" y="6562979"/>
                    <a:pt x="0" y="6078385"/>
                    <a:pt x="0" y="5480583"/>
                  </a:cubicBezTo>
                  <a:lnTo>
                    <a:pt x="0" y="1082383"/>
                  </a:lnTo>
                  <a:cubicBezTo>
                    <a:pt x="0" y="484594"/>
                    <a:pt x="484581" y="0"/>
                    <a:pt x="1082383" y="0"/>
                  </a:cubicBezTo>
                  <a:lnTo>
                    <a:pt x="5267630" y="0"/>
                  </a:lnTo>
                  <a:cubicBezTo>
                    <a:pt x="5865419" y="0"/>
                    <a:pt x="6350013" y="484594"/>
                    <a:pt x="6350013" y="1082383"/>
                  </a:cubicBezTo>
                  <a:lnTo>
                    <a:pt x="6350013" y="5480583"/>
                  </a:lnTo>
                  <a:close/>
                </a:path>
              </a:pathLst>
            </a:custGeom>
            <a:blipFill>
              <a:blip r:embed="rId2"/>
              <a:stretch>
                <a:fillRect l="-42280" t="0" r="-42280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5165986" y="433346"/>
            <a:ext cx="2485074" cy="1648474"/>
          </a:xfrm>
          <a:custGeom>
            <a:avLst/>
            <a:gdLst/>
            <a:ahLst/>
            <a:cxnLst/>
            <a:rect r="r" b="b" t="t" l="l"/>
            <a:pathLst>
              <a:path h="1648474" w="2485074">
                <a:moveTo>
                  <a:pt x="0" y="0"/>
                </a:moveTo>
                <a:lnTo>
                  <a:pt x="2485075" y="0"/>
                </a:lnTo>
                <a:lnTo>
                  <a:pt x="2485075" y="1648474"/>
                </a:lnTo>
                <a:lnTo>
                  <a:pt x="0" y="16484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585120" y="296489"/>
            <a:ext cx="10689489" cy="4648642"/>
            <a:chOff x="0" y="0"/>
            <a:chExt cx="14252652" cy="619819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76200"/>
              <a:ext cx="14252652" cy="14943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099"/>
                </a:lnSpc>
              </a:pPr>
              <a:r>
                <a:rPr lang="en-US" sz="6999" b="true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Intel OneAPI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117904"/>
              <a:ext cx="12867587" cy="40802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561342" indent="-280671" lvl="1">
                <a:lnSpc>
                  <a:spcPts val="3510"/>
                </a:lnSpc>
                <a:buFont typeface="Arial"/>
                <a:buChar char="•"/>
              </a:pPr>
              <a:r>
                <a:rPr lang="en-US" sz="260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Intel oneAPI serves as a powerful tool in our autism detection project, providing a unified programming model that allows us to leverage the capabilities of various hardware platforms.</a:t>
              </a:r>
            </a:p>
            <a:p>
              <a:pPr algn="just" marL="561342" indent="-280671" lvl="1">
                <a:lnSpc>
                  <a:spcPts val="3510"/>
                </a:lnSpc>
                <a:buFont typeface="Arial"/>
                <a:buChar char="•"/>
              </a:pPr>
              <a:r>
                <a:rPr lang="en-US" sz="260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This enables us to optimize our machine learning algorithms and achieve efficient data processing for better outcomes in understanding emotional expressions in individuals with Autism Spectrum Disorder (ASD).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85120" y="5472794"/>
            <a:ext cx="10917585" cy="3853329"/>
            <a:chOff x="0" y="0"/>
            <a:chExt cx="14556780" cy="5137773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47625"/>
              <a:ext cx="14556780" cy="8562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200"/>
                </a:lnSpc>
              </a:pPr>
              <a:r>
                <a:rPr lang="en-US" sz="4000" b="true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Key Features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413117"/>
              <a:ext cx="13142160" cy="37246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561342" indent="-280671" lvl="1">
                <a:lnSpc>
                  <a:spcPts val="4524"/>
                </a:lnSpc>
                <a:buFont typeface="Arial"/>
                <a:buChar char="•"/>
              </a:pPr>
              <a:r>
                <a:rPr lang="en-US" sz="260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Unified Development Environment</a:t>
              </a:r>
            </a:p>
            <a:p>
              <a:pPr algn="just" marL="561342" indent="-280671" lvl="1">
                <a:lnSpc>
                  <a:spcPts val="4524"/>
                </a:lnSpc>
                <a:buFont typeface="Arial"/>
                <a:buChar char="•"/>
              </a:pPr>
              <a:r>
                <a:rPr lang="en-US" sz="260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Performance Optimization</a:t>
              </a:r>
            </a:p>
            <a:p>
              <a:pPr algn="just" marL="561342" indent="-280671" lvl="1">
                <a:lnSpc>
                  <a:spcPts val="4524"/>
                </a:lnSpc>
                <a:buFont typeface="Arial"/>
                <a:buChar char="•"/>
              </a:pPr>
              <a:r>
                <a:rPr lang="en-US" sz="260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Data Parallel C++</a:t>
              </a:r>
            </a:p>
            <a:p>
              <a:pPr algn="just" marL="561342" indent="-280671" lvl="1">
                <a:lnSpc>
                  <a:spcPts val="4524"/>
                </a:lnSpc>
                <a:buFont typeface="Arial"/>
                <a:buChar char="•"/>
              </a:pPr>
              <a:r>
                <a:rPr lang="en-US" sz="260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Machine Learning Libraries</a:t>
              </a:r>
            </a:p>
            <a:p>
              <a:pPr algn="just" marL="561342" indent="-280671" lvl="1">
                <a:lnSpc>
                  <a:spcPts val="4524"/>
                </a:lnSpc>
                <a:buFont typeface="Arial"/>
                <a:buChar char="•"/>
              </a:pPr>
              <a:r>
                <a:rPr lang="en-US" sz="260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Real-time Feedback Systems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1430811"/>
            <a:ext cx="18288000" cy="3608707"/>
          </a:xfrm>
          <a:custGeom>
            <a:avLst/>
            <a:gdLst/>
            <a:ahLst/>
            <a:cxnLst/>
            <a:rect r="r" b="b" t="t" l="l"/>
            <a:pathLst>
              <a:path h="3608707" w="18288000">
                <a:moveTo>
                  <a:pt x="0" y="0"/>
                </a:moveTo>
                <a:lnTo>
                  <a:pt x="18288000" y="0"/>
                </a:lnTo>
                <a:lnTo>
                  <a:pt x="18288000" y="3608707"/>
                </a:lnTo>
                <a:lnTo>
                  <a:pt x="0" y="3608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84715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2625" y="2808195"/>
            <a:ext cx="12577309" cy="6450105"/>
          </a:xfrm>
          <a:custGeom>
            <a:avLst/>
            <a:gdLst/>
            <a:ahLst/>
            <a:cxnLst/>
            <a:rect r="r" b="b" t="t" l="l"/>
            <a:pathLst>
              <a:path h="6450105" w="12577309">
                <a:moveTo>
                  <a:pt x="0" y="0"/>
                </a:moveTo>
                <a:lnTo>
                  <a:pt x="12577309" y="0"/>
                </a:lnTo>
                <a:lnTo>
                  <a:pt x="12577309" y="6450105"/>
                </a:lnTo>
                <a:lnTo>
                  <a:pt x="0" y="64501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113" t="0" r="-2113" b="-848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339714" y="388444"/>
            <a:ext cx="12063594" cy="1789453"/>
            <a:chOff x="0" y="0"/>
            <a:chExt cx="16084792" cy="2385937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76200"/>
              <a:ext cx="16084792" cy="14943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099"/>
                </a:lnSpc>
              </a:pPr>
              <a:r>
                <a:rPr lang="en-US" sz="6999" b="true">
                  <a:solidFill>
                    <a:srgbClr val="FFFFFF"/>
                  </a:solidFill>
                  <a:latin typeface="Klein Bold"/>
                  <a:ea typeface="Klein Bold"/>
                  <a:cs typeface="Klein Bold"/>
                  <a:sym typeface="Klein Bold"/>
                </a:rPr>
                <a:t>Speed up factor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678303"/>
              <a:ext cx="14521681" cy="7076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7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3069484" y="5127120"/>
            <a:ext cx="5218516" cy="712690"/>
            <a:chOff x="0" y="0"/>
            <a:chExt cx="1374424" cy="18770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74424" cy="187704"/>
            </a:xfrm>
            <a:custGeom>
              <a:avLst/>
              <a:gdLst/>
              <a:ahLst/>
              <a:cxnLst/>
              <a:rect r="r" b="b" t="t" l="l"/>
              <a:pathLst>
                <a:path h="187704" w="1374424">
                  <a:moveTo>
                    <a:pt x="93852" y="0"/>
                  </a:moveTo>
                  <a:lnTo>
                    <a:pt x="1280572" y="0"/>
                  </a:lnTo>
                  <a:cubicBezTo>
                    <a:pt x="1332405" y="0"/>
                    <a:pt x="1374424" y="42019"/>
                    <a:pt x="1374424" y="93852"/>
                  </a:cubicBezTo>
                  <a:lnTo>
                    <a:pt x="1374424" y="93852"/>
                  </a:lnTo>
                  <a:cubicBezTo>
                    <a:pt x="1374424" y="145685"/>
                    <a:pt x="1332405" y="187704"/>
                    <a:pt x="1280572" y="187704"/>
                  </a:cubicBezTo>
                  <a:lnTo>
                    <a:pt x="93852" y="187704"/>
                  </a:lnTo>
                  <a:cubicBezTo>
                    <a:pt x="42019" y="187704"/>
                    <a:pt x="0" y="145685"/>
                    <a:pt x="0" y="93852"/>
                  </a:cubicBezTo>
                  <a:lnTo>
                    <a:pt x="0" y="93852"/>
                  </a:lnTo>
                  <a:cubicBezTo>
                    <a:pt x="0" y="42019"/>
                    <a:pt x="42019" y="0"/>
                    <a:pt x="93852" y="0"/>
                  </a:cubicBezTo>
                  <a:close/>
                </a:path>
              </a:pathLst>
            </a:custGeom>
            <a:solidFill>
              <a:srgbClr val="F4F4F4"/>
            </a:solidFill>
            <a:ln cap="rnd">
              <a:noFill/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66675"/>
              <a:ext cx="1374424" cy="2543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  <a:r>
                <a:rPr lang="en-US" b="true" sz="2899">
                  <a:solidFill>
                    <a:srgbClr val="718BAB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1.0087 SECONDS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3069484" y="6841056"/>
            <a:ext cx="5218516" cy="708000"/>
            <a:chOff x="0" y="0"/>
            <a:chExt cx="1374424" cy="18646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74424" cy="186469"/>
            </a:xfrm>
            <a:custGeom>
              <a:avLst/>
              <a:gdLst/>
              <a:ahLst/>
              <a:cxnLst/>
              <a:rect r="r" b="b" t="t" l="l"/>
              <a:pathLst>
                <a:path h="186469" w="1374424">
                  <a:moveTo>
                    <a:pt x="93235" y="0"/>
                  </a:moveTo>
                  <a:lnTo>
                    <a:pt x="1281189" y="0"/>
                  </a:lnTo>
                  <a:cubicBezTo>
                    <a:pt x="1332681" y="0"/>
                    <a:pt x="1374424" y="41743"/>
                    <a:pt x="1374424" y="93235"/>
                  </a:cubicBezTo>
                  <a:lnTo>
                    <a:pt x="1374424" y="93235"/>
                  </a:lnTo>
                  <a:cubicBezTo>
                    <a:pt x="1374424" y="117962"/>
                    <a:pt x="1364601" y="141676"/>
                    <a:pt x="1347116" y="159161"/>
                  </a:cubicBezTo>
                  <a:cubicBezTo>
                    <a:pt x="1329631" y="176646"/>
                    <a:pt x="1305917" y="186469"/>
                    <a:pt x="1281189" y="186469"/>
                  </a:cubicBezTo>
                  <a:lnTo>
                    <a:pt x="93235" y="186469"/>
                  </a:lnTo>
                  <a:cubicBezTo>
                    <a:pt x="68507" y="186469"/>
                    <a:pt x="44793" y="176646"/>
                    <a:pt x="27308" y="159161"/>
                  </a:cubicBezTo>
                  <a:cubicBezTo>
                    <a:pt x="9823" y="141676"/>
                    <a:pt x="0" y="117962"/>
                    <a:pt x="0" y="93235"/>
                  </a:cubicBezTo>
                  <a:lnTo>
                    <a:pt x="0" y="93235"/>
                  </a:lnTo>
                  <a:cubicBezTo>
                    <a:pt x="0" y="68507"/>
                    <a:pt x="9823" y="44793"/>
                    <a:pt x="27308" y="27308"/>
                  </a:cubicBezTo>
                  <a:cubicBezTo>
                    <a:pt x="44793" y="9823"/>
                    <a:pt x="68507" y="0"/>
                    <a:pt x="93235" y="0"/>
                  </a:cubicBezTo>
                  <a:close/>
                </a:path>
              </a:pathLst>
            </a:custGeom>
            <a:solidFill>
              <a:srgbClr val="F4F4F4"/>
            </a:solidFill>
            <a:ln cap="rnd">
              <a:noFill/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1374424" cy="2531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  <a:r>
                <a:rPr lang="en-US" b="true" sz="2899">
                  <a:solidFill>
                    <a:srgbClr val="718BAB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0.5824 SECONDS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3069484" y="4335985"/>
            <a:ext cx="5218516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Without Intel OneAPI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069484" y="6035633"/>
            <a:ext cx="5218516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With Intel OneAPI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615353"/>
            <a:ext cx="7539863" cy="5450233"/>
            <a:chOff x="0" y="0"/>
            <a:chExt cx="10053151" cy="72669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32"/>
              <a:ext cx="553213" cy="553213"/>
            </a:xfrm>
            <a:custGeom>
              <a:avLst/>
              <a:gdLst/>
              <a:ahLst/>
              <a:cxnLst/>
              <a:rect r="r" b="b" t="t" l="l"/>
              <a:pathLst>
                <a:path h="553213" w="553213">
                  <a:moveTo>
                    <a:pt x="0" y="0"/>
                  </a:moveTo>
                  <a:lnTo>
                    <a:pt x="553213" y="0"/>
                  </a:lnTo>
                  <a:lnTo>
                    <a:pt x="553213" y="553213"/>
                  </a:lnTo>
                  <a:lnTo>
                    <a:pt x="0" y="553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1314169" y="-66675"/>
              <a:ext cx="8738982" cy="5882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Enhanced Communication Support</a:t>
              </a:r>
            </a:p>
          </p:txBody>
        </p:sp>
        <p:sp>
          <p:nvSpPr>
            <p:cNvPr name="Freeform 5" id="5"/>
            <p:cNvSpPr/>
            <p:nvPr/>
          </p:nvSpPr>
          <p:spPr>
            <a:xfrm flipH="false" flipV="false" rot="0">
              <a:off x="0" y="1672115"/>
              <a:ext cx="553213" cy="553213"/>
            </a:xfrm>
            <a:custGeom>
              <a:avLst/>
              <a:gdLst/>
              <a:ahLst/>
              <a:cxnLst/>
              <a:rect r="r" b="b" t="t" l="l"/>
              <a:pathLst>
                <a:path h="553213" w="553213">
                  <a:moveTo>
                    <a:pt x="0" y="0"/>
                  </a:moveTo>
                  <a:lnTo>
                    <a:pt x="553213" y="0"/>
                  </a:lnTo>
                  <a:lnTo>
                    <a:pt x="553213" y="553213"/>
                  </a:lnTo>
                  <a:lnTo>
                    <a:pt x="0" y="553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6" id="6"/>
            <p:cNvSpPr txBox="true"/>
            <p:nvPr/>
          </p:nvSpPr>
          <p:spPr>
            <a:xfrm rot="0">
              <a:off x="1314169" y="1316409"/>
              <a:ext cx="8738982" cy="11979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Real-time Emotion Feedback in Chat Applications</a:t>
              </a:r>
            </a:p>
          </p:txBody>
        </p:sp>
        <p:sp>
          <p:nvSpPr>
            <p:cNvPr name="Freeform 7" id="7"/>
            <p:cNvSpPr/>
            <p:nvPr/>
          </p:nvSpPr>
          <p:spPr>
            <a:xfrm flipH="false" flipV="false" rot="0">
              <a:off x="0" y="3344198"/>
              <a:ext cx="553213" cy="553213"/>
            </a:xfrm>
            <a:custGeom>
              <a:avLst/>
              <a:gdLst/>
              <a:ahLst/>
              <a:cxnLst/>
              <a:rect r="r" b="b" t="t" l="l"/>
              <a:pathLst>
                <a:path h="553213" w="553213">
                  <a:moveTo>
                    <a:pt x="0" y="0"/>
                  </a:moveTo>
                  <a:lnTo>
                    <a:pt x="553213" y="0"/>
                  </a:lnTo>
                  <a:lnTo>
                    <a:pt x="553213" y="553213"/>
                  </a:lnTo>
                  <a:lnTo>
                    <a:pt x="0" y="553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1314169" y="3293324"/>
              <a:ext cx="8738982" cy="5882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Educational Tools for Emotional Learning</a:t>
              </a:r>
            </a:p>
          </p:txBody>
        </p:sp>
        <p:sp>
          <p:nvSpPr>
            <p:cNvPr name="Freeform 9" id="9"/>
            <p:cNvSpPr/>
            <p:nvPr/>
          </p:nvSpPr>
          <p:spPr>
            <a:xfrm flipH="false" flipV="false" rot="0">
              <a:off x="0" y="5016281"/>
              <a:ext cx="553213" cy="553213"/>
            </a:xfrm>
            <a:custGeom>
              <a:avLst/>
              <a:gdLst/>
              <a:ahLst/>
              <a:cxnLst/>
              <a:rect r="r" b="b" t="t" l="l"/>
              <a:pathLst>
                <a:path h="553213" w="553213">
                  <a:moveTo>
                    <a:pt x="0" y="0"/>
                  </a:moveTo>
                  <a:lnTo>
                    <a:pt x="553213" y="0"/>
                  </a:lnTo>
                  <a:lnTo>
                    <a:pt x="553213" y="553213"/>
                  </a:lnTo>
                  <a:lnTo>
                    <a:pt x="0" y="553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1314169" y="4965407"/>
              <a:ext cx="8738982" cy="5882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Therapeutic Support for ASD</a:t>
              </a:r>
            </a:p>
          </p:txBody>
        </p:sp>
        <p:sp>
          <p:nvSpPr>
            <p:cNvPr name="Freeform 11" id="11"/>
            <p:cNvSpPr/>
            <p:nvPr/>
          </p:nvSpPr>
          <p:spPr>
            <a:xfrm flipH="false" flipV="false" rot="0">
              <a:off x="0" y="6713764"/>
              <a:ext cx="553213" cy="553213"/>
            </a:xfrm>
            <a:custGeom>
              <a:avLst/>
              <a:gdLst/>
              <a:ahLst/>
              <a:cxnLst/>
              <a:rect r="r" b="b" t="t" l="l"/>
              <a:pathLst>
                <a:path h="553213" w="553213">
                  <a:moveTo>
                    <a:pt x="0" y="0"/>
                  </a:moveTo>
                  <a:lnTo>
                    <a:pt x="553213" y="0"/>
                  </a:lnTo>
                  <a:lnTo>
                    <a:pt x="553213" y="553213"/>
                  </a:lnTo>
                  <a:lnTo>
                    <a:pt x="0" y="553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1314169" y="6662890"/>
              <a:ext cx="8738982" cy="5882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Child Care Monitoring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015962" y="3615353"/>
            <a:ext cx="7539863" cy="5450233"/>
            <a:chOff x="0" y="0"/>
            <a:chExt cx="10053151" cy="726697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32"/>
              <a:ext cx="553213" cy="553213"/>
            </a:xfrm>
            <a:custGeom>
              <a:avLst/>
              <a:gdLst/>
              <a:ahLst/>
              <a:cxnLst/>
              <a:rect r="r" b="b" t="t" l="l"/>
              <a:pathLst>
                <a:path h="553213" w="553213">
                  <a:moveTo>
                    <a:pt x="0" y="0"/>
                  </a:moveTo>
                  <a:lnTo>
                    <a:pt x="553213" y="0"/>
                  </a:lnTo>
                  <a:lnTo>
                    <a:pt x="553213" y="553213"/>
                  </a:lnTo>
                  <a:lnTo>
                    <a:pt x="0" y="553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5" id="15"/>
            <p:cNvSpPr txBox="true"/>
            <p:nvPr/>
          </p:nvSpPr>
          <p:spPr>
            <a:xfrm rot="0">
              <a:off x="1314169" y="-66675"/>
              <a:ext cx="8738982" cy="5882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Data Dependence</a:t>
              </a:r>
            </a:p>
          </p:txBody>
        </p:sp>
        <p:sp>
          <p:nvSpPr>
            <p:cNvPr name="Freeform 16" id="16"/>
            <p:cNvSpPr/>
            <p:nvPr/>
          </p:nvSpPr>
          <p:spPr>
            <a:xfrm flipH="false" flipV="false" rot="0">
              <a:off x="0" y="1672115"/>
              <a:ext cx="553213" cy="553213"/>
            </a:xfrm>
            <a:custGeom>
              <a:avLst/>
              <a:gdLst/>
              <a:ahLst/>
              <a:cxnLst/>
              <a:rect r="r" b="b" t="t" l="l"/>
              <a:pathLst>
                <a:path h="553213" w="553213">
                  <a:moveTo>
                    <a:pt x="0" y="0"/>
                  </a:moveTo>
                  <a:lnTo>
                    <a:pt x="553213" y="0"/>
                  </a:lnTo>
                  <a:lnTo>
                    <a:pt x="553213" y="553213"/>
                  </a:lnTo>
                  <a:lnTo>
                    <a:pt x="0" y="553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7" id="17"/>
            <p:cNvSpPr txBox="true"/>
            <p:nvPr/>
          </p:nvSpPr>
          <p:spPr>
            <a:xfrm rot="0">
              <a:off x="1314169" y="1621241"/>
              <a:ext cx="8738982" cy="5882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Real-time Processing Challenges</a:t>
              </a:r>
            </a:p>
          </p:txBody>
        </p:sp>
        <p:sp>
          <p:nvSpPr>
            <p:cNvPr name="Freeform 18" id="18"/>
            <p:cNvSpPr/>
            <p:nvPr/>
          </p:nvSpPr>
          <p:spPr>
            <a:xfrm flipH="false" flipV="false" rot="0">
              <a:off x="0" y="3344198"/>
              <a:ext cx="553213" cy="553213"/>
            </a:xfrm>
            <a:custGeom>
              <a:avLst/>
              <a:gdLst/>
              <a:ahLst/>
              <a:cxnLst/>
              <a:rect r="r" b="b" t="t" l="l"/>
              <a:pathLst>
                <a:path h="553213" w="553213">
                  <a:moveTo>
                    <a:pt x="0" y="0"/>
                  </a:moveTo>
                  <a:lnTo>
                    <a:pt x="553213" y="0"/>
                  </a:lnTo>
                  <a:lnTo>
                    <a:pt x="553213" y="553213"/>
                  </a:lnTo>
                  <a:lnTo>
                    <a:pt x="0" y="553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9" id="19"/>
            <p:cNvSpPr txBox="true"/>
            <p:nvPr/>
          </p:nvSpPr>
          <p:spPr>
            <a:xfrm rot="0">
              <a:off x="1314169" y="3293324"/>
              <a:ext cx="8738982" cy="5882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Emotional Complexity</a:t>
              </a:r>
            </a:p>
          </p:txBody>
        </p:sp>
        <p:sp>
          <p:nvSpPr>
            <p:cNvPr name="Freeform 20" id="20"/>
            <p:cNvSpPr/>
            <p:nvPr/>
          </p:nvSpPr>
          <p:spPr>
            <a:xfrm flipH="false" flipV="false" rot="0">
              <a:off x="0" y="5016281"/>
              <a:ext cx="553213" cy="553213"/>
            </a:xfrm>
            <a:custGeom>
              <a:avLst/>
              <a:gdLst/>
              <a:ahLst/>
              <a:cxnLst/>
              <a:rect r="r" b="b" t="t" l="l"/>
              <a:pathLst>
                <a:path h="553213" w="553213">
                  <a:moveTo>
                    <a:pt x="0" y="0"/>
                  </a:moveTo>
                  <a:lnTo>
                    <a:pt x="553213" y="0"/>
                  </a:lnTo>
                  <a:lnTo>
                    <a:pt x="553213" y="553213"/>
                  </a:lnTo>
                  <a:lnTo>
                    <a:pt x="0" y="553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1" id="21"/>
            <p:cNvSpPr txBox="true"/>
            <p:nvPr/>
          </p:nvSpPr>
          <p:spPr>
            <a:xfrm rot="0">
              <a:off x="1314169" y="4965407"/>
              <a:ext cx="8738982" cy="5882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Ethical and Privacy Concerns</a:t>
              </a:r>
            </a:p>
          </p:txBody>
        </p:sp>
        <p:sp>
          <p:nvSpPr>
            <p:cNvPr name="Freeform 22" id="22"/>
            <p:cNvSpPr/>
            <p:nvPr/>
          </p:nvSpPr>
          <p:spPr>
            <a:xfrm flipH="false" flipV="false" rot="0">
              <a:off x="0" y="6713764"/>
              <a:ext cx="553213" cy="553213"/>
            </a:xfrm>
            <a:custGeom>
              <a:avLst/>
              <a:gdLst/>
              <a:ahLst/>
              <a:cxnLst/>
              <a:rect r="r" b="b" t="t" l="l"/>
              <a:pathLst>
                <a:path h="553213" w="553213">
                  <a:moveTo>
                    <a:pt x="0" y="0"/>
                  </a:moveTo>
                  <a:lnTo>
                    <a:pt x="553213" y="0"/>
                  </a:lnTo>
                  <a:lnTo>
                    <a:pt x="553213" y="553213"/>
                  </a:lnTo>
                  <a:lnTo>
                    <a:pt x="0" y="553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3" id="23"/>
            <p:cNvSpPr txBox="true"/>
            <p:nvPr/>
          </p:nvSpPr>
          <p:spPr>
            <a:xfrm rot="0">
              <a:off x="1314169" y="6662890"/>
              <a:ext cx="8738982" cy="5882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User Adaptation and Learning Curve</a:t>
              </a: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-8150" y="-836563"/>
            <a:ext cx="18288000" cy="3608707"/>
          </a:xfrm>
          <a:custGeom>
            <a:avLst/>
            <a:gdLst/>
            <a:ahLst/>
            <a:cxnLst/>
            <a:rect r="r" b="b" t="t" l="l"/>
            <a:pathLst>
              <a:path h="3608707" w="18288000">
                <a:moveTo>
                  <a:pt x="0" y="0"/>
                </a:moveTo>
                <a:lnTo>
                  <a:pt x="18288000" y="0"/>
                </a:lnTo>
                <a:lnTo>
                  <a:pt x="18288000" y="3608707"/>
                </a:lnTo>
                <a:lnTo>
                  <a:pt x="0" y="36087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84715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2237623" y="891590"/>
            <a:ext cx="7230909" cy="1139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true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Use Cases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537101" y="891590"/>
            <a:ext cx="7230909" cy="1139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true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Limitations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507438" y="-2845897"/>
            <a:ext cx="15978794" cy="15978794"/>
          </a:xfrm>
          <a:custGeom>
            <a:avLst/>
            <a:gdLst/>
            <a:ahLst/>
            <a:cxnLst/>
            <a:rect r="r" b="b" t="t" l="l"/>
            <a:pathLst>
              <a:path h="15978794" w="15978794">
                <a:moveTo>
                  <a:pt x="0" y="0"/>
                </a:moveTo>
                <a:lnTo>
                  <a:pt x="15978795" y="0"/>
                </a:lnTo>
                <a:lnTo>
                  <a:pt x="15978795" y="15978794"/>
                </a:lnTo>
                <a:lnTo>
                  <a:pt x="0" y="1597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10535" y="3941806"/>
            <a:ext cx="8169372" cy="3476950"/>
            <a:chOff x="0" y="0"/>
            <a:chExt cx="10892497" cy="463593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85725"/>
              <a:ext cx="10892497" cy="3382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152"/>
                </a:lnSpc>
              </a:pPr>
              <a:r>
                <a:rPr lang="en-US" sz="7809" b="true">
                  <a:solidFill>
                    <a:srgbClr val="FFFFFF"/>
                  </a:solidFill>
                  <a:latin typeface="Klein Bold"/>
                  <a:ea typeface="Klein Bold"/>
                  <a:cs typeface="Klein Bold"/>
                  <a:sym typeface="Klein Bold"/>
                </a:rPr>
                <a:t>DATA</a:t>
              </a:r>
            </a:p>
            <a:p>
              <a:pPr algn="l">
                <a:lnSpc>
                  <a:spcPts val="10152"/>
                </a:lnSpc>
              </a:pPr>
              <a:r>
                <a:rPr lang="en-US" sz="7809" b="true">
                  <a:solidFill>
                    <a:srgbClr val="FFFFFF"/>
                  </a:solidFill>
                  <a:latin typeface="Klein Bold"/>
                  <a:ea typeface="Klein Bold"/>
                  <a:cs typeface="Klein Bold"/>
                  <a:sym typeface="Klein Bold"/>
                </a:rPr>
                <a:t>WIZARDS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3844682"/>
              <a:ext cx="9018533" cy="791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998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168969" y="1714500"/>
            <a:ext cx="6090331" cy="6492092"/>
            <a:chOff x="0" y="0"/>
            <a:chExt cx="8120441" cy="8656123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1706099" cy="1706092"/>
              <a:chOff x="0" y="0"/>
              <a:chExt cx="6350000" cy="6349975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6350000" cy="6349975"/>
              </a:xfrm>
              <a:custGeom>
                <a:avLst/>
                <a:gdLst/>
                <a:ahLst/>
                <a:cxnLst/>
                <a:rect r="r" b="b" t="t" l="l"/>
                <a:pathLst>
                  <a:path h="6349975" w="6350000">
                    <a:moveTo>
                      <a:pt x="6350000" y="3175025"/>
                    </a:moveTo>
                    <a:cubicBezTo>
                      <a:pt x="6350000" y="4928451"/>
                      <a:pt x="4928476" y="6349975"/>
                      <a:pt x="3175000" y="6349975"/>
                    </a:cubicBezTo>
                    <a:cubicBezTo>
                      <a:pt x="1421498" y="6349975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2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 l="0" t="0" r="0" b="0"/>
                </a:stretch>
              </a:blipFill>
            </p:spPr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2316677"/>
              <a:ext cx="1706099" cy="1706092"/>
              <a:chOff x="0" y="0"/>
              <a:chExt cx="6350000" cy="6349975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350000" cy="6349975"/>
              </a:xfrm>
              <a:custGeom>
                <a:avLst/>
                <a:gdLst/>
                <a:ahLst/>
                <a:cxnLst/>
                <a:rect r="r" b="b" t="t" l="l"/>
                <a:pathLst>
                  <a:path h="6349975" w="6350000">
                    <a:moveTo>
                      <a:pt x="6350000" y="3175025"/>
                    </a:moveTo>
                    <a:cubicBezTo>
                      <a:pt x="6350000" y="4928451"/>
                      <a:pt x="4928476" y="6349975"/>
                      <a:pt x="3175000" y="6349975"/>
                    </a:cubicBezTo>
                    <a:cubicBezTo>
                      <a:pt x="1421498" y="6349975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2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 l="0" t="0" r="0" b="0"/>
                </a:stretch>
              </a:blipFill>
            </p:spPr>
          </p:sp>
        </p:grpSp>
        <p:grpSp>
          <p:nvGrpSpPr>
            <p:cNvPr name="Group 11" id="11"/>
            <p:cNvGrpSpPr/>
            <p:nvPr/>
          </p:nvGrpSpPr>
          <p:grpSpPr>
            <a:xfrm rot="0">
              <a:off x="0" y="6950031"/>
              <a:ext cx="1706099" cy="1706092"/>
              <a:chOff x="0" y="0"/>
              <a:chExt cx="6350000" cy="6349975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6350000" cy="6349975"/>
              </a:xfrm>
              <a:custGeom>
                <a:avLst/>
                <a:gdLst/>
                <a:ahLst/>
                <a:cxnLst/>
                <a:rect r="r" b="b" t="t" l="l"/>
                <a:pathLst>
                  <a:path h="6349975" w="6350000">
                    <a:moveTo>
                      <a:pt x="6350000" y="3175025"/>
                    </a:moveTo>
                    <a:cubicBezTo>
                      <a:pt x="6350000" y="4928451"/>
                      <a:pt x="4928476" y="6349975"/>
                      <a:pt x="3175000" y="6349975"/>
                    </a:cubicBezTo>
                    <a:cubicBezTo>
                      <a:pt x="1421498" y="6349975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2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6"/>
                <a:stretch>
                  <a:fillRect l="-10150" t="0" r="-10150" b="0"/>
                </a:stretch>
              </a:blipFill>
            </p:spPr>
          </p:sp>
        </p:grpSp>
        <p:grpSp>
          <p:nvGrpSpPr>
            <p:cNvPr name="Group 13" id="13"/>
            <p:cNvGrpSpPr/>
            <p:nvPr/>
          </p:nvGrpSpPr>
          <p:grpSpPr>
            <a:xfrm rot="0">
              <a:off x="0" y="4633354"/>
              <a:ext cx="1706099" cy="1706092"/>
              <a:chOff x="0" y="0"/>
              <a:chExt cx="6350000" cy="6349975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6350000" cy="6349975"/>
              </a:xfrm>
              <a:custGeom>
                <a:avLst/>
                <a:gdLst/>
                <a:ahLst/>
                <a:cxnLst/>
                <a:rect r="r" b="b" t="t" l="l"/>
                <a:pathLst>
                  <a:path h="6349975" w="6350000">
                    <a:moveTo>
                      <a:pt x="6350000" y="3175025"/>
                    </a:moveTo>
                    <a:cubicBezTo>
                      <a:pt x="6350000" y="4928451"/>
                      <a:pt x="4928476" y="6349975"/>
                      <a:pt x="3175000" y="6349975"/>
                    </a:cubicBezTo>
                    <a:cubicBezTo>
                      <a:pt x="1421498" y="6349975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2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7"/>
                <a:stretch>
                  <a:fillRect l="0" t="0" r="0" b="0"/>
                </a:stretch>
              </a:blipFill>
            </p:spPr>
          </p:sp>
        </p:grpSp>
        <p:sp>
          <p:nvSpPr>
            <p:cNvPr name="TextBox 15" id="15"/>
            <p:cNvSpPr txBox="true"/>
            <p:nvPr/>
          </p:nvSpPr>
          <p:spPr>
            <a:xfrm rot="0">
              <a:off x="2396738" y="164127"/>
              <a:ext cx="5723703" cy="628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00"/>
                </a:lnSpc>
                <a:spcBef>
                  <a:spcPct val="0"/>
                </a:spcBef>
              </a:pPr>
              <a:r>
                <a:rPr lang="en-US" b="true" sz="3000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Saran Kumar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2396738" y="934694"/>
              <a:ext cx="5723703" cy="5882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Team Leader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2396738" y="2479580"/>
              <a:ext cx="5723703" cy="628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00"/>
                </a:lnSpc>
                <a:spcBef>
                  <a:spcPct val="0"/>
                </a:spcBef>
              </a:pPr>
              <a:r>
                <a:rPr lang="en-US" b="true" sz="30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Murugan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2396738" y="3250147"/>
              <a:ext cx="5723703" cy="5882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Team Member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2396738" y="4795033"/>
              <a:ext cx="5723703" cy="628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00"/>
                </a:lnSpc>
                <a:spcBef>
                  <a:spcPct val="0"/>
                </a:spcBef>
              </a:pPr>
              <a:r>
                <a:rPr lang="en-US" b="true" sz="30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Vidhya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2396738" y="5565600"/>
              <a:ext cx="5723703" cy="5882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Team Member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2396738" y="7110486"/>
              <a:ext cx="5723703" cy="628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00"/>
                </a:lnSpc>
                <a:spcBef>
                  <a:spcPct val="0"/>
                </a:spcBef>
              </a:pPr>
              <a:r>
                <a:rPr lang="en-US" b="true" sz="30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Sathya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2396738" y="7881053"/>
              <a:ext cx="5723703" cy="5882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Team Member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7669737" y="7905501"/>
            <a:ext cx="2948526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582386" y="0"/>
            <a:ext cx="52131876" cy="10287000"/>
          </a:xfrm>
          <a:custGeom>
            <a:avLst/>
            <a:gdLst/>
            <a:ahLst/>
            <a:cxnLst/>
            <a:rect r="r" b="b" t="t" l="l"/>
            <a:pathLst>
              <a:path h="10287000" w="52131876">
                <a:moveTo>
                  <a:pt x="0" y="0"/>
                </a:moveTo>
                <a:lnTo>
                  <a:pt x="52131875" y="0"/>
                </a:lnTo>
                <a:lnTo>
                  <a:pt x="5213187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84715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815069" y="3915046"/>
            <a:ext cx="6657862" cy="1937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869"/>
              </a:lnSpc>
            </a:pPr>
            <a:r>
              <a:rPr lang="en-US" sz="11335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DAGSl5_tyWQ</dc:identifier>
  <dcterms:modified xsi:type="dcterms:W3CDTF">2011-08-01T06:04:30Z</dcterms:modified>
  <cp:revision>1</cp:revision>
  <dc:title>Company Profile</dc:title>
</cp:coreProperties>
</file>