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67305"/>
            <a:ext cx="7648575" cy="3463769"/>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1"/>
                </a:solidFill>
              </a:rPr>
              <a:t>Presented by:</a:t>
            </a:r>
            <a:br>
              <a:rPr lang="en-US" spc="15" dirty="0">
                <a:solidFill>
                  <a:schemeClr val="accent1"/>
                </a:solidFill>
              </a:rPr>
            </a:br>
            <a:br>
              <a:rPr lang="en-US" spc="15" dirty="0"/>
            </a:br>
            <a:r>
              <a:rPr spc="15" dirty="0"/>
              <a:t>S</a:t>
            </a:r>
            <a:r>
              <a:rPr lang="en-US" spc="15" dirty="0"/>
              <a:t>ATHYA K</a:t>
            </a:r>
            <a:br>
              <a:rPr lang="en-US" spc="15" dirty="0"/>
            </a:br>
            <a:r>
              <a:rPr lang="en-US" spc="15" dirty="0"/>
              <a:t>2021506309</a:t>
            </a:r>
            <a:br>
              <a:rPr lang="en-US" spc="15" dirty="0"/>
            </a:br>
            <a:r>
              <a:rPr lang="en-US" spc="15" dirty="0"/>
              <a:t>BTECH/IT</a:t>
            </a:r>
            <a:br>
              <a:rPr lang="en-US" spc="15" dirty="0"/>
            </a:br>
            <a:r>
              <a:rPr lang="en-US" spc="15" dirty="0"/>
              <a:t>MIT(ANNA UNIVERSITY)</a:t>
            </a:r>
            <a:br>
              <a:rPr lang="en-US" spc="15" dirty="0"/>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C47F-83D1-AE4D-B175-25C006E78642}"/>
              </a:ext>
            </a:extLst>
          </p:cNvPr>
          <p:cNvSpPr>
            <a:spLocks noGrp="1"/>
          </p:cNvSpPr>
          <p:nvPr>
            <p:ph type="title"/>
          </p:nvPr>
        </p:nvSpPr>
        <p:spPr>
          <a:xfrm>
            <a:off x="76200" y="152400"/>
            <a:ext cx="8495348" cy="492443"/>
          </a:xfrm>
        </p:spPr>
        <p:txBody>
          <a:bodyPr/>
          <a:lstStyle/>
          <a:p>
            <a:r>
              <a:rPr lang="en-IN" sz="3200" dirty="0">
                <a:solidFill>
                  <a:schemeClr val="accent1"/>
                </a:solidFill>
              </a:rPr>
              <a:t>Model Architecture</a:t>
            </a:r>
          </a:p>
        </p:txBody>
      </p:sp>
      <p:sp>
        <p:nvSpPr>
          <p:cNvPr id="3" name="Text Placeholder 2">
            <a:extLst>
              <a:ext uri="{FF2B5EF4-FFF2-40B4-BE49-F238E27FC236}">
                <a16:creationId xmlns:a16="http://schemas.microsoft.com/office/drawing/2014/main" id="{167618EC-42A1-A247-6891-03373F87AB98}"/>
              </a:ext>
            </a:extLst>
          </p:cNvPr>
          <p:cNvSpPr>
            <a:spLocks noGrp="1"/>
          </p:cNvSpPr>
          <p:nvPr>
            <p:ph type="body" idx="1"/>
          </p:nvPr>
        </p:nvSpPr>
        <p:spPr>
          <a:xfrm>
            <a:off x="228600" y="655002"/>
            <a:ext cx="9296400" cy="5262979"/>
          </a:xfrm>
        </p:spPr>
        <p:txBody>
          <a:bodyPr/>
          <a:lstStyle/>
          <a:p>
            <a:r>
              <a:rPr lang="en-US" b="1" dirty="0"/>
              <a:t>Model Architecture:</a:t>
            </a:r>
          </a:p>
          <a:p>
            <a:r>
              <a:rPr lang="en-US" dirty="0"/>
              <a:t>The Gen AI project employs a custom Generative Adversarial Network (GAN) architecture tailored specifically for generating CIFAR-10-like images. The architecture comprises two main components: the Generator and the Discriminator.</a:t>
            </a:r>
          </a:p>
          <a:p>
            <a:endParaRPr lang="en-US" dirty="0"/>
          </a:p>
          <a:p>
            <a:r>
              <a:rPr lang="en-US" b="1" dirty="0"/>
              <a:t>1. Generator:</a:t>
            </a:r>
          </a:p>
          <a:p>
            <a:r>
              <a:rPr lang="en-US" dirty="0"/>
              <a:t>The Generator is responsible for generating synthetic images that closely resemble real CIFAR-10 images.</a:t>
            </a:r>
          </a:p>
          <a:p>
            <a:r>
              <a:rPr lang="en-US" dirty="0"/>
              <a:t>It typically consists of a series of convolutional layers followed by </a:t>
            </a:r>
            <a:r>
              <a:rPr lang="en-US" dirty="0" err="1"/>
              <a:t>upsampling</a:t>
            </a:r>
            <a:r>
              <a:rPr lang="en-US" dirty="0"/>
              <a:t> operations (e.g., transposed convolutions or </a:t>
            </a:r>
            <a:r>
              <a:rPr lang="en-US" dirty="0" err="1"/>
              <a:t>upsampling</a:t>
            </a:r>
            <a:r>
              <a:rPr lang="en-US" dirty="0"/>
              <a:t> followed by convolution) to gradually increase the spatial dimensions of the image.</a:t>
            </a:r>
          </a:p>
          <a:p>
            <a:endParaRPr lang="en-US" dirty="0"/>
          </a:p>
          <a:p>
            <a:r>
              <a:rPr lang="en-US" b="1" dirty="0"/>
              <a:t>2. Discriminator:</a:t>
            </a:r>
          </a:p>
          <a:p>
            <a:r>
              <a:rPr lang="en-US" dirty="0"/>
              <a:t>The Discriminator is tasked with distinguishing between real CIFAR-10 images and synthetic images generated by the Generator.</a:t>
            </a:r>
          </a:p>
          <a:p>
            <a:r>
              <a:rPr lang="en-US" dirty="0"/>
              <a:t>It typically consists of a series of convolutional layers followed by </a:t>
            </a:r>
            <a:r>
              <a:rPr lang="en-US" dirty="0" err="1"/>
              <a:t>downsampling</a:t>
            </a:r>
            <a:r>
              <a:rPr lang="en-US" dirty="0"/>
              <a:t> operations (e.g., max pooling or </a:t>
            </a:r>
            <a:r>
              <a:rPr lang="en-US" dirty="0" err="1"/>
              <a:t>strided</a:t>
            </a:r>
            <a:r>
              <a:rPr lang="en-US" dirty="0"/>
              <a:t> convolutions) to reduce the spatial dimensions of the image.</a:t>
            </a:r>
          </a:p>
          <a:p>
            <a:r>
              <a:rPr lang="en-US" dirty="0"/>
              <a:t>Batch normalization layers may be used for normalization.</a:t>
            </a:r>
          </a:p>
          <a:p>
            <a:endParaRPr lang="en-IN" dirty="0"/>
          </a:p>
        </p:txBody>
      </p:sp>
    </p:spTree>
    <p:extLst>
      <p:ext uri="{BB962C8B-B14F-4D97-AF65-F5344CB8AC3E}">
        <p14:creationId xmlns:p14="http://schemas.microsoft.com/office/powerpoint/2010/main" val="115675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D037-8860-1CEC-C250-6897C33C6222}"/>
              </a:ext>
            </a:extLst>
          </p:cNvPr>
          <p:cNvSpPr>
            <a:spLocks noGrp="1"/>
          </p:cNvSpPr>
          <p:nvPr>
            <p:ph type="title"/>
          </p:nvPr>
        </p:nvSpPr>
        <p:spPr>
          <a:xfrm>
            <a:off x="228601" y="241617"/>
            <a:ext cx="8991600" cy="492443"/>
          </a:xfrm>
        </p:spPr>
        <p:txBody>
          <a:bodyPr/>
          <a:lstStyle/>
          <a:p>
            <a:r>
              <a:rPr lang="en-IN" sz="3200" dirty="0">
                <a:solidFill>
                  <a:schemeClr val="accent1"/>
                </a:solidFill>
              </a:rPr>
              <a:t>Model Architecture-</a:t>
            </a:r>
            <a:r>
              <a:rPr lang="en-IN" sz="3200" dirty="0" err="1">
                <a:solidFill>
                  <a:schemeClr val="accent1"/>
                </a:solidFill>
              </a:rPr>
              <a:t>cont</a:t>
            </a:r>
            <a:endParaRPr lang="en-IN" sz="3200" dirty="0">
              <a:solidFill>
                <a:schemeClr val="accent1"/>
              </a:solidFill>
            </a:endParaRPr>
          </a:p>
        </p:txBody>
      </p:sp>
      <p:sp>
        <p:nvSpPr>
          <p:cNvPr id="3" name="Text Placeholder 2">
            <a:extLst>
              <a:ext uri="{FF2B5EF4-FFF2-40B4-BE49-F238E27FC236}">
                <a16:creationId xmlns:a16="http://schemas.microsoft.com/office/drawing/2014/main" id="{1D46D9E1-509C-914B-4569-429ACD94CE0D}"/>
              </a:ext>
            </a:extLst>
          </p:cNvPr>
          <p:cNvSpPr>
            <a:spLocks noGrp="1"/>
          </p:cNvSpPr>
          <p:nvPr>
            <p:ph type="body" idx="1"/>
          </p:nvPr>
        </p:nvSpPr>
        <p:spPr>
          <a:xfrm>
            <a:off x="228601" y="990600"/>
            <a:ext cx="9143999" cy="3600986"/>
          </a:xfrm>
        </p:spPr>
        <p:txBody>
          <a:bodyPr/>
          <a:lstStyle/>
          <a:p>
            <a:r>
              <a:rPr lang="en-US" b="1" dirty="0"/>
              <a:t>Key Architectural Considerations:</a:t>
            </a:r>
          </a:p>
          <a:p>
            <a:r>
              <a:rPr lang="en-US" dirty="0"/>
              <a:t>Both the Generator and Discriminator should be designed to balance model capacity and computational efficiency, avoiding overfitting and excessive resource utilization.</a:t>
            </a:r>
          </a:p>
          <a:p>
            <a:r>
              <a:rPr lang="en-US" dirty="0"/>
              <a:t>Techniques such as spectral normalization or weight normalization may be applied to stabilize training and prevent mode collapse.</a:t>
            </a:r>
          </a:p>
          <a:p>
            <a:endParaRPr lang="en-US" dirty="0"/>
          </a:p>
          <a:p>
            <a:r>
              <a:rPr lang="en-US" b="1" dirty="0"/>
              <a:t>Training Dynamics:</a:t>
            </a:r>
            <a:endParaRPr lang="en-US" dirty="0"/>
          </a:p>
          <a:p>
            <a:r>
              <a:rPr lang="en-US" dirty="0"/>
              <a:t>During training, the Generator and Discriminator are optimized simultaneously using gradient descent-based techniques.</a:t>
            </a:r>
          </a:p>
          <a:p>
            <a:r>
              <a:rPr lang="en-US" dirty="0"/>
              <a:t>The Generator aims to minimize the discrepancy between the distributions of real and generated images, while the Discriminator aims to maximize its ability to distinguish between them.</a:t>
            </a:r>
          </a:p>
          <a:p>
            <a:r>
              <a:rPr lang="en-US" dirty="0"/>
              <a:t>Adversarial loss functions, along with additional regularization terms (e.g., gradient penalty), are used to guide the training process and ensure convergence.</a:t>
            </a:r>
            <a:endParaRPr lang="en-IN" dirty="0"/>
          </a:p>
        </p:txBody>
      </p:sp>
    </p:spTree>
    <p:extLst>
      <p:ext uri="{BB962C8B-B14F-4D97-AF65-F5344CB8AC3E}">
        <p14:creationId xmlns:p14="http://schemas.microsoft.com/office/powerpoint/2010/main" val="207980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B925-06C2-8E72-AA05-6F77D7101EFC}"/>
              </a:ext>
            </a:extLst>
          </p:cNvPr>
          <p:cNvSpPr>
            <a:spLocks noGrp="1"/>
          </p:cNvSpPr>
          <p:nvPr>
            <p:ph type="title"/>
          </p:nvPr>
        </p:nvSpPr>
        <p:spPr>
          <a:xfrm>
            <a:off x="152400" y="261937"/>
            <a:ext cx="8541068" cy="492443"/>
          </a:xfrm>
        </p:spPr>
        <p:txBody>
          <a:bodyPr/>
          <a:lstStyle/>
          <a:p>
            <a:r>
              <a:rPr lang="en-IN" sz="3200" dirty="0">
                <a:solidFill>
                  <a:schemeClr val="accent1"/>
                </a:solidFill>
              </a:rPr>
              <a:t>Training Process</a:t>
            </a:r>
          </a:p>
        </p:txBody>
      </p:sp>
      <p:sp>
        <p:nvSpPr>
          <p:cNvPr id="3" name="Text Placeholder 2">
            <a:extLst>
              <a:ext uri="{FF2B5EF4-FFF2-40B4-BE49-F238E27FC236}">
                <a16:creationId xmlns:a16="http://schemas.microsoft.com/office/drawing/2014/main" id="{F084A5AC-E23B-5901-2F5C-12C288DC49D9}"/>
              </a:ext>
            </a:extLst>
          </p:cNvPr>
          <p:cNvSpPr>
            <a:spLocks noGrp="1"/>
          </p:cNvSpPr>
          <p:nvPr>
            <p:ph type="body" idx="1"/>
          </p:nvPr>
        </p:nvSpPr>
        <p:spPr>
          <a:xfrm>
            <a:off x="152400" y="754379"/>
            <a:ext cx="9829800" cy="5816977"/>
          </a:xfrm>
        </p:spPr>
        <p:txBody>
          <a:bodyPr/>
          <a:lstStyle/>
          <a:p>
            <a:r>
              <a:rPr lang="en-US" b="1" dirty="0"/>
              <a:t>1. Data Preparation:</a:t>
            </a:r>
          </a:p>
          <a:p>
            <a:r>
              <a:rPr lang="en-US" dirty="0"/>
              <a:t>The CIFAR-10 dataset is preprocessed, including normalization of pixel values and augmentation techniques to increase dataset diversity.</a:t>
            </a:r>
          </a:p>
          <a:p>
            <a:r>
              <a:rPr lang="en-US" dirty="0"/>
              <a:t>Data loaders are implemented to efficiently load and batch the training images.</a:t>
            </a:r>
          </a:p>
          <a:p>
            <a:endParaRPr lang="en-US" dirty="0"/>
          </a:p>
          <a:p>
            <a:r>
              <a:rPr lang="en-US" b="1" dirty="0"/>
              <a:t>2. Initialization:</a:t>
            </a:r>
          </a:p>
          <a:p>
            <a:r>
              <a:rPr lang="en-US" dirty="0"/>
              <a:t>The parameters of the Generator and Discriminator networks are initialized randomly or using pre-trained weights from a suitable source (e.g., ImageNet).</a:t>
            </a:r>
          </a:p>
          <a:p>
            <a:endParaRPr lang="en-US" dirty="0"/>
          </a:p>
          <a:p>
            <a:r>
              <a:rPr lang="en-US" b="1" dirty="0"/>
              <a:t>3. Adversarial Training:</a:t>
            </a:r>
          </a:p>
          <a:p>
            <a:r>
              <a:rPr lang="en-US" dirty="0"/>
              <a:t>Training begins with an initial batch of real CIFAR-10 images and an equal-sized batch of randomly generated images by the Generator.</a:t>
            </a:r>
          </a:p>
          <a:p>
            <a:endParaRPr lang="en-US" b="1" dirty="0"/>
          </a:p>
          <a:p>
            <a:r>
              <a:rPr lang="en-US" b="1" dirty="0"/>
              <a:t>4. Mini-batch Stochastic Gradient Descent:</a:t>
            </a:r>
          </a:p>
          <a:p>
            <a:r>
              <a:rPr lang="en-US" dirty="0"/>
              <a:t>Training proceeds using mini-batches of real and generated images sampled from the dataset.</a:t>
            </a:r>
          </a:p>
          <a:p>
            <a:r>
              <a:rPr lang="en-US" dirty="0"/>
              <a:t>Mini-batch stochastic gradient descent (SGD) is employed to optimize the parameters of the networks.</a:t>
            </a:r>
          </a:p>
          <a:p>
            <a:endParaRPr lang="en-US" dirty="0"/>
          </a:p>
          <a:p>
            <a:r>
              <a:rPr lang="en-US" b="1" dirty="0"/>
              <a:t>5.Model Checkpointing and Logging:</a:t>
            </a:r>
          </a:p>
          <a:p>
            <a:r>
              <a:rPr lang="en-US" dirty="0"/>
              <a:t>Model checkpoints are saved periodically during training to allow for recovery in case of interruptions and facilitate model selection.</a:t>
            </a:r>
          </a:p>
          <a:p>
            <a:endParaRPr lang="en-IN" dirty="0"/>
          </a:p>
        </p:txBody>
      </p:sp>
    </p:spTree>
    <p:extLst>
      <p:ext uri="{BB962C8B-B14F-4D97-AF65-F5344CB8AC3E}">
        <p14:creationId xmlns:p14="http://schemas.microsoft.com/office/powerpoint/2010/main" val="296428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D548-AAD4-CD0E-F569-C65229D8C396}"/>
              </a:ext>
            </a:extLst>
          </p:cNvPr>
          <p:cNvSpPr>
            <a:spLocks noGrp="1"/>
          </p:cNvSpPr>
          <p:nvPr>
            <p:ph type="title"/>
          </p:nvPr>
        </p:nvSpPr>
        <p:spPr>
          <a:xfrm>
            <a:off x="76201" y="152400"/>
            <a:ext cx="9296400" cy="492443"/>
          </a:xfrm>
        </p:spPr>
        <p:txBody>
          <a:bodyPr/>
          <a:lstStyle/>
          <a:p>
            <a:r>
              <a:rPr lang="en-IN" sz="3200" dirty="0">
                <a:solidFill>
                  <a:schemeClr val="accent1"/>
                </a:solidFill>
              </a:rPr>
              <a:t>Results and Evaluation</a:t>
            </a:r>
          </a:p>
        </p:txBody>
      </p:sp>
      <p:sp>
        <p:nvSpPr>
          <p:cNvPr id="3" name="Text Placeholder 2">
            <a:extLst>
              <a:ext uri="{FF2B5EF4-FFF2-40B4-BE49-F238E27FC236}">
                <a16:creationId xmlns:a16="http://schemas.microsoft.com/office/drawing/2014/main" id="{DD9232E7-D024-1000-F141-4E74558D6484}"/>
              </a:ext>
            </a:extLst>
          </p:cNvPr>
          <p:cNvSpPr>
            <a:spLocks noGrp="1"/>
          </p:cNvSpPr>
          <p:nvPr>
            <p:ph type="body" idx="1"/>
          </p:nvPr>
        </p:nvSpPr>
        <p:spPr>
          <a:xfrm>
            <a:off x="76201" y="680403"/>
            <a:ext cx="9372599" cy="5491797"/>
          </a:xfrm>
        </p:spPr>
        <p:txBody>
          <a:bodyPr/>
          <a:lstStyle/>
          <a:p>
            <a:r>
              <a:rPr lang="en-US" dirty="0"/>
              <a:t>After training the Generative Adversarial Network (GAN) architecture in the Gen AI project, the generated images are evaluated both quantitatively and qualitatively to assess their fidelity, diversity, and realism. The results and evaluation process typically involve the following steps:</a:t>
            </a:r>
          </a:p>
          <a:p>
            <a:endParaRPr lang="en-US" dirty="0"/>
          </a:p>
          <a:p>
            <a:r>
              <a:rPr lang="en-US" b="1" dirty="0"/>
              <a:t>1. Quantitative Evaluation:</a:t>
            </a:r>
          </a:p>
          <a:p>
            <a:r>
              <a:rPr lang="en-US" dirty="0"/>
              <a:t>Perceptual Similarity Metrics: Metrics such as the Inception Score (IS) or Fréchet Inception Distance (FID) are commonly used to quantify the perceptual similarity between generated images and real CIFAR-10 images. Lower FID scores and higher IS scores indicate better image quality and diversity.</a:t>
            </a:r>
          </a:p>
          <a:p>
            <a:r>
              <a:rPr lang="en-US" dirty="0"/>
              <a:t>Classification Accuracy: The accuracy of a pre-trained classifier (e.g., a CNN trained on CIFAR-10) in classifying generated images can provide insights into the realism and class diversity of the generated images.</a:t>
            </a:r>
          </a:p>
          <a:p>
            <a:endParaRPr lang="en-US" dirty="0"/>
          </a:p>
          <a:p>
            <a:r>
              <a:rPr lang="en-US" b="1" dirty="0"/>
              <a:t>2. Qualitative Evaluation:</a:t>
            </a:r>
          </a:p>
          <a:p>
            <a:r>
              <a:rPr lang="en-US" dirty="0"/>
              <a:t>Visual Inspection: Generated images are qualitatively evaluated through visual inspection by human evaluators. This involves assessing factors such as image sharpness, clarity, diversity, and consistency with the CIFAR-10 dataset.</a:t>
            </a:r>
          </a:p>
          <a:p>
            <a:r>
              <a:rPr lang="en-US" dirty="0"/>
              <a:t>Class Diversity: The diversity of generated images across different classes in the CIFAR-10 dataset is examined to ensure that the Generator produces images representative of all classes.</a:t>
            </a:r>
            <a:endParaRPr lang="en-IN" dirty="0"/>
          </a:p>
        </p:txBody>
      </p:sp>
    </p:spTree>
    <p:extLst>
      <p:ext uri="{BB962C8B-B14F-4D97-AF65-F5344CB8AC3E}">
        <p14:creationId xmlns:p14="http://schemas.microsoft.com/office/powerpoint/2010/main" val="328539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9454-CF10-A284-78E1-A13063BC52EC}"/>
              </a:ext>
            </a:extLst>
          </p:cNvPr>
          <p:cNvSpPr>
            <a:spLocks noGrp="1"/>
          </p:cNvSpPr>
          <p:nvPr>
            <p:ph type="title"/>
          </p:nvPr>
        </p:nvSpPr>
        <p:spPr>
          <a:xfrm>
            <a:off x="152401" y="152400"/>
            <a:ext cx="9144000" cy="492443"/>
          </a:xfrm>
        </p:spPr>
        <p:txBody>
          <a:bodyPr/>
          <a:lstStyle/>
          <a:p>
            <a:r>
              <a:rPr lang="en-IN" sz="3200" dirty="0">
                <a:solidFill>
                  <a:schemeClr val="accent1"/>
                </a:solidFill>
              </a:rPr>
              <a:t>Applications</a:t>
            </a:r>
          </a:p>
        </p:txBody>
      </p:sp>
      <p:sp>
        <p:nvSpPr>
          <p:cNvPr id="3" name="Text Placeholder 2">
            <a:extLst>
              <a:ext uri="{FF2B5EF4-FFF2-40B4-BE49-F238E27FC236}">
                <a16:creationId xmlns:a16="http://schemas.microsoft.com/office/drawing/2014/main" id="{6C87F42C-CDEC-1355-56D9-3B23C33121BE}"/>
              </a:ext>
            </a:extLst>
          </p:cNvPr>
          <p:cNvSpPr>
            <a:spLocks noGrp="1"/>
          </p:cNvSpPr>
          <p:nvPr>
            <p:ph type="body" idx="1"/>
          </p:nvPr>
        </p:nvSpPr>
        <p:spPr>
          <a:xfrm>
            <a:off x="152401" y="838200"/>
            <a:ext cx="9372599" cy="5539978"/>
          </a:xfrm>
        </p:spPr>
        <p:txBody>
          <a:bodyPr/>
          <a:lstStyle/>
          <a:p>
            <a:r>
              <a:rPr lang="en-US" b="1" dirty="0"/>
              <a:t>Data Augmentation:</a:t>
            </a:r>
          </a:p>
          <a:p>
            <a:r>
              <a:rPr lang="en-US" dirty="0"/>
              <a:t>Enhance dataset diversity for machine learning models.</a:t>
            </a:r>
          </a:p>
          <a:p>
            <a:r>
              <a:rPr lang="en-US" dirty="0"/>
              <a:t>Improve model generalization and reduce overfitting.</a:t>
            </a:r>
          </a:p>
          <a:p>
            <a:endParaRPr lang="en-US" dirty="0"/>
          </a:p>
          <a:p>
            <a:r>
              <a:rPr lang="en-US" b="1" dirty="0"/>
              <a:t>Computer Vision Research:</a:t>
            </a:r>
          </a:p>
          <a:p>
            <a:r>
              <a:rPr lang="en-US" dirty="0"/>
              <a:t>Benchmark algorithms for image classification, detection, and segmentation.</a:t>
            </a:r>
          </a:p>
          <a:p>
            <a:r>
              <a:rPr lang="en-US" dirty="0"/>
              <a:t>Explore new research directions with diverse image datasets.</a:t>
            </a:r>
          </a:p>
          <a:p>
            <a:endParaRPr lang="en-US" dirty="0"/>
          </a:p>
          <a:p>
            <a:r>
              <a:rPr lang="en-US" b="1" dirty="0"/>
              <a:t>Model Training:</a:t>
            </a:r>
          </a:p>
          <a:p>
            <a:r>
              <a:rPr lang="en-US" dirty="0"/>
              <a:t>Pre-train deep learning models for transfer learning and fine-tuning.</a:t>
            </a:r>
          </a:p>
          <a:p>
            <a:r>
              <a:rPr lang="en-US" dirty="0"/>
              <a:t>Accelerate model convergence and boost performance on tasks.</a:t>
            </a:r>
          </a:p>
          <a:p>
            <a:endParaRPr lang="en-US" dirty="0"/>
          </a:p>
          <a:p>
            <a:r>
              <a:rPr lang="en-US" b="1" dirty="0"/>
              <a:t>Anomaly Detection:</a:t>
            </a:r>
          </a:p>
          <a:p>
            <a:r>
              <a:rPr lang="en-US" dirty="0"/>
              <a:t>Train models to identify outliers in real-world images.</a:t>
            </a:r>
          </a:p>
          <a:p>
            <a:r>
              <a:rPr lang="en-US" dirty="0"/>
              <a:t>Applicable in industrial, medical, and security domains.</a:t>
            </a:r>
          </a:p>
          <a:p>
            <a:endParaRPr lang="en-US" dirty="0"/>
          </a:p>
          <a:p>
            <a:r>
              <a:rPr lang="en-US" b="1" dirty="0"/>
              <a:t>Artistic Expression:</a:t>
            </a:r>
          </a:p>
          <a:p>
            <a:r>
              <a:rPr lang="en-US" dirty="0"/>
              <a:t>Inspire artists and designers with visually appealing images.</a:t>
            </a:r>
          </a:p>
          <a:p>
            <a:r>
              <a:rPr lang="en-US" dirty="0"/>
              <a:t>Use in multimedia projects, installations, and interactive art.</a:t>
            </a:r>
          </a:p>
          <a:p>
            <a:endParaRPr lang="en-US" dirty="0"/>
          </a:p>
        </p:txBody>
      </p:sp>
    </p:spTree>
    <p:extLst>
      <p:ext uri="{BB962C8B-B14F-4D97-AF65-F5344CB8AC3E}">
        <p14:creationId xmlns:p14="http://schemas.microsoft.com/office/powerpoint/2010/main" val="226242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5CE5-EBBD-C878-3CA9-228D1A9AD378}"/>
              </a:ext>
            </a:extLst>
          </p:cNvPr>
          <p:cNvSpPr>
            <a:spLocks noGrp="1"/>
          </p:cNvSpPr>
          <p:nvPr>
            <p:ph type="title"/>
          </p:nvPr>
        </p:nvSpPr>
        <p:spPr>
          <a:xfrm>
            <a:off x="152400" y="152400"/>
            <a:ext cx="8236268" cy="492443"/>
          </a:xfrm>
        </p:spPr>
        <p:txBody>
          <a:bodyPr/>
          <a:lstStyle/>
          <a:p>
            <a:r>
              <a:rPr lang="en-IN" sz="3200" dirty="0">
                <a:solidFill>
                  <a:schemeClr val="accent1"/>
                </a:solidFill>
              </a:rPr>
              <a:t>Applications</a:t>
            </a:r>
          </a:p>
        </p:txBody>
      </p:sp>
      <p:sp>
        <p:nvSpPr>
          <p:cNvPr id="3" name="Text Placeholder 2">
            <a:extLst>
              <a:ext uri="{FF2B5EF4-FFF2-40B4-BE49-F238E27FC236}">
                <a16:creationId xmlns:a16="http://schemas.microsoft.com/office/drawing/2014/main" id="{C07FC012-45F8-FD44-C897-279EC8ED1481}"/>
              </a:ext>
            </a:extLst>
          </p:cNvPr>
          <p:cNvSpPr>
            <a:spLocks noGrp="1"/>
          </p:cNvSpPr>
          <p:nvPr>
            <p:ph type="body" idx="1"/>
          </p:nvPr>
        </p:nvSpPr>
        <p:spPr>
          <a:xfrm>
            <a:off x="152400" y="838200"/>
            <a:ext cx="8915400" cy="3909060"/>
          </a:xfrm>
        </p:spPr>
        <p:txBody>
          <a:bodyPr/>
          <a:lstStyle/>
          <a:p>
            <a:r>
              <a:rPr lang="en-US" b="1" dirty="0"/>
              <a:t>Image Synthesis and Editing:</a:t>
            </a:r>
          </a:p>
          <a:p>
            <a:r>
              <a:rPr lang="en-US" dirty="0"/>
              <a:t>Combine elements from multiple images and manipulate attributes.</a:t>
            </a:r>
          </a:p>
          <a:p>
            <a:r>
              <a:rPr lang="en-US" dirty="0"/>
              <a:t>Facilitate creative image manipulation and enhancement.</a:t>
            </a:r>
          </a:p>
          <a:p>
            <a:endParaRPr lang="en-US" dirty="0"/>
          </a:p>
          <a:p>
            <a:r>
              <a:rPr lang="en-US" b="1" dirty="0"/>
              <a:t>Education and Research:</a:t>
            </a:r>
          </a:p>
          <a:p>
            <a:r>
              <a:rPr lang="en-US" dirty="0"/>
              <a:t>Study architecture, training process, and performance of GAN models.</a:t>
            </a:r>
          </a:p>
          <a:p>
            <a:r>
              <a:rPr lang="en-US" dirty="0"/>
              <a:t>Valuable resource for students, researchers, and enthusiasts.</a:t>
            </a:r>
          </a:p>
          <a:p>
            <a:endParaRPr lang="en-US" dirty="0"/>
          </a:p>
          <a:p>
            <a:r>
              <a:rPr lang="en-US" b="1" dirty="0"/>
              <a:t>Industry Applications:</a:t>
            </a:r>
          </a:p>
          <a:p>
            <a:r>
              <a:rPr lang="en-US" dirty="0"/>
              <a:t>Visualize products, prototype designs, and simulate scenarios.</a:t>
            </a:r>
          </a:p>
          <a:p>
            <a:r>
              <a:rPr lang="en-US" dirty="0"/>
              <a:t>Utilize synthetic data in privacy-preserving applications.</a:t>
            </a:r>
          </a:p>
          <a:p>
            <a:endParaRPr lang="en-IN" dirty="0"/>
          </a:p>
        </p:txBody>
      </p:sp>
    </p:spTree>
    <p:extLst>
      <p:ext uri="{BB962C8B-B14F-4D97-AF65-F5344CB8AC3E}">
        <p14:creationId xmlns:p14="http://schemas.microsoft.com/office/powerpoint/2010/main" val="3926436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2B4A-90FA-38E1-7B1B-0F18D5AD298D}"/>
              </a:ext>
            </a:extLst>
          </p:cNvPr>
          <p:cNvSpPr>
            <a:spLocks noGrp="1"/>
          </p:cNvSpPr>
          <p:nvPr>
            <p:ph type="title"/>
          </p:nvPr>
        </p:nvSpPr>
        <p:spPr>
          <a:xfrm>
            <a:off x="152401" y="231457"/>
            <a:ext cx="9067800" cy="492443"/>
          </a:xfrm>
        </p:spPr>
        <p:txBody>
          <a:bodyPr/>
          <a:lstStyle/>
          <a:p>
            <a:r>
              <a:rPr lang="en-IN" sz="3200" dirty="0">
                <a:solidFill>
                  <a:schemeClr val="accent1"/>
                </a:solidFill>
              </a:rPr>
              <a:t>Conclusion:</a:t>
            </a:r>
          </a:p>
        </p:txBody>
      </p:sp>
      <p:sp>
        <p:nvSpPr>
          <p:cNvPr id="3" name="Text Placeholder 2">
            <a:extLst>
              <a:ext uri="{FF2B5EF4-FFF2-40B4-BE49-F238E27FC236}">
                <a16:creationId xmlns:a16="http://schemas.microsoft.com/office/drawing/2014/main" id="{7ACED4AE-4748-2A61-BCB2-72A2F116FDC4}"/>
              </a:ext>
            </a:extLst>
          </p:cNvPr>
          <p:cNvSpPr>
            <a:spLocks noGrp="1"/>
          </p:cNvSpPr>
          <p:nvPr>
            <p:ph type="body" idx="1"/>
          </p:nvPr>
        </p:nvSpPr>
        <p:spPr>
          <a:xfrm>
            <a:off x="172721" y="838200"/>
            <a:ext cx="9276079" cy="4572000"/>
          </a:xfrm>
        </p:spPr>
        <p:txBody>
          <a:bodyPr/>
          <a:lstStyle/>
          <a:p>
            <a:r>
              <a:rPr lang="en-US" dirty="0"/>
              <a:t>In conclusion, the project has achieved the following:</a:t>
            </a:r>
          </a:p>
          <a:p>
            <a:endParaRPr lang="en-US" dirty="0"/>
          </a:p>
          <a:p>
            <a:r>
              <a:rPr lang="en-US" dirty="0"/>
              <a:t>Advancements in Image Generation: The custom GAN architecture developed in the Gen AI project has pushed the boundaries of image generation, producing CIFAR-10-like images with high fidelity and diversity.</a:t>
            </a:r>
          </a:p>
          <a:p>
            <a:endParaRPr lang="en-US" dirty="0"/>
          </a:p>
          <a:p>
            <a:r>
              <a:rPr lang="en-US" dirty="0"/>
              <a:t>Applications in Computer Vision: The generated images serve as valuable resources for training and evaluating computer vision algorithms, enhancing performance on tasks such as classification, detection, and segmentation.</a:t>
            </a:r>
          </a:p>
          <a:p>
            <a:endParaRPr lang="en-US" dirty="0"/>
          </a:p>
          <a:p>
            <a:r>
              <a:rPr lang="en-US" dirty="0"/>
              <a:t>Impact on Research and Education: The insights gained from the Gen AI project contribute to the body of knowledge in machine learning, computer vision, and generative modeling, providing a valuable resource for researchers, students, and enthusiasts.</a:t>
            </a:r>
          </a:p>
          <a:p>
            <a:endParaRPr lang="en-US" dirty="0"/>
          </a:p>
          <a:p>
            <a:r>
              <a:rPr lang="en-US" dirty="0"/>
              <a:t>Creative Expression: The visually appealing images generated by Gen AI inspire artistic creativity and innovation, opening up new possibilities for digital art and multimedia projects.</a:t>
            </a:r>
            <a:endParaRPr lang="en-IN" dirty="0"/>
          </a:p>
        </p:txBody>
      </p:sp>
    </p:spTree>
    <p:extLst>
      <p:ext uri="{BB962C8B-B14F-4D97-AF65-F5344CB8AC3E}">
        <p14:creationId xmlns:p14="http://schemas.microsoft.com/office/powerpoint/2010/main" val="143468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973" y="4733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r>
              <a:rPr lang="en-IN"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06193" y="3163104"/>
            <a:ext cx="7854419" cy="632224"/>
          </a:xfrm>
          <a:prstGeom prst="rect">
            <a:avLst/>
          </a:prstGeom>
        </p:spPr>
        <p:txBody>
          <a:bodyPr vert="horz" wrap="square" lIns="0" tIns="16510" rIns="0" bIns="0" rtlCol="0">
            <a:spAutoFit/>
          </a:bodyPr>
          <a:lstStyle/>
          <a:p>
            <a:pPr marL="12700">
              <a:lnSpc>
                <a:spcPct val="100000"/>
              </a:lnSpc>
              <a:spcBef>
                <a:spcPts val="130"/>
              </a:spcBef>
            </a:pPr>
            <a:r>
              <a:rPr lang="en-IN" sz="4000" b="1" i="0" dirty="0">
                <a:solidFill>
                  <a:schemeClr val="accent5"/>
                </a:solidFill>
                <a:effectLst/>
                <a:latin typeface="Söhne"/>
              </a:rPr>
              <a:t>Gen AI: Image Generation using GAN</a:t>
            </a:r>
            <a:endParaRPr sz="400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41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8351266" cy="6353662"/>
          </a:xfrm>
          <a:prstGeom prst="rect">
            <a:avLst/>
          </a:prstGeom>
        </p:spPr>
        <p:txBody>
          <a:bodyPr vert="horz" wrap="square" lIns="0" tIns="13335" rIns="0" bIns="0" rtlCol="0">
            <a:spAutoFit/>
          </a:bodyPr>
          <a:lstStyle/>
          <a:p>
            <a:pPr marL="12700">
              <a:lnSpc>
                <a:spcPct val="100000"/>
              </a:lnSpc>
              <a:spcBef>
                <a:spcPts val="105"/>
              </a:spcBef>
            </a:pPr>
            <a:r>
              <a:rPr lang="en-IN" spc="25" dirty="0">
                <a:solidFill>
                  <a:schemeClr val="accent5"/>
                </a:solidFill>
              </a:rPr>
              <a:t>A</a:t>
            </a:r>
            <a:r>
              <a:rPr lang="en-IN" spc="-5" dirty="0">
                <a:solidFill>
                  <a:schemeClr val="accent5"/>
                </a:solidFill>
              </a:rPr>
              <a:t>G</a:t>
            </a:r>
            <a:r>
              <a:rPr lang="en-IN" spc="-35" dirty="0">
                <a:solidFill>
                  <a:schemeClr val="accent5"/>
                </a:solidFill>
              </a:rPr>
              <a:t>E</a:t>
            </a:r>
            <a:r>
              <a:rPr lang="en-IN" spc="15" dirty="0">
                <a:solidFill>
                  <a:schemeClr val="accent5"/>
                </a:solidFill>
              </a:rPr>
              <a:t>N</a:t>
            </a:r>
            <a:r>
              <a:rPr lang="en-IN" dirty="0">
                <a:solidFill>
                  <a:schemeClr val="accent5"/>
                </a:solidFill>
              </a:rPr>
              <a:t>DA</a:t>
            </a:r>
            <a:br>
              <a:rPr lang="en-IN" dirty="0"/>
            </a:br>
            <a:r>
              <a:rPr lang="en-IN" sz="2800" b="0" dirty="0"/>
              <a:t> Problem Statement</a:t>
            </a:r>
            <a:br>
              <a:rPr lang="en-IN" sz="2800" b="0" dirty="0"/>
            </a:br>
            <a:r>
              <a:rPr lang="en-IN" sz="2800" b="0" dirty="0"/>
              <a:t> Introduction</a:t>
            </a:r>
            <a:br>
              <a:rPr lang="en-IN" sz="2800" b="0" dirty="0"/>
            </a:br>
            <a:r>
              <a:rPr lang="en-IN" sz="2800" b="0" dirty="0"/>
              <a:t> Objective</a:t>
            </a:r>
            <a:br>
              <a:rPr lang="en-IN" sz="2800" b="0" dirty="0"/>
            </a:br>
            <a:r>
              <a:rPr lang="en-IN" sz="2800" b="0" dirty="0"/>
              <a:t> Methodology</a:t>
            </a:r>
            <a:br>
              <a:rPr lang="en-IN" sz="2800" b="0" dirty="0"/>
            </a:br>
            <a:r>
              <a:rPr lang="en-IN" sz="2800" b="0" dirty="0"/>
              <a:t> Model Architecture</a:t>
            </a:r>
            <a:br>
              <a:rPr lang="en-IN" sz="2800" b="0" dirty="0"/>
            </a:br>
            <a:r>
              <a:rPr lang="en-IN" sz="2800" b="0" dirty="0"/>
              <a:t> Training Process</a:t>
            </a:r>
            <a:br>
              <a:rPr lang="en-IN" sz="2800" b="0" dirty="0"/>
            </a:br>
            <a:r>
              <a:rPr lang="en-IN" sz="2800" b="0" dirty="0"/>
              <a:t> Results and Evaluation</a:t>
            </a:r>
            <a:br>
              <a:rPr lang="en-IN" sz="2800" b="0" dirty="0"/>
            </a:br>
            <a:r>
              <a:rPr lang="en-IN" sz="2800" b="0" dirty="0"/>
              <a:t> Applications</a:t>
            </a:r>
            <a:br>
              <a:rPr lang="en-IN" sz="2800" b="0" dirty="0"/>
            </a:br>
            <a:r>
              <a:rPr lang="en-IN" sz="2800" b="0" dirty="0"/>
              <a:t> Conclusion</a:t>
            </a:r>
            <a:br>
              <a:rPr lang="en-IN" dirty="0"/>
            </a:br>
            <a:br>
              <a:rPr lang="en-IN" sz="2800" b="0" i="0" dirty="0">
                <a:solidFill>
                  <a:srgbClr val="0D0D0D"/>
                </a:solidFill>
                <a:effectLst/>
                <a:latin typeface="Söhne"/>
              </a:rPr>
            </a:br>
            <a:br>
              <a:rPr lang="en-IN" sz="2800" b="0" i="0" dirty="0">
                <a:solidFill>
                  <a:srgbClr val="0D0D0D"/>
                </a:solidFill>
                <a:effectLst/>
                <a:latin typeface="Söhne"/>
              </a:rPr>
            </a:br>
            <a:br>
              <a:rPr lang="en-IN" sz="2800" b="1" i="0" dirty="0">
                <a:solidFill>
                  <a:srgbClr val="0D0D0D"/>
                </a:solidFill>
                <a:effectLst/>
                <a:latin typeface="Söhne"/>
              </a:rPr>
            </a:br>
            <a:endParaRPr lang="en-IN"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116313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spc="10" dirty="0">
                <a:solidFill>
                  <a:schemeClr val="accent1"/>
                </a:solidFill>
              </a:rPr>
              <a:t>Problem Statement</a:t>
            </a:r>
            <a:br>
              <a:rPr lang="en-US" sz="4250" spc="10" dirty="0"/>
            </a:br>
            <a:endParaRPr sz="4250" dirty="0"/>
          </a:p>
        </p:txBody>
      </p:sp>
      <p:sp>
        <p:nvSpPr>
          <p:cNvPr id="13" name="Text Placeholder 12">
            <a:extLst>
              <a:ext uri="{FF2B5EF4-FFF2-40B4-BE49-F238E27FC236}">
                <a16:creationId xmlns:a16="http://schemas.microsoft.com/office/drawing/2014/main" id="{2392B305-06E0-7B82-6502-1DECA660B0D2}"/>
              </a:ext>
            </a:extLst>
          </p:cNvPr>
          <p:cNvSpPr>
            <a:spLocks noGrp="1"/>
          </p:cNvSpPr>
          <p:nvPr>
            <p:ph type="body" idx="1"/>
          </p:nvPr>
        </p:nvSpPr>
        <p:spPr>
          <a:xfrm>
            <a:off x="676275" y="1524000"/>
            <a:ext cx="7239000" cy="4191000"/>
          </a:xfrm>
        </p:spPr>
        <p:txBody>
          <a:bodyPr/>
          <a:lstStyle/>
          <a:p>
            <a:endParaRPr lang="en-US" dirty="0"/>
          </a:p>
          <a:p>
            <a:r>
              <a:rPr lang="en-US" dirty="0"/>
              <a:t>The problem at hand is to develop a novel Generative Adversarial Network (GAN) architecture capable of generating CIFAR-10-like images that exhibit diverse characteristics, including shapes, textures, and colors, while maintaining high visual fidelity. This entails addressing key challenges such as mode collapse, image artifacts, and training instability, which commonly plague GAN-based image generation systems. Additionally, the generated images must be perceptually indistinguishable from real CIFAR-10 images, ensuring their utility in downstream tasks such as data augmentation, model training, and artistic expression.</a:t>
            </a:r>
          </a:p>
          <a:p>
            <a:endParaRPr lang="en-US" dirty="0"/>
          </a:p>
          <a:p>
            <a:r>
              <a:rPr lang="en-US" dirty="0"/>
              <a:t>By tackling these challenges, the proposed solution aims to advance the state-of-the-art in image generation, unlocking new opportunities for applications in computer vision, machine learning, and digital art.</a:t>
            </a:r>
          </a:p>
          <a:p>
            <a:endParaRPr lang="en-US" dirty="0"/>
          </a:p>
          <a:p>
            <a:endParaRPr lang="en-US" dirty="0"/>
          </a:p>
          <a:p>
            <a:endParaRPr lang="en-US" dirty="0"/>
          </a:p>
          <a:p>
            <a:endParaRPr lang="en-US" dirty="0"/>
          </a:p>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385444"/>
            <a:ext cx="8598218"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3200" b="1" i="0" dirty="0">
                <a:solidFill>
                  <a:schemeClr val="accent1"/>
                </a:solidFill>
                <a:effectLst/>
                <a:latin typeface="Söhne"/>
              </a:rPr>
              <a:t>Introduction:</a:t>
            </a:r>
            <a:endParaRPr sz="3200" dirty="0">
              <a:solidFill>
                <a:schemeClr val="accent1"/>
              </a:solidFill>
            </a:endParaRPr>
          </a:p>
        </p:txBody>
      </p:sp>
      <p:sp>
        <p:nvSpPr>
          <p:cNvPr id="11" name="Text Placeholder 10">
            <a:extLst>
              <a:ext uri="{FF2B5EF4-FFF2-40B4-BE49-F238E27FC236}">
                <a16:creationId xmlns:a16="http://schemas.microsoft.com/office/drawing/2014/main" id="{76CF49FF-1A1E-5731-979B-6EE56561F3DB}"/>
              </a:ext>
            </a:extLst>
          </p:cNvPr>
          <p:cNvSpPr>
            <a:spLocks noGrp="1"/>
          </p:cNvSpPr>
          <p:nvPr>
            <p:ph type="body" idx="1"/>
          </p:nvPr>
        </p:nvSpPr>
        <p:spPr>
          <a:xfrm>
            <a:off x="609600" y="1577339"/>
            <a:ext cx="7924800" cy="3877985"/>
          </a:xfrm>
        </p:spPr>
        <p:txBody>
          <a:bodyPr/>
          <a:lstStyle/>
          <a:p>
            <a:pPr algn="l"/>
            <a:r>
              <a:rPr lang="en-US" b="0" i="0" dirty="0">
                <a:solidFill>
                  <a:srgbClr val="0D0D0D"/>
                </a:solidFill>
                <a:effectLst/>
                <a:latin typeface="Söhne"/>
              </a:rPr>
              <a:t>In the realm of artificial intelligence and machine learning, image generation has emerged as a fascinating and challenging area of research. Generative Adversarial Networks (GANs), introduced by Ian Goodfellow and his colleagues in 2014, have revolutionized the field by enabling the creation of synthetic images that closely resemble real-world data. In particular, the CIFAR-10 dataset, comprising 60,000 32x32 color images across 10 classes, has served as a benchmark for evaluating the performance of image generation models.</a:t>
            </a:r>
          </a:p>
          <a:p>
            <a:pPr algn="l"/>
            <a:r>
              <a:rPr lang="en-US" b="0" i="0" dirty="0">
                <a:solidFill>
                  <a:srgbClr val="0D0D0D"/>
                </a:solidFill>
                <a:effectLst/>
                <a:latin typeface="Söhne"/>
              </a:rPr>
              <a:t>The Gen AI project is a pioneering endeavor aimed at harnessing the power of GANs to generate CIFAR-10-like images. Our objective is to develop a custom GAN architecture capable of producing high-fidelity images that exhibit diverse characteristics similar to those found in the CIFAR-10 dataset. By doing so, we aim to address key challenges in image generation, such as mode collapse, image artifacts, and training instability, while pushing the boundaries of what is possible in generative modeling.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lang="en-IN" sz="3200" b="0" dirty="0">
                <a:solidFill>
                  <a:schemeClr val="accent1"/>
                </a:solidFill>
              </a:rPr>
              <a:t>Objective</a:t>
            </a:r>
            <a:endParaRPr sz="3200" dirty="0">
              <a:solidFill>
                <a:schemeClr val="accent1"/>
              </a:solidFill>
            </a:endParaRPr>
          </a:p>
        </p:txBody>
      </p:sp>
      <p:sp>
        <p:nvSpPr>
          <p:cNvPr id="9" name="Text Placeholder 8">
            <a:extLst>
              <a:ext uri="{FF2B5EF4-FFF2-40B4-BE49-F238E27FC236}">
                <a16:creationId xmlns:a16="http://schemas.microsoft.com/office/drawing/2014/main" id="{6675287B-C7CE-DD65-A908-8884A3C7A24D}"/>
              </a:ext>
            </a:extLst>
          </p:cNvPr>
          <p:cNvSpPr>
            <a:spLocks noGrp="1"/>
          </p:cNvSpPr>
          <p:nvPr>
            <p:ph type="body" idx="1"/>
          </p:nvPr>
        </p:nvSpPr>
        <p:spPr>
          <a:xfrm>
            <a:off x="609600" y="1577340"/>
            <a:ext cx="8534400" cy="4154984"/>
          </a:xfrm>
        </p:spPr>
        <p:txBody>
          <a:bodyPr/>
          <a:lstStyle/>
          <a:p>
            <a:r>
              <a:rPr lang="en-US" b="1" dirty="0"/>
              <a:t>Custom GAN Architecture Development:</a:t>
            </a:r>
            <a:endParaRPr lang="en-US" dirty="0"/>
          </a:p>
          <a:p>
            <a:r>
              <a:rPr lang="en-US" dirty="0"/>
              <a:t>Design and implement a novel GAN architecture tailored to the requirements of generating CIFAR-10-like images.</a:t>
            </a:r>
          </a:p>
          <a:p>
            <a:r>
              <a:rPr lang="en-US" dirty="0"/>
              <a:t>Develop a Generator component capable of producing diverse and realistic images, exhibiting characteristics such as shapes, textures, and colors present in the CIFAR-10 dataset.</a:t>
            </a:r>
          </a:p>
          <a:p>
            <a:r>
              <a:rPr lang="en-US" dirty="0"/>
              <a:t>Design a Discriminator component capable of accurately distinguishing between real CIFAR-10 images and synthetic images generated by the Generator.</a:t>
            </a:r>
          </a:p>
          <a:p>
            <a:endParaRPr lang="en-US" dirty="0"/>
          </a:p>
          <a:p>
            <a:r>
              <a:rPr lang="en-US" b="1" dirty="0"/>
              <a:t>Adversarial Training Paradigm:</a:t>
            </a:r>
            <a:endParaRPr lang="en-US" dirty="0"/>
          </a:p>
          <a:p>
            <a:r>
              <a:rPr lang="en-US" dirty="0"/>
              <a:t>Implement an adversarial training paradigm where the Generator and Discriminator are trained simultaneously in a competitive manner.</a:t>
            </a:r>
          </a:p>
          <a:p>
            <a:r>
              <a:rPr lang="en-US" dirty="0"/>
              <a:t>Optimize the training process using techniques such as mini-batch stochastic gradient descent and adversarial loss functions to encourage the Generator to produce high-quality images.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7ED3-6FE5-B325-F123-0CFDF05E2A50}"/>
              </a:ext>
            </a:extLst>
          </p:cNvPr>
          <p:cNvSpPr>
            <a:spLocks noGrp="1"/>
          </p:cNvSpPr>
          <p:nvPr>
            <p:ph type="ctrTitle"/>
          </p:nvPr>
        </p:nvSpPr>
        <p:spPr>
          <a:xfrm>
            <a:off x="152400" y="152400"/>
            <a:ext cx="5800851" cy="492443"/>
          </a:xfrm>
        </p:spPr>
        <p:txBody>
          <a:bodyPr/>
          <a:lstStyle/>
          <a:p>
            <a:r>
              <a:rPr lang="en-IN" sz="3200" b="0" dirty="0">
                <a:solidFill>
                  <a:schemeClr val="accent1"/>
                </a:solidFill>
              </a:rPr>
              <a:t>Objective-</a:t>
            </a:r>
            <a:r>
              <a:rPr lang="en-IN" sz="3200" b="0" dirty="0" err="1">
                <a:solidFill>
                  <a:schemeClr val="accent1"/>
                </a:solidFill>
              </a:rPr>
              <a:t>cont</a:t>
            </a:r>
            <a:endParaRPr lang="en-IN" dirty="0">
              <a:solidFill>
                <a:schemeClr val="accent1"/>
              </a:solidFill>
            </a:endParaRPr>
          </a:p>
        </p:txBody>
      </p:sp>
      <p:sp>
        <p:nvSpPr>
          <p:cNvPr id="3" name="Subtitle 2">
            <a:extLst>
              <a:ext uri="{FF2B5EF4-FFF2-40B4-BE49-F238E27FC236}">
                <a16:creationId xmlns:a16="http://schemas.microsoft.com/office/drawing/2014/main" id="{FB67C7DF-6613-F550-63A3-859D30E69BA8}"/>
              </a:ext>
            </a:extLst>
          </p:cNvPr>
          <p:cNvSpPr>
            <a:spLocks noGrp="1"/>
          </p:cNvSpPr>
          <p:nvPr>
            <p:ph type="subTitle" idx="4"/>
          </p:nvPr>
        </p:nvSpPr>
        <p:spPr>
          <a:xfrm>
            <a:off x="152400" y="838200"/>
            <a:ext cx="9525000" cy="4154984"/>
          </a:xfrm>
        </p:spPr>
        <p:txBody>
          <a:bodyPr/>
          <a:lstStyle/>
          <a:p>
            <a:r>
              <a:rPr lang="en-US" b="1" dirty="0"/>
              <a:t>Image Fidelity and Diversity:</a:t>
            </a:r>
          </a:p>
          <a:p>
            <a:r>
              <a:rPr lang="en-US" dirty="0"/>
              <a:t>Ensure that the generated images exhibit high visual fidelity, closely resembling real CIFAR-10 images in terms of appearance and perceptual quality.</a:t>
            </a:r>
          </a:p>
          <a:p>
            <a:endParaRPr lang="en-US" dirty="0"/>
          </a:p>
          <a:p>
            <a:r>
              <a:rPr lang="en-US" b="1" dirty="0"/>
              <a:t>Evaluation and Validation:</a:t>
            </a:r>
            <a:endParaRPr lang="en-US" dirty="0"/>
          </a:p>
          <a:p>
            <a:r>
              <a:rPr lang="en-US" dirty="0"/>
              <a:t>Conduct thorough qualitative and quantitative evaluations to assess the performance of the Gen AI model.</a:t>
            </a:r>
          </a:p>
          <a:p>
            <a:r>
              <a:rPr lang="en-US" dirty="0"/>
              <a:t>Evaluate the generated images against real CIFAR-10 images using metrics such as perceptual similarity, classification accuracy, and visual inspection.</a:t>
            </a:r>
          </a:p>
          <a:p>
            <a:endParaRPr lang="en-US" dirty="0"/>
          </a:p>
          <a:p>
            <a:r>
              <a:rPr lang="en-US" b="1" dirty="0"/>
              <a:t>Applications and Impact:</a:t>
            </a:r>
            <a:endParaRPr lang="en-US" dirty="0"/>
          </a:p>
          <a:p>
            <a:r>
              <a:rPr lang="en-US" dirty="0"/>
              <a:t>Explore potential applications of the generated images in practical domains such as computer vision, machine learning, and digital art.</a:t>
            </a:r>
          </a:p>
          <a:p>
            <a:r>
              <a:rPr lang="en-US" dirty="0"/>
              <a:t>Demonstrate the utility of the Gen AI model in tasks such as data augmentation, model training, and creative image synthesis.</a:t>
            </a:r>
            <a:endParaRPr lang="en-IN" dirty="0"/>
          </a:p>
        </p:txBody>
      </p:sp>
    </p:spTree>
    <p:extLst>
      <p:ext uri="{BB962C8B-B14F-4D97-AF65-F5344CB8AC3E}">
        <p14:creationId xmlns:p14="http://schemas.microsoft.com/office/powerpoint/2010/main" val="182684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045A-5811-F08D-9DD7-B88C50402EEE}"/>
              </a:ext>
            </a:extLst>
          </p:cNvPr>
          <p:cNvSpPr>
            <a:spLocks noGrp="1"/>
          </p:cNvSpPr>
          <p:nvPr>
            <p:ph type="title"/>
          </p:nvPr>
        </p:nvSpPr>
        <p:spPr>
          <a:xfrm>
            <a:off x="152400" y="152400"/>
            <a:ext cx="10681335" cy="492443"/>
          </a:xfrm>
        </p:spPr>
        <p:txBody>
          <a:bodyPr/>
          <a:lstStyle/>
          <a:p>
            <a:r>
              <a:rPr lang="en-IN" sz="3200" b="0" dirty="0">
                <a:solidFill>
                  <a:schemeClr val="accent1"/>
                </a:solidFill>
              </a:rPr>
              <a:t>Methodology</a:t>
            </a:r>
            <a:endParaRPr lang="en-IN" sz="3200" dirty="0">
              <a:solidFill>
                <a:schemeClr val="accent1"/>
              </a:solidFill>
            </a:endParaRPr>
          </a:p>
        </p:txBody>
      </p:sp>
      <p:sp>
        <p:nvSpPr>
          <p:cNvPr id="3" name="Text Placeholder 2">
            <a:extLst>
              <a:ext uri="{FF2B5EF4-FFF2-40B4-BE49-F238E27FC236}">
                <a16:creationId xmlns:a16="http://schemas.microsoft.com/office/drawing/2014/main" id="{0E0CEFAB-D62C-7412-53A6-3D631F92CD4E}"/>
              </a:ext>
            </a:extLst>
          </p:cNvPr>
          <p:cNvSpPr>
            <a:spLocks noGrp="1"/>
          </p:cNvSpPr>
          <p:nvPr>
            <p:ph type="body" idx="1"/>
          </p:nvPr>
        </p:nvSpPr>
        <p:spPr>
          <a:xfrm>
            <a:off x="162560" y="762001"/>
            <a:ext cx="9286240" cy="5791200"/>
          </a:xfrm>
        </p:spPr>
        <p:txBody>
          <a:bodyPr/>
          <a:lstStyle/>
          <a:p>
            <a:r>
              <a:rPr lang="en-US" b="1" dirty="0"/>
              <a:t>Data Preprocessing:</a:t>
            </a:r>
          </a:p>
          <a:p>
            <a:r>
              <a:rPr lang="en-US" dirty="0"/>
              <a:t>Acquisition and preprocessing of the CIFAR-10 dataset, including normalization and augmentation techniques to enhance dataset diversity.</a:t>
            </a:r>
          </a:p>
          <a:p>
            <a:endParaRPr lang="en-US" dirty="0"/>
          </a:p>
          <a:p>
            <a:r>
              <a:rPr lang="en-US" b="1" dirty="0"/>
              <a:t>Model Architecture Design:</a:t>
            </a:r>
          </a:p>
          <a:p>
            <a:r>
              <a:rPr lang="en-US" dirty="0"/>
              <a:t>Designing a custom GAN architecture tailored to the requirements of generating CIFAR-10-like images.</a:t>
            </a:r>
          </a:p>
          <a:p>
            <a:r>
              <a:rPr lang="en-US" dirty="0"/>
              <a:t>Setting up the training environment, including selecting appropriate hardware resources (e.g., GPUs) and software frameworks (e.g., TensorFlow, </a:t>
            </a:r>
            <a:r>
              <a:rPr lang="en-US" dirty="0" err="1"/>
              <a:t>PyTorch</a:t>
            </a:r>
            <a:r>
              <a:rPr lang="en-US" dirty="0"/>
              <a:t>).</a:t>
            </a:r>
          </a:p>
          <a:p>
            <a:endParaRPr lang="en-US" dirty="0"/>
          </a:p>
          <a:p>
            <a:r>
              <a:rPr lang="en-US" b="1" dirty="0"/>
              <a:t>Adversarial Training:</a:t>
            </a:r>
          </a:p>
          <a:p>
            <a:r>
              <a:rPr lang="en-US" dirty="0"/>
              <a:t>Implementing the adversarial training paradigm, where the Generator and Discriminator are trained simultaneously in a competitive manner.</a:t>
            </a:r>
          </a:p>
          <a:p>
            <a:r>
              <a:rPr lang="en-US" dirty="0"/>
              <a:t>Defining the loss functions for the Generator and Discriminator, typically involving adversarial loss (e.g., Wasserstein loss, hinge loss) and additional regularization terms (e.g., gradient penalty) to stabilize training.</a:t>
            </a:r>
          </a:p>
          <a:p>
            <a:endParaRPr lang="en-US" dirty="0"/>
          </a:p>
          <a:p>
            <a:r>
              <a:rPr lang="en-US" b="1" dirty="0"/>
              <a:t>Training Iterations:</a:t>
            </a:r>
            <a:endParaRPr lang="en-US" dirty="0"/>
          </a:p>
          <a:p>
            <a:r>
              <a:rPr lang="en-US" dirty="0"/>
              <a:t>Iteratively training the GAN architecture using real and synthetic images from the CIFAR-10 dataset.</a:t>
            </a:r>
          </a:p>
          <a:p>
            <a:r>
              <a:rPr lang="en-US" dirty="0"/>
              <a:t>Monitoring training progress and evaluating performance metrics such as generator loss, discriminator loss, and image quality metrics (e.g., Inception Score, Fréchet Inception Distance).</a:t>
            </a:r>
            <a:endParaRPr lang="en-IN" dirty="0"/>
          </a:p>
        </p:txBody>
      </p:sp>
    </p:spTree>
    <p:extLst>
      <p:ext uri="{BB962C8B-B14F-4D97-AF65-F5344CB8AC3E}">
        <p14:creationId xmlns:p14="http://schemas.microsoft.com/office/powerpoint/2010/main" val="40963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0ABE-01F3-8939-1006-BCB06846B08C}"/>
              </a:ext>
            </a:extLst>
          </p:cNvPr>
          <p:cNvSpPr>
            <a:spLocks noGrp="1"/>
          </p:cNvSpPr>
          <p:nvPr>
            <p:ph type="title"/>
          </p:nvPr>
        </p:nvSpPr>
        <p:spPr>
          <a:xfrm>
            <a:off x="76201" y="152400"/>
            <a:ext cx="8991600" cy="492443"/>
          </a:xfrm>
        </p:spPr>
        <p:txBody>
          <a:bodyPr/>
          <a:lstStyle/>
          <a:p>
            <a:r>
              <a:rPr lang="en-IN" sz="3200" dirty="0">
                <a:solidFill>
                  <a:schemeClr val="accent1"/>
                </a:solidFill>
              </a:rPr>
              <a:t>Methodology-</a:t>
            </a:r>
            <a:r>
              <a:rPr lang="en-IN" sz="3200" dirty="0" err="1">
                <a:solidFill>
                  <a:schemeClr val="accent1"/>
                </a:solidFill>
              </a:rPr>
              <a:t>cont</a:t>
            </a:r>
            <a:endParaRPr lang="en-IN" sz="3200" dirty="0">
              <a:solidFill>
                <a:schemeClr val="accent1"/>
              </a:solidFill>
            </a:endParaRPr>
          </a:p>
        </p:txBody>
      </p:sp>
      <p:sp>
        <p:nvSpPr>
          <p:cNvPr id="3" name="Text Placeholder 2">
            <a:extLst>
              <a:ext uri="{FF2B5EF4-FFF2-40B4-BE49-F238E27FC236}">
                <a16:creationId xmlns:a16="http://schemas.microsoft.com/office/drawing/2014/main" id="{ED246A3F-F967-C172-BC37-84C9CFB76E2B}"/>
              </a:ext>
            </a:extLst>
          </p:cNvPr>
          <p:cNvSpPr>
            <a:spLocks noGrp="1"/>
          </p:cNvSpPr>
          <p:nvPr>
            <p:ph type="body" idx="1"/>
          </p:nvPr>
        </p:nvSpPr>
        <p:spPr>
          <a:xfrm>
            <a:off x="228600" y="914400"/>
            <a:ext cx="9296400" cy="4708981"/>
          </a:xfrm>
        </p:spPr>
        <p:txBody>
          <a:bodyPr/>
          <a:lstStyle/>
          <a:p>
            <a:r>
              <a:rPr lang="en-US" b="1" dirty="0"/>
              <a:t>Evaluation and Validation:</a:t>
            </a:r>
            <a:endParaRPr lang="en-US" dirty="0"/>
          </a:p>
          <a:p>
            <a:r>
              <a:rPr lang="en-US" dirty="0"/>
              <a:t>Qualitative evaluation of generated images through visual inspection, comparing them against real CIFAR-10 images.</a:t>
            </a:r>
          </a:p>
          <a:p>
            <a:r>
              <a:rPr lang="en-US" dirty="0"/>
              <a:t>Quantitative evaluation using perceptual similarity metrics and classification accuracy to assess the fidelity and realism of the generated images.</a:t>
            </a:r>
          </a:p>
          <a:p>
            <a:endParaRPr lang="en-US" dirty="0"/>
          </a:p>
          <a:p>
            <a:r>
              <a:rPr lang="en-US" b="1" dirty="0"/>
              <a:t>Fine-tuning and Optimization:</a:t>
            </a:r>
          </a:p>
          <a:p>
            <a:r>
              <a:rPr lang="en-US" dirty="0"/>
              <a:t>Fine-tuning hyperparameters and model architecture based on evaluation results to improve image quality and training stability.</a:t>
            </a:r>
          </a:p>
          <a:p>
            <a:r>
              <a:rPr lang="en-US" dirty="0"/>
              <a:t>Exploring techniques such as progressive growing, spectral normalization, and attention mechanisms to further enhance the performance of the GAN architecture.</a:t>
            </a:r>
          </a:p>
          <a:p>
            <a:endParaRPr lang="en-US" dirty="0"/>
          </a:p>
          <a:p>
            <a:r>
              <a:rPr lang="en-US" b="1" dirty="0"/>
              <a:t>Documentation and Reporting:</a:t>
            </a:r>
          </a:p>
          <a:p>
            <a:r>
              <a:rPr lang="en-US" dirty="0"/>
              <a:t>Documenting the entire methodology, including data preprocessing steps, model architecture design, training setup, and evaluation results.</a:t>
            </a:r>
          </a:p>
          <a:p>
            <a:r>
              <a:rPr lang="en-US" dirty="0"/>
              <a:t>Reporting findings and insights gained from the experimentation process, highlighting key challenges, successes, and areas for future research.</a:t>
            </a:r>
            <a:endParaRPr lang="en-IN" dirty="0"/>
          </a:p>
        </p:txBody>
      </p:sp>
    </p:spTree>
    <p:extLst>
      <p:ext uri="{BB962C8B-B14F-4D97-AF65-F5344CB8AC3E}">
        <p14:creationId xmlns:p14="http://schemas.microsoft.com/office/powerpoint/2010/main" val="2230689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1908</Words>
  <Application>Microsoft Office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Trebuchet MS</vt:lpstr>
      <vt:lpstr>Office Theme</vt:lpstr>
      <vt:lpstr>Presented by:  SATHYA K 2021506309 BTECH/IT MIT(ANNA UNIVERSITY) </vt:lpstr>
      <vt:lpstr>Gen AI: Image Generation using GAN</vt:lpstr>
      <vt:lpstr>AGENDA  Problem Statement  Introduction  Objective  Methodology  Model Architecture  Training Process  Results and Evaluation  Applications  Conclusion    </vt:lpstr>
      <vt:lpstr>Problem Statement </vt:lpstr>
      <vt:lpstr>Introduction:</vt:lpstr>
      <vt:lpstr>Objective</vt:lpstr>
      <vt:lpstr>Objective-cont</vt:lpstr>
      <vt:lpstr>Methodology</vt:lpstr>
      <vt:lpstr>Methodology-cont</vt:lpstr>
      <vt:lpstr>Model Architecture</vt:lpstr>
      <vt:lpstr>Model Architecture-cont</vt:lpstr>
      <vt:lpstr>Training Process</vt:lpstr>
      <vt:lpstr>Results and Evaluation</vt:lpstr>
      <vt:lpstr>Applications</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SATHYA K 2021506309 BTECH/IT MIT(ANNA UNIVERSITY) </dc:title>
  <dc:creator>KENNEDY</dc:creator>
  <cp:lastModifiedBy>kennedy chidambaram</cp:lastModifiedBy>
  <cp:revision>1</cp:revision>
  <dcterms:created xsi:type="dcterms:W3CDTF">2024-04-02T13:35:08Z</dcterms:created>
  <dcterms:modified xsi:type="dcterms:W3CDTF">2024-04-02T14:44:26Z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