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93366"/>
    <a:srgbClr val="FF0000"/>
    <a:srgbClr val="CC9900"/>
    <a:srgbClr val="800000"/>
    <a:srgbClr val="003399"/>
    <a:srgbClr val="CCFF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72"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4EE83-911A-4186-B0F8-01A5A7EB6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2274B38-69A1-4014-9B5E-2F43CAA3C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A1419C5-AD7B-4A91-BE81-6628B912A021}"/>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EE3587B2-3C25-4F76-969A-431744974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EA915A-92E2-463E-8113-094D2CA3B6C8}"/>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235701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CE449-0C7E-49FC-AA81-992756DAE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82A9E0E-EFE7-4E75-A112-983EA2559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98F400-A5D8-41B6-9C71-4978546BDD4E}"/>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4ABCED20-09EE-4723-B23B-CC05AA4CB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AC5C401-67D0-45EA-AFE8-C8ADE307A3D6}"/>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46568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5BBFF2B-1A12-45A2-AE83-4F9562068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62291F9-6766-43FA-AB4A-49FEB31FC4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54DC9A-22D5-4B98-A1CF-C738B4E64CA6}"/>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2C3242D1-311B-4B6A-8FF3-3BD79BCD7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AED165C-EEEE-48B4-85D3-0EA9F59652FF}"/>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13564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69A12-6F2B-405E-9FCE-8EE523BB7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886AC5F-D6FA-4323-A6A1-3309670A0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47CA88-50EE-49CF-8FAA-AF556BA8DAA0}"/>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D2C974D4-74BD-4A11-89B9-669A70940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8C06C0-4D12-4BBC-A744-016898F08591}"/>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2674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FE65D-D008-47A3-89AE-770CBD42AC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6A8AF1-2066-452F-9A87-741848374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5DCBF36-0E84-4347-A492-AA202900FA44}"/>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E40A7580-3D7C-40BA-965B-7E5107F9B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7BB30A-34D7-4CE3-B2EF-F3A72F9C2B23}"/>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13908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AF0B1-D0E6-40B3-90AD-D64837753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F066BF-0A4D-49E2-9795-A3193F61E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E98E858-10AD-477A-8BD0-BE3EDD1B8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DD486D-5C3A-47D3-9641-2B8CCFCC032E}"/>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6" name="Footer Placeholder 5">
            <a:extLst>
              <a:ext uri="{FF2B5EF4-FFF2-40B4-BE49-F238E27FC236}">
                <a16:creationId xmlns:a16="http://schemas.microsoft.com/office/drawing/2014/main" xmlns="" id="{6D93681B-15BB-430A-8169-EFC722C4A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C6FB7EA-EB91-4AA6-83C2-DFA7E893A75A}"/>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402275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1277C-E243-4E1B-AE21-EBBF59AE0E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9FA1F0-6C2A-41D0-B1FE-DA5AE8E84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0E28EBA-A61B-4E43-9673-E1E117D66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A081BDD-0F0A-4112-9775-8CE9E5FFA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1C4B07-D9F7-4B8E-9DD3-4B86DC5E6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067328-2C59-484D-A75C-51AE075BCA22}"/>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8" name="Footer Placeholder 7">
            <a:extLst>
              <a:ext uri="{FF2B5EF4-FFF2-40B4-BE49-F238E27FC236}">
                <a16:creationId xmlns:a16="http://schemas.microsoft.com/office/drawing/2014/main" xmlns="" id="{7910858E-12EB-49D7-9928-E894721A4E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DEC9C50-3566-488B-8179-A54C69298B6B}"/>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34609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672CA-68A8-4B95-957F-D98C995BBC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47641D0-F824-4297-A8D8-54CBBB1625CB}"/>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4" name="Footer Placeholder 3">
            <a:extLst>
              <a:ext uri="{FF2B5EF4-FFF2-40B4-BE49-F238E27FC236}">
                <a16:creationId xmlns:a16="http://schemas.microsoft.com/office/drawing/2014/main" xmlns="" id="{0DDEF354-6140-4B9E-B2D1-BAD37E5961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899FF05-ED94-4CCF-BF16-68B5276A1C89}"/>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388048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85F301-569E-4E91-A495-19712712D78C}"/>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3" name="Footer Placeholder 2">
            <a:extLst>
              <a:ext uri="{FF2B5EF4-FFF2-40B4-BE49-F238E27FC236}">
                <a16:creationId xmlns:a16="http://schemas.microsoft.com/office/drawing/2014/main" xmlns="" id="{87880DE6-CA26-4A14-973F-3C26D9B937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0A817FE-8CD6-47B2-A1EA-59B21C9A724F}"/>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18386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AEA72-8010-4DC6-B3BD-30735C31C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2AE2FE-98A6-46C2-9B4A-3B676A80B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47C001-D6AF-454E-A00A-0EB70C93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9ABAEC-6D74-400C-B016-CC625846D377}"/>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6" name="Footer Placeholder 5">
            <a:extLst>
              <a:ext uri="{FF2B5EF4-FFF2-40B4-BE49-F238E27FC236}">
                <a16:creationId xmlns:a16="http://schemas.microsoft.com/office/drawing/2014/main" xmlns="" id="{EE1DE636-CE11-4638-856B-24C42BA95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82B7FA3-4B09-40B2-8246-6CA349D4C512}"/>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36453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5D002-2E55-4B09-B6E5-56B23AD53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BD4B411-5418-47DF-B8DC-B04D91FBB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EF9FFC2-5BB4-428D-9854-2A6590210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49F0ADE-3233-4FE2-8A99-419AC86CC44F}"/>
              </a:ext>
            </a:extLst>
          </p:cNvPr>
          <p:cNvSpPr>
            <a:spLocks noGrp="1"/>
          </p:cNvSpPr>
          <p:nvPr>
            <p:ph type="dt" sz="half" idx="10"/>
          </p:nvPr>
        </p:nvSpPr>
        <p:spPr/>
        <p:txBody>
          <a:bodyPr/>
          <a:lstStyle/>
          <a:p>
            <a:fld id="{AB5BB537-8F0A-4343-BB44-EFE5400AB694}" type="datetimeFigureOut">
              <a:rPr lang="en-IN" smtClean="0"/>
              <a:t>27-06-2020</a:t>
            </a:fld>
            <a:endParaRPr lang="en-IN"/>
          </a:p>
        </p:txBody>
      </p:sp>
      <p:sp>
        <p:nvSpPr>
          <p:cNvPr id="6" name="Footer Placeholder 5">
            <a:extLst>
              <a:ext uri="{FF2B5EF4-FFF2-40B4-BE49-F238E27FC236}">
                <a16:creationId xmlns:a16="http://schemas.microsoft.com/office/drawing/2014/main" xmlns="" id="{D9B9B077-1E12-4CCC-B155-9595DEA00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166B07-0C23-4FA0-A628-E389F4C020F3}"/>
              </a:ext>
            </a:extLst>
          </p:cNvPr>
          <p:cNvSpPr>
            <a:spLocks noGrp="1"/>
          </p:cNvSpPr>
          <p:nvPr>
            <p:ph type="sldNum" sz="quarter" idx="12"/>
          </p:nvPr>
        </p:nvSpPr>
        <p:spPr/>
        <p:txBody>
          <a:bodyPr/>
          <a:lstStyle/>
          <a:p>
            <a:fld id="{456DD9E8-77E9-4D0F-9B27-B2F14C46671D}" type="slidenum">
              <a:rPr lang="en-IN" smtClean="0"/>
              <a:t>‹#›</a:t>
            </a:fld>
            <a:endParaRPr lang="en-IN"/>
          </a:p>
        </p:txBody>
      </p:sp>
    </p:spTree>
    <p:extLst>
      <p:ext uri="{BB962C8B-B14F-4D97-AF65-F5344CB8AC3E}">
        <p14:creationId xmlns:p14="http://schemas.microsoft.com/office/powerpoint/2010/main" val="277868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0D33DD-00B3-49E9-8B22-0F221E237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9265CAA-E5E7-43D5-925B-B62C2C617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5FD9481-83AC-4DDC-BCE8-434865F61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BB537-8F0A-4343-BB44-EFE5400AB694}" type="datetimeFigureOut">
              <a:rPr lang="en-IN" smtClean="0"/>
              <a:t>27-06-2020</a:t>
            </a:fld>
            <a:endParaRPr lang="en-IN"/>
          </a:p>
        </p:txBody>
      </p:sp>
      <p:sp>
        <p:nvSpPr>
          <p:cNvPr id="5" name="Footer Placeholder 4">
            <a:extLst>
              <a:ext uri="{FF2B5EF4-FFF2-40B4-BE49-F238E27FC236}">
                <a16:creationId xmlns:a16="http://schemas.microsoft.com/office/drawing/2014/main" xmlns="" id="{3F99C402-7D4E-4780-9769-93E4FF0BA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DAB9CDD-5613-470F-85CB-0B1EF7DE3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DD9E8-77E9-4D0F-9B27-B2F14C46671D}" type="slidenum">
              <a:rPr lang="en-IN" smtClean="0"/>
              <a:t>‹#›</a:t>
            </a:fld>
            <a:endParaRPr lang="en-IN"/>
          </a:p>
        </p:txBody>
      </p:sp>
    </p:spTree>
    <p:extLst>
      <p:ext uri="{BB962C8B-B14F-4D97-AF65-F5344CB8AC3E}">
        <p14:creationId xmlns:p14="http://schemas.microsoft.com/office/powerpoint/2010/main" val="8742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D335333-D66F-4A8A-9C2E-958EF3F90DBF}"/>
              </a:ext>
            </a:extLst>
          </p:cNvPr>
          <p:cNvPicPr>
            <a:picLocks noChangeAspect="1"/>
          </p:cNvPicPr>
          <p:nvPr/>
        </p:nvPicPr>
        <p:blipFill>
          <a:blip r:embed="rId3"/>
          <a:stretch>
            <a:fillRect/>
          </a:stretch>
        </p:blipFill>
        <p:spPr>
          <a:xfrm>
            <a:off x="4332300" y="244737"/>
            <a:ext cx="3092527" cy="2296497"/>
          </a:xfrm>
          <a:prstGeom prst="rect">
            <a:avLst/>
          </a:prstGeom>
        </p:spPr>
      </p:pic>
      <p:sp>
        <p:nvSpPr>
          <p:cNvPr id="6" name="Rectangle 5">
            <a:extLst>
              <a:ext uri="{FF2B5EF4-FFF2-40B4-BE49-F238E27FC236}">
                <a16:creationId xmlns:a16="http://schemas.microsoft.com/office/drawing/2014/main" xmlns="" id="{6ED69799-2E08-41EF-8992-CA2D463F1B54}"/>
              </a:ext>
            </a:extLst>
          </p:cNvPr>
          <p:cNvSpPr/>
          <p:nvPr/>
        </p:nvSpPr>
        <p:spPr>
          <a:xfrm>
            <a:off x="4625464" y="4507057"/>
            <a:ext cx="2150076" cy="707886"/>
          </a:xfrm>
          <a:prstGeom prst="rect">
            <a:avLst/>
          </a:prstGeom>
          <a:noFill/>
        </p:spPr>
        <p:txBody>
          <a:bodyPr wrap="none" lIns="91440" tIns="45720" rIns="91440" bIns="45720">
            <a:spAutoFit/>
          </a:bodyPr>
          <a:lstStyle/>
          <a:p>
            <a:pPr algn="ctr"/>
            <a:r>
              <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Group 59</a:t>
            </a:r>
          </a:p>
        </p:txBody>
      </p:sp>
      <p:sp>
        <p:nvSpPr>
          <p:cNvPr id="7" name="Rectangle 6">
            <a:extLst>
              <a:ext uri="{FF2B5EF4-FFF2-40B4-BE49-F238E27FC236}">
                <a16:creationId xmlns:a16="http://schemas.microsoft.com/office/drawing/2014/main" xmlns="" id="{19CCAC55-6BEF-4E52-A74B-3E51EBE22F0E}"/>
              </a:ext>
            </a:extLst>
          </p:cNvPr>
          <p:cNvSpPr/>
          <p:nvPr/>
        </p:nvSpPr>
        <p:spPr>
          <a:xfrm>
            <a:off x="4090553" y="3847929"/>
            <a:ext cx="2776016" cy="646331"/>
          </a:xfrm>
          <a:prstGeom prst="rect">
            <a:avLst/>
          </a:prstGeom>
          <a:noFill/>
        </p:spPr>
        <p:txBody>
          <a:bodyPr wrap="none" lIns="91440" tIns="45720" rIns="91440" bIns="45720">
            <a:spAutoFit/>
          </a:bodyPr>
          <a:lstStyle/>
          <a:p>
            <a:pPr algn="ctr"/>
            <a:r>
              <a:rPr lang="en-IN" sz="3600" b="1" dirty="0">
                <a:ln w="22225">
                  <a:solidFill>
                    <a:schemeClr val="accent2"/>
                  </a:solidFill>
                  <a:prstDash val="solid"/>
                </a:ln>
                <a:solidFill>
                  <a:srgbClr val="7030A0"/>
                </a:solidFill>
              </a:rPr>
              <a:t>Presented by,</a:t>
            </a:r>
            <a:endParaRPr lang="en-IN" sz="3600" b="1" cap="none" spc="0" dirty="0">
              <a:ln w="22225">
                <a:solidFill>
                  <a:schemeClr val="accent2"/>
                </a:solidFill>
                <a:prstDash val="solid"/>
              </a:ln>
              <a:solidFill>
                <a:srgbClr val="7030A0"/>
              </a:solidFill>
              <a:effectLst/>
            </a:endParaRPr>
          </a:p>
        </p:txBody>
      </p:sp>
      <p:sp>
        <p:nvSpPr>
          <p:cNvPr id="2" name="TextBox 1">
            <a:extLst>
              <a:ext uri="{FF2B5EF4-FFF2-40B4-BE49-F238E27FC236}">
                <a16:creationId xmlns:a16="http://schemas.microsoft.com/office/drawing/2014/main" xmlns="" id="{4F4188CD-166E-4D53-8C42-2D59765840AC}"/>
              </a:ext>
            </a:extLst>
          </p:cNvPr>
          <p:cNvSpPr txBox="1"/>
          <p:nvPr/>
        </p:nvSpPr>
        <p:spPr>
          <a:xfrm>
            <a:off x="4165573" y="5482042"/>
            <a:ext cx="4327732" cy="1200329"/>
          </a:xfrm>
          <a:prstGeom prst="rect">
            <a:avLst/>
          </a:prstGeom>
          <a:noFill/>
        </p:spPr>
        <p:txBody>
          <a:bodyPr wrap="square" rtlCol="0">
            <a:spAutoFit/>
          </a:bodyPr>
          <a:lstStyle/>
          <a:p>
            <a:r>
              <a:rPr lang="en-IN" sz="2400" b="1" dirty="0">
                <a:solidFill>
                  <a:srgbClr val="993366"/>
                </a:solidFill>
              </a:rPr>
              <a:t>V S KRISHNA MANOJ ALAPATI</a:t>
            </a:r>
          </a:p>
          <a:p>
            <a:r>
              <a:rPr lang="en-IN" sz="2400" b="1" dirty="0">
                <a:solidFill>
                  <a:srgbClr val="993366"/>
                </a:solidFill>
              </a:rPr>
              <a:t>K. SATHYA</a:t>
            </a:r>
          </a:p>
          <a:p>
            <a:r>
              <a:rPr lang="en-IN" sz="2400" b="1" dirty="0">
                <a:solidFill>
                  <a:srgbClr val="993366"/>
                </a:solidFill>
              </a:rPr>
              <a:t>GAYATRI ARURU</a:t>
            </a:r>
          </a:p>
        </p:txBody>
      </p:sp>
      <p:pic>
        <p:nvPicPr>
          <p:cNvPr id="3" name="Picture 2">
            <a:extLst>
              <a:ext uri="{FF2B5EF4-FFF2-40B4-BE49-F238E27FC236}">
                <a16:creationId xmlns:a16="http://schemas.microsoft.com/office/drawing/2014/main" xmlns="" id="{96D5FED3-BA01-41DC-9E55-FBD3CAE93AC2}"/>
              </a:ext>
            </a:extLst>
          </p:cNvPr>
          <p:cNvPicPr>
            <a:picLocks noChangeAspect="1"/>
          </p:cNvPicPr>
          <p:nvPr/>
        </p:nvPicPr>
        <p:blipFill>
          <a:blip r:embed="rId4"/>
          <a:stretch>
            <a:fillRect/>
          </a:stretch>
        </p:blipFill>
        <p:spPr>
          <a:xfrm>
            <a:off x="1" y="3854459"/>
            <a:ext cx="3648722" cy="3003540"/>
          </a:xfrm>
          <a:prstGeom prst="rect">
            <a:avLst/>
          </a:prstGeom>
        </p:spPr>
      </p:pic>
      <p:pic>
        <p:nvPicPr>
          <p:cNvPr id="8" name="Picture 7">
            <a:extLst>
              <a:ext uri="{FF2B5EF4-FFF2-40B4-BE49-F238E27FC236}">
                <a16:creationId xmlns:a16="http://schemas.microsoft.com/office/drawing/2014/main" xmlns="" id="{A7B51318-FFFD-408A-B6D1-112862EEB6CA}"/>
              </a:ext>
            </a:extLst>
          </p:cNvPr>
          <p:cNvPicPr>
            <a:picLocks noChangeAspect="1"/>
          </p:cNvPicPr>
          <p:nvPr/>
        </p:nvPicPr>
        <p:blipFill>
          <a:blip r:embed="rId5"/>
          <a:stretch>
            <a:fillRect/>
          </a:stretch>
        </p:blipFill>
        <p:spPr>
          <a:xfrm>
            <a:off x="8424909" y="3835297"/>
            <a:ext cx="3767091" cy="3022701"/>
          </a:xfrm>
          <a:prstGeom prst="rect">
            <a:avLst/>
          </a:prstGeom>
        </p:spPr>
      </p:pic>
      <p:sp>
        <p:nvSpPr>
          <p:cNvPr id="10" name="Rectangle 9">
            <a:extLst>
              <a:ext uri="{FF2B5EF4-FFF2-40B4-BE49-F238E27FC236}">
                <a16:creationId xmlns:a16="http://schemas.microsoft.com/office/drawing/2014/main" xmlns="" id="{AB1383A1-A855-4923-9773-E071B9914709}"/>
              </a:ext>
            </a:extLst>
          </p:cNvPr>
          <p:cNvSpPr/>
          <p:nvPr/>
        </p:nvSpPr>
        <p:spPr>
          <a:xfrm>
            <a:off x="1000947" y="2674947"/>
            <a:ext cx="9755235" cy="923330"/>
          </a:xfrm>
          <a:prstGeom prst="rect">
            <a:avLst/>
          </a:prstGeom>
          <a:noFill/>
        </p:spPr>
        <p:txBody>
          <a:bodyPr wrap="none" lIns="91440" tIns="45720" rIns="91440" bIns="45720">
            <a:spAutoFit/>
          </a:bodyPr>
          <a:lstStyle/>
          <a:p>
            <a:pPr algn="ctr"/>
            <a:r>
              <a:rPr lang="en-US" sz="5400" b="1" cap="none" spc="0" dirty="0">
                <a:ln/>
                <a:solidFill>
                  <a:srgbClr val="FF0000"/>
                </a:solidFill>
                <a:effectLst>
                  <a:outerShdw blurRad="38100" dist="19050" dir="2700000" algn="tl" rotWithShape="0">
                    <a:schemeClr val="dk1">
                      <a:lumMod val="50000"/>
                      <a:alpha val="40000"/>
                    </a:schemeClr>
                  </a:outerShdw>
                </a:effectLst>
              </a:rPr>
              <a:t>CREDIT CARD FRAUD DETECTION </a:t>
            </a:r>
            <a:endParaRPr lang="en-IN" sz="5400" b="1" cap="none" spc="0" dirty="0">
              <a:ln/>
              <a:solidFill>
                <a:srgbClr val="FF0000"/>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4845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9CB2116-DDA2-4B0E-A317-A881679F1A1C}"/>
              </a:ext>
            </a:extLst>
          </p:cNvPr>
          <p:cNvSpPr txBox="1"/>
          <p:nvPr/>
        </p:nvSpPr>
        <p:spPr>
          <a:xfrm>
            <a:off x="321076" y="2324041"/>
            <a:ext cx="11549848" cy="3447098"/>
          </a:xfrm>
          <a:prstGeom prst="rect">
            <a:avLst/>
          </a:prstGeom>
          <a:noFill/>
        </p:spPr>
        <p:txBody>
          <a:bodyPr wrap="square">
            <a:spAutoFit/>
          </a:bodyPr>
          <a:lstStyle/>
          <a:p>
            <a:pPr algn="l" fontAlgn="base"/>
            <a:r>
              <a:rPr lang="en-US" sz="2800" b="1" i="0" dirty="0">
                <a:solidFill>
                  <a:srgbClr val="CC3300"/>
                </a:solidFill>
                <a:effectLst/>
                <a:latin typeface="Roboto"/>
              </a:rPr>
              <a:t>Main challenges involved in credit card fraud detection are</a:t>
            </a:r>
            <a:r>
              <a:rPr lang="en-US" sz="2800" b="1" i="0" dirty="0">
                <a:effectLst/>
                <a:latin typeface="Roboto"/>
              </a:rPr>
              <a:t>:</a:t>
            </a:r>
          </a:p>
          <a:p>
            <a:pPr algn="l" fontAlgn="base"/>
            <a:endParaRPr lang="en-US" sz="2800" b="0" i="0" dirty="0">
              <a:effectLst/>
              <a:latin typeface="Roboto"/>
            </a:endParaRPr>
          </a:p>
          <a:p>
            <a:pPr algn="l" fontAlgn="base">
              <a:buFont typeface="+mj-lt"/>
              <a:buAutoNum type="arabicPeriod"/>
            </a:pPr>
            <a:r>
              <a:rPr lang="en-US" b="0" i="0" dirty="0">
                <a:effectLst/>
                <a:latin typeface="Roboto"/>
              </a:rPr>
              <a:t>Enormous Data is processed every day and the model build must be fast enough to respond to the scam in time.</a:t>
            </a:r>
          </a:p>
          <a:p>
            <a:pPr algn="l" fontAlgn="base">
              <a:buFont typeface="+mj-lt"/>
              <a:buAutoNum type="arabicPeriod"/>
            </a:pPr>
            <a:endParaRPr lang="en-US" b="0" i="0" dirty="0">
              <a:effectLst/>
              <a:latin typeface="Roboto"/>
            </a:endParaRPr>
          </a:p>
          <a:p>
            <a:pPr algn="l" fontAlgn="base">
              <a:buFont typeface="+mj-lt"/>
              <a:buAutoNum type="arabicPeriod"/>
            </a:pPr>
            <a:r>
              <a:rPr lang="en-US" b="0" i="0" dirty="0">
                <a:effectLst/>
                <a:latin typeface="Roboto"/>
              </a:rPr>
              <a:t>Imbalanced Data </a:t>
            </a:r>
            <a:r>
              <a:rPr lang="en-US" b="0" i="0" dirty="0" err="1">
                <a:effectLst/>
                <a:latin typeface="Roboto"/>
              </a:rPr>
              <a:t>i.e</a:t>
            </a:r>
            <a:r>
              <a:rPr lang="en-US" b="0" i="0" dirty="0">
                <a:effectLst/>
                <a:latin typeface="Roboto"/>
              </a:rPr>
              <a:t> most of the transactions </a:t>
            </a:r>
            <a:r>
              <a:rPr lang="en-US" b="0" i="1" dirty="0">
                <a:effectLst/>
                <a:latin typeface="Roboto"/>
              </a:rPr>
              <a:t>(99.8%)</a:t>
            </a:r>
            <a:r>
              <a:rPr lang="en-US" b="0" i="0" dirty="0">
                <a:effectLst/>
                <a:latin typeface="Roboto"/>
              </a:rPr>
              <a:t> are not fraudulent which makes it really hard for detecting the fraudulent ones.</a:t>
            </a:r>
          </a:p>
          <a:p>
            <a:pPr algn="l" fontAlgn="base">
              <a:buFont typeface="+mj-lt"/>
              <a:buAutoNum type="arabicPeriod"/>
            </a:pPr>
            <a:endParaRPr lang="en-US" b="0" i="0" dirty="0">
              <a:effectLst/>
              <a:latin typeface="Roboto"/>
            </a:endParaRPr>
          </a:p>
          <a:p>
            <a:pPr algn="l" fontAlgn="base">
              <a:buFont typeface="+mj-lt"/>
              <a:buAutoNum type="arabicPeriod"/>
            </a:pPr>
            <a:r>
              <a:rPr lang="en-US" b="0" i="0" dirty="0">
                <a:effectLst/>
                <a:latin typeface="Roboto"/>
              </a:rPr>
              <a:t>Data availability as the data is mostly private.</a:t>
            </a:r>
          </a:p>
          <a:p>
            <a:pPr algn="l" fontAlgn="base">
              <a:buFont typeface="+mj-lt"/>
              <a:buAutoNum type="arabicPeriod"/>
            </a:pPr>
            <a:endParaRPr lang="en-US" b="0" i="0" dirty="0">
              <a:effectLst/>
              <a:latin typeface="Roboto"/>
            </a:endParaRPr>
          </a:p>
          <a:p>
            <a:pPr algn="l" fontAlgn="base">
              <a:buFont typeface="+mj-lt"/>
              <a:buAutoNum type="arabicPeriod"/>
            </a:pPr>
            <a:r>
              <a:rPr lang="en-US" b="0" i="0" smtClean="0">
                <a:effectLst/>
                <a:latin typeface="Roboto"/>
              </a:rPr>
              <a:t>Adaptive </a:t>
            </a:r>
            <a:r>
              <a:rPr lang="en-US" b="0" i="0" dirty="0">
                <a:effectLst/>
                <a:latin typeface="Roboto"/>
              </a:rPr>
              <a:t>techniques used against the model by the scammers.</a:t>
            </a:r>
          </a:p>
        </p:txBody>
      </p:sp>
      <p:sp>
        <p:nvSpPr>
          <p:cNvPr id="6" name="Rectangle 5">
            <a:extLst>
              <a:ext uri="{FF2B5EF4-FFF2-40B4-BE49-F238E27FC236}">
                <a16:creationId xmlns:a16="http://schemas.microsoft.com/office/drawing/2014/main" xmlns="" id="{8664CF76-36F7-4F82-B0FA-0E972AD71547}"/>
              </a:ext>
            </a:extLst>
          </p:cNvPr>
          <p:cNvSpPr/>
          <p:nvPr/>
        </p:nvSpPr>
        <p:spPr>
          <a:xfrm>
            <a:off x="394781" y="107013"/>
            <a:ext cx="3402598"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How it happens?</a:t>
            </a:r>
          </a:p>
        </p:txBody>
      </p:sp>
      <p:sp>
        <p:nvSpPr>
          <p:cNvPr id="7" name="TextBox 6">
            <a:extLst>
              <a:ext uri="{FF2B5EF4-FFF2-40B4-BE49-F238E27FC236}">
                <a16:creationId xmlns:a16="http://schemas.microsoft.com/office/drawing/2014/main" xmlns="" id="{41BF51F5-1047-4E8D-9F13-E52CDDF136EE}"/>
              </a:ext>
            </a:extLst>
          </p:cNvPr>
          <p:cNvSpPr txBox="1"/>
          <p:nvPr/>
        </p:nvSpPr>
        <p:spPr>
          <a:xfrm>
            <a:off x="1218256" y="1030861"/>
            <a:ext cx="6855896" cy="1015663"/>
          </a:xfrm>
          <a:prstGeom prst="rect">
            <a:avLst/>
          </a:prstGeom>
          <a:noFill/>
        </p:spPr>
        <p:txBody>
          <a:bodyPr wrap="square" rtlCol="0">
            <a:spAutoFit/>
          </a:bodyPr>
          <a:lstStyle/>
          <a:p>
            <a:pPr marL="285750" indent="-285750">
              <a:buFont typeface="Wingdings" panose="05000000000000000000" pitchFamily="2" charset="2"/>
              <a:buChar char="q"/>
            </a:pPr>
            <a:r>
              <a:rPr lang="en-IN" sz="2000" dirty="0"/>
              <a:t>Lost cards</a:t>
            </a:r>
          </a:p>
          <a:p>
            <a:pPr marL="285750" indent="-285750">
              <a:buFont typeface="Wingdings" panose="05000000000000000000" pitchFamily="2" charset="2"/>
              <a:buChar char="q"/>
            </a:pPr>
            <a:r>
              <a:rPr lang="en-IN" sz="2000" dirty="0"/>
              <a:t>Misuse of card details</a:t>
            </a:r>
          </a:p>
          <a:p>
            <a:pPr marL="285750" indent="-285750">
              <a:buFont typeface="Wingdings" panose="05000000000000000000" pitchFamily="2" charset="2"/>
              <a:buChar char="q"/>
            </a:pPr>
            <a:r>
              <a:rPr lang="en-IN" sz="2000" dirty="0"/>
              <a:t>Fake </a:t>
            </a:r>
            <a:r>
              <a:rPr lang="en-IN" sz="2000" dirty="0" smtClean="0"/>
              <a:t>phone calls </a:t>
            </a:r>
            <a:r>
              <a:rPr lang="en-IN" sz="2000" dirty="0"/>
              <a:t>disclosing your details</a:t>
            </a:r>
          </a:p>
        </p:txBody>
      </p:sp>
    </p:spTree>
    <p:extLst>
      <p:ext uri="{BB962C8B-B14F-4D97-AF65-F5344CB8AC3E}">
        <p14:creationId xmlns:p14="http://schemas.microsoft.com/office/powerpoint/2010/main" val="1271789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CF27D1C-4431-4DDC-85A9-9139B55E0B2A}"/>
              </a:ext>
            </a:extLst>
          </p:cNvPr>
          <p:cNvSpPr txBox="1"/>
          <p:nvPr/>
        </p:nvSpPr>
        <p:spPr>
          <a:xfrm>
            <a:off x="923277" y="2143892"/>
            <a:ext cx="11194741" cy="3785652"/>
          </a:xfrm>
          <a:prstGeom prst="rect">
            <a:avLst/>
          </a:prstGeom>
          <a:noFill/>
        </p:spPr>
        <p:txBody>
          <a:bodyPr wrap="square">
            <a:spAutoFit/>
          </a:bodyPr>
          <a:lstStyle/>
          <a:p>
            <a:pPr marL="342900" indent="-342900">
              <a:buFont typeface="Wingdings" panose="05000000000000000000" pitchFamily="2" charset="2"/>
              <a:buChar char="q"/>
            </a:pPr>
            <a:r>
              <a:rPr lang="en-US" sz="2400" b="0" i="0" dirty="0">
                <a:solidFill>
                  <a:srgbClr val="993366"/>
                </a:solidFill>
                <a:effectLst/>
                <a:latin typeface="Helvetica Neue"/>
              </a:rPr>
              <a:t>Understand the little distribution of the "little" data that was provided to us. </a:t>
            </a:r>
          </a:p>
          <a:p>
            <a:pPr marL="342900" indent="-342900">
              <a:buFont typeface="Wingdings" panose="05000000000000000000" pitchFamily="2" charset="2"/>
              <a:buChar char="q"/>
            </a:pPr>
            <a:endParaRPr lang="en-US" sz="2400" b="0" i="0" dirty="0">
              <a:solidFill>
                <a:srgbClr val="993366"/>
              </a:solidFill>
              <a:effectLst/>
              <a:latin typeface="Helvetica Neue"/>
            </a:endParaRPr>
          </a:p>
          <a:p>
            <a:pPr marL="342900" indent="-342900">
              <a:buFont typeface="Wingdings" panose="05000000000000000000" pitchFamily="2" charset="2"/>
              <a:buChar char="q"/>
            </a:pPr>
            <a:r>
              <a:rPr lang="en-US" sz="2400" b="0" i="0" dirty="0">
                <a:solidFill>
                  <a:srgbClr val="993366"/>
                </a:solidFill>
                <a:effectLst/>
                <a:latin typeface="Helvetica Neue"/>
              </a:rPr>
              <a:t>Create a 50/50 </a:t>
            </a:r>
            <a:r>
              <a:rPr lang="en-US" sz="2400" b="0" i="0" dirty="0" smtClean="0">
                <a:solidFill>
                  <a:srgbClr val="993366"/>
                </a:solidFill>
                <a:effectLst/>
                <a:latin typeface="Helvetica Neue"/>
              </a:rPr>
              <a:t>sub-data frame </a:t>
            </a:r>
            <a:r>
              <a:rPr lang="en-US" sz="2400" b="0" i="0" dirty="0">
                <a:solidFill>
                  <a:srgbClr val="993366"/>
                </a:solidFill>
                <a:effectLst/>
                <a:latin typeface="Helvetica Neue"/>
              </a:rPr>
              <a:t>ratio of "Fraud" and "Non-Fraud" transactions. </a:t>
            </a:r>
            <a:r>
              <a:rPr lang="en-US" sz="2400" b="0" i="0" dirty="0" smtClean="0">
                <a:solidFill>
                  <a:srgbClr val="993366"/>
                </a:solidFill>
                <a:effectLst/>
                <a:latin typeface="Helvetica Neue"/>
              </a:rPr>
              <a:t>(Near Miss </a:t>
            </a:r>
            <a:r>
              <a:rPr lang="en-US" sz="2400" b="0" i="0" dirty="0">
                <a:solidFill>
                  <a:srgbClr val="993366"/>
                </a:solidFill>
                <a:effectLst/>
                <a:latin typeface="Helvetica Neue"/>
              </a:rPr>
              <a:t>Algorithm).</a:t>
            </a:r>
          </a:p>
          <a:p>
            <a:pPr marL="342900" indent="-342900">
              <a:buFont typeface="Wingdings" panose="05000000000000000000" pitchFamily="2" charset="2"/>
              <a:buChar char="q"/>
            </a:pPr>
            <a:endParaRPr lang="en-US" sz="2400" b="0" i="0" dirty="0">
              <a:solidFill>
                <a:srgbClr val="993366"/>
              </a:solidFill>
              <a:effectLst/>
              <a:latin typeface="Helvetica Neue"/>
            </a:endParaRPr>
          </a:p>
          <a:p>
            <a:pPr marL="342900" indent="-342900">
              <a:buFont typeface="Wingdings" panose="05000000000000000000" pitchFamily="2" charset="2"/>
              <a:buChar char="q"/>
            </a:pPr>
            <a:r>
              <a:rPr lang="en-US" sz="2400" b="0" i="0" dirty="0">
                <a:solidFill>
                  <a:srgbClr val="993366"/>
                </a:solidFill>
                <a:effectLst/>
                <a:latin typeface="Helvetica Neue"/>
              </a:rPr>
              <a:t> Determine the Classifiers we are going to use and decide which one has a higher accuracy. </a:t>
            </a:r>
          </a:p>
          <a:p>
            <a:pPr marL="342900" indent="-342900">
              <a:buFont typeface="Wingdings" panose="05000000000000000000" pitchFamily="2" charset="2"/>
              <a:buChar char="q"/>
            </a:pPr>
            <a:endParaRPr lang="en-US" sz="2400" b="0" i="0" dirty="0">
              <a:solidFill>
                <a:srgbClr val="993366"/>
              </a:solidFill>
              <a:effectLst/>
              <a:latin typeface="Helvetica Neue"/>
            </a:endParaRPr>
          </a:p>
          <a:p>
            <a:pPr marL="342900" indent="-342900">
              <a:buFont typeface="Wingdings" panose="05000000000000000000" pitchFamily="2" charset="2"/>
              <a:buChar char="q"/>
            </a:pPr>
            <a:r>
              <a:rPr lang="en-US" sz="2400" b="0" i="0" dirty="0">
                <a:solidFill>
                  <a:srgbClr val="993366"/>
                </a:solidFill>
                <a:effectLst/>
                <a:latin typeface="Helvetica Neue"/>
              </a:rPr>
              <a:t>Create a Neural Network and compare the accuracy to our best classifier. </a:t>
            </a:r>
          </a:p>
          <a:p>
            <a:pPr marL="342900" indent="-342900">
              <a:buFont typeface="Wingdings" panose="05000000000000000000" pitchFamily="2" charset="2"/>
              <a:buChar char="q"/>
            </a:pPr>
            <a:endParaRPr lang="en-IN" sz="2400" dirty="0"/>
          </a:p>
        </p:txBody>
      </p:sp>
      <p:sp>
        <p:nvSpPr>
          <p:cNvPr id="6" name="Rectangle 5">
            <a:extLst>
              <a:ext uri="{FF2B5EF4-FFF2-40B4-BE49-F238E27FC236}">
                <a16:creationId xmlns:a16="http://schemas.microsoft.com/office/drawing/2014/main" xmlns="" id="{63472CAA-51C0-42DF-BD63-BEA176E6C394}"/>
              </a:ext>
            </a:extLst>
          </p:cNvPr>
          <p:cNvSpPr/>
          <p:nvPr/>
        </p:nvSpPr>
        <p:spPr>
          <a:xfrm>
            <a:off x="923277" y="401689"/>
            <a:ext cx="2315186" cy="923330"/>
          </a:xfrm>
          <a:prstGeom prst="rect">
            <a:avLst/>
          </a:prstGeom>
          <a:noFill/>
        </p:spPr>
        <p:txBody>
          <a:bodyPr wrap="none" lIns="91440" tIns="45720" rIns="91440" bIns="45720">
            <a:spAutoFit/>
          </a:bodyPr>
          <a:lstStyle/>
          <a:p>
            <a:pPr algn="ctr"/>
            <a:r>
              <a:rPr lang="en-US" sz="5400" b="1" u="sng"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GOALS:</a:t>
            </a:r>
          </a:p>
        </p:txBody>
      </p:sp>
    </p:spTree>
    <p:extLst>
      <p:ext uri="{BB962C8B-B14F-4D97-AF65-F5344CB8AC3E}">
        <p14:creationId xmlns:p14="http://schemas.microsoft.com/office/powerpoint/2010/main" val="2832877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F049DC-3994-4C4F-882F-AB84D014A9B6}"/>
              </a:ext>
            </a:extLst>
          </p:cNvPr>
          <p:cNvSpPr txBox="1"/>
          <p:nvPr/>
        </p:nvSpPr>
        <p:spPr>
          <a:xfrm>
            <a:off x="949911" y="1331650"/>
            <a:ext cx="8191869" cy="4801314"/>
          </a:xfrm>
          <a:prstGeom prst="rect">
            <a:avLst/>
          </a:prstGeom>
          <a:noFill/>
        </p:spPr>
        <p:txBody>
          <a:bodyPr wrap="square">
            <a:spAutoFit/>
          </a:bodyPr>
          <a:lstStyle/>
          <a:p>
            <a:pPr algn="l"/>
            <a:r>
              <a:rPr lang="en-IN" b="0" i="0" dirty="0">
                <a:solidFill>
                  <a:srgbClr val="800000"/>
                </a:solidFill>
                <a:effectLst/>
                <a:latin typeface="Helvetica Neue"/>
              </a:rPr>
              <a:t>I. Understanding our data</a:t>
            </a:r>
          </a:p>
          <a:p>
            <a:pPr algn="l"/>
            <a:endParaRPr lang="en-IN" dirty="0">
              <a:solidFill>
                <a:srgbClr val="800000"/>
              </a:solidFill>
              <a:latin typeface="Helvetica Neue"/>
            </a:endParaRPr>
          </a:p>
          <a:p>
            <a:pPr algn="l"/>
            <a:r>
              <a:rPr lang="en-IN" b="0" i="0" dirty="0">
                <a:solidFill>
                  <a:srgbClr val="800000"/>
                </a:solidFill>
                <a:effectLst/>
                <a:latin typeface="Helvetica Neue"/>
              </a:rPr>
              <a:t>II. </a:t>
            </a:r>
            <a:r>
              <a:rPr lang="en-IN" b="0" i="0" dirty="0" smtClean="0">
                <a:solidFill>
                  <a:srgbClr val="800000"/>
                </a:solidFill>
                <a:effectLst/>
                <a:latin typeface="Helvetica Neue"/>
              </a:rPr>
              <a:t>Pre-processing </a:t>
            </a:r>
            <a:r>
              <a:rPr lang="en-IN" b="0" i="0" dirty="0">
                <a:solidFill>
                  <a:srgbClr val="800000"/>
                </a:solidFill>
                <a:effectLst/>
                <a:latin typeface="Helvetica Neue"/>
              </a:rPr>
              <a:t>:</a:t>
            </a:r>
          </a:p>
          <a:p>
            <a:pPr algn="l"/>
            <a:r>
              <a:rPr lang="en-IN" dirty="0">
                <a:solidFill>
                  <a:srgbClr val="800000"/>
                </a:solidFill>
                <a:latin typeface="Helvetica Neue"/>
              </a:rPr>
              <a:t>      </a:t>
            </a:r>
            <a:r>
              <a:rPr lang="en-IN" b="0" i="0" dirty="0">
                <a:solidFill>
                  <a:srgbClr val="800000"/>
                </a:solidFill>
                <a:effectLst/>
                <a:latin typeface="Helvetica Neue"/>
              </a:rPr>
              <a:t>a)Scaling and Distributing</a:t>
            </a:r>
          </a:p>
          <a:p>
            <a:pPr algn="l"/>
            <a:r>
              <a:rPr lang="en-IN" b="0" i="0" dirty="0">
                <a:solidFill>
                  <a:srgbClr val="800000"/>
                </a:solidFill>
                <a:effectLst/>
                <a:latin typeface="Helvetica Neue"/>
              </a:rPr>
              <a:t>      b)Splitting the Data</a:t>
            </a:r>
          </a:p>
          <a:p>
            <a:pPr algn="l"/>
            <a:endParaRPr lang="en-IN" b="0" i="0" dirty="0">
              <a:solidFill>
                <a:srgbClr val="800000"/>
              </a:solidFill>
              <a:effectLst/>
              <a:latin typeface="Helvetica Neue"/>
            </a:endParaRPr>
          </a:p>
          <a:p>
            <a:pPr algn="l"/>
            <a:r>
              <a:rPr lang="en-IN" b="0" i="0" dirty="0">
                <a:solidFill>
                  <a:srgbClr val="800000"/>
                </a:solidFill>
                <a:effectLst/>
                <a:latin typeface="Helvetica Neue"/>
              </a:rPr>
              <a:t>III. Random </a:t>
            </a:r>
            <a:r>
              <a:rPr lang="en-IN" b="0" i="0" dirty="0" smtClean="0">
                <a:solidFill>
                  <a:srgbClr val="800000"/>
                </a:solidFill>
                <a:effectLst/>
                <a:latin typeface="Helvetica Neue"/>
              </a:rPr>
              <a:t>Under Sampling </a:t>
            </a:r>
            <a:r>
              <a:rPr lang="en-IN" b="0" i="0" dirty="0">
                <a:solidFill>
                  <a:srgbClr val="800000"/>
                </a:solidFill>
                <a:effectLst/>
                <a:latin typeface="Helvetica Neue"/>
              </a:rPr>
              <a:t>and Oversampling :</a:t>
            </a:r>
          </a:p>
          <a:p>
            <a:pPr algn="l"/>
            <a:r>
              <a:rPr lang="en-IN" dirty="0">
                <a:solidFill>
                  <a:srgbClr val="800000"/>
                </a:solidFill>
                <a:latin typeface="Helvetica Neue"/>
              </a:rPr>
              <a:t>      a)</a:t>
            </a:r>
            <a:r>
              <a:rPr lang="en-IN" b="0" i="0" dirty="0">
                <a:solidFill>
                  <a:srgbClr val="800000"/>
                </a:solidFill>
                <a:effectLst/>
                <a:latin typeface="Helvetica Neue"/>
              </a:rPr>
              <a:t>Distributing and Correlating</a:t>
            </a:r>
          </a:p>
          <a:p>
            <a:pPr algn="l"/>
            <a:r>
              <a:rPr lang="en-IN" b="0" i="0" dirty="0">
                <a:solidFill>
                  <a:srgbClr val="800000"/>
                </a:solidFill>
                <a:effectLst/>
                <a:latin typeface="Helvetica Neue"/>
              </a:rPr>
              <a:t>      b) Anomaly Detection</a:t>
            </a:r>
          </a:p>
          <a:p>
            <a:pPr algn="l"/>
            <a:r>
              <a:rPr lang="en-IN" b="0" i="0" dirty="0">
                <a:solidFill>
                  <a:srgbClr val="800000"/>
                </a:solidFill>
                <a:effectLst/>
                <a:latin typeface="Helvetica Neue"/>
              </a:rPr>
              <a:t>      c) Dimensionality Reduction and Clustering (t-SNE)</a:t>
            </a:r>
          </a:p>
          <a:p>
            <a:pPr algn="l"/>
            <a:r>
              <a:rPr lang="en-IN" b="0" i="0" dirty="0">
                <a:solidFill>
                  <a:srgbClr val="800000"/>
                </a:solidFill>
                <a:effectLst/>
                <a:latin typeface="Helvetica Neue"/>
              </a:rPr>
              <a:t>      d) Classifiers </a:t>
            </a:r>
          </a:p>
          <a:p>
            <a:pPr algn="l"/>
            <a:r>
              <a:rPr lang="en-IN" b="0" i="0" dirty="0">
                <a:solidFill>
                  <a:srgbClr val="800000"/>
                </a:solidFill>
                <a:effectLst/>
                <a:latin typeface="Helvetica Neue"/>
              </a:rPr>
              <a:t>      e) A Deeper Look into Logistic Regression </a:t>
            </a:r>
          </a:p>
          <a:p>
            <a:pPr algn="l"/>
            <a:r>
              <a:rPr lang="en-IN" b="0" i="0" dirty="0">
                <a:solidFill>
                  <a:srgbClr val="800000"/>
                </a:solidFill>
                <a:effectLst/>
                <a:latin typeface="Helvetica Neue"/>
              </a:rPr>
              <a:t>      f) Oversampling with SMOTE</a:t>
            </a:r>
          </a:p>
          <a:p>
            <a:pPr algn="l"/>
            <a:endParaRPr lang="en-IN" b="0" i="0" dirty="0">
              <a:solidFill>
                <a:srgbClr val="800000"/>
              </a:solidFill>
              <a:effectLst/>
              <a:latin typeface="Helvetica Neue"/>
            </a:endParaRPr>
          </a:p>
          <a:p>
            <a:pPr algn="l"/>
            <a:r>
              <a:rPr lang="en-IN" b="0" i="0" dirty="0">
                <a:solidFill>
                  <a:srgbClr val="800000"/>
                </a:solidFill>
                <a:effectLst/>
                <a:latin typeface="Helvetica Neue"/>
              </a:rPr>
              <a:t>IV. Testing:</a:t>
            </a:r>
          </a:p>
          <a:p>
            <a:pPr algn="l"/>
            <a:r>
              <a:rPr lang="en-IN" b="0" i="0" dirty="0">
                <a:solidFill>
                  <a:srgbClr val="800000"/>
                </a:solidFill>
                <a:effectLst/>
                <a:latin typeface="Helvetica Neue"/>
              </a:rPr>
              <a:t>     a) Testing with Logistic Regression</a:t>
            </a:r>
          </a:p>
          <a:p>
            <a:pPr algn="l"/>
            <a:r>
              <a:rPr lang="en-IN" b="0" i="0" dirty="0">
                <a:solidFill>
                  <a:srgbClr val="800000"/>
                </a:solidFill>
                <a:effectLst/>
                <a:latin typeface="Helvetica Neue"/>
              </a:rPr>
              <a:t>     b) Neural Networks Testing </a:t>
            </a:r>
            <a:r>
              <a:rPr lang="en-IN" b="0" i="0" dirty="0" smtClean="0">
                <a:solidFill>
                  <a:srgbClr val="800000"/>
                </a:solidFill>
                <a:effectLst/>
                <a:latin typeface="Helvetica Neue"/>
              </a:rPr>
              <a:t>(Under sampling </a:t>
            </a:r>
            <a:r>
              <a:rPr lang="en-IN" b="0" i="0" dirty="0">
                <a:solidFill>
                  <a:srgbClr val="800000"/>
                </a:solidFill>
                <a:effectLst/>
                <a:latin typeface="Helvetica Neue"/>
              </a:rPr>
              <a:t>vs Oversampling)</a:t>
            </a:r>
          </a:p>
        </p:txBody>
      </p:sp>
      <p:sp>
        <p:nvSpPr>
          <p:cNvPr id="4" name="Rectangle 3">
            <a:extLst>
              <a:ext uri="{FF2B5EF4-FFF2-40B4-BE49-F238E27FC236}">
                <a16:creationId xmlns:a16="http://schemas.microsoft.com/office/drawing/2014/main" xmlns="" id="{B2886682-8F5B-4492-B155-42EF81130651}"/>
              </a:ext>
            </a:extLst>
          </p:cNvPr>
          <p:cNvSpPr/>
          <p:nvPr/>
        </p:nvSpPr>
        <p:spPr>
          <a:xfrm>
            <a:off x="949911" y="245616"/>
            <a:ext cx="1580689" cy="707886"/>
          </a:xfrm>
          <a:prstGeom prst="rect">
            <a:avLst/>
          </a:prstGeom>
          <a:noFill/>
        </p:spPr>
        <p:txBody>
          <a:bodyPr wrap="none" lIns="91440" tIns="45720" rIns="91440" bIns="45720">
            <a:spAutoFit/>
          </a:bodyPr>
          <a:lstStyle/>
          <a:p>
            <a:pPr algn="ctr"/>
            <a:r>
              <a:rPr lang="en-US" sz="40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STEPS:</a:t>
            </a:r>
          </a:p>
        </p:txBody>
      </p:sp>
    </p:spTree>
    <p:extLst>
      <p:ext uri="{BB962C8B-B14F-4D97-AF65-F5344CB8AC3E}">
        <p14:creationId xmlns:p14="http://schemas.microsoft.com/office/powerpoint/2010/main" val="58452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2B2320-0E72-40B1-9D03-D148CDF837A1}"/>
              </a:ext>
            </a:extLst>
          </p:cNvPr>
          <p:cNvSpPr txBox="1"/>
          <p:nvPr/>
        </p:nvSpPr>
        <p:spPr>
          <a:xfrm>
            <a:off x="508000" y="254778"/>
            <a:ext cx="6096000" cy="461665"/>
          </a:xfrm>
          <a:prstGeom prst="rect">
            <a:avLst/>
          </a:prstGeom>
          <a:noFill/>
        </p:spPr>
        <p:txBody>
          <a:bodyPr wrap="square">
            <a:spAutoFit/>
          </a:bodyPr>
          <a:lstStyle/>
          <a:p>
            <a:r>
              <a:rPr lang="en-IN" sz="2400" b="1" u="sng" dirty="0">
                <a:solidFill>
                  <a:schemeClr val="accent2">
                    <a:lumMod val="75000"/>
                  </a:schemeClr>
                </a:solidFill>
              </a:rPr>
              <a:t>Scaling and Distributing:</a:t>
            </a:r>
          </a:p>
        </p:txBody>
      </p:sp>
      <p:sp>
        <p:nvSpPr>
          <p:cNvPr id="5" name="TextBox 4">
            <a:extLst>
              <a:ext uri="{FF2B5EF4-FFF2-40B4-BE49-F238E27FC236}">
                <a16:creationId xmlns:a16="http://schemas.microsoft.com/office/drawing/2014/main" xmlns="" id="{4C290510-2A8E-4F9E-BAC6-463B7FBB584E}"/>
              </a:ext>
            </a:extLst>
          </p:cNvPr>
          <p:cNvSpPr txBox="1"/>
          <p:nvPr/>
        </p:nvSpPr>
        <p:spPr>
          <a:xfrm>
            <a:off x="508000" y="953886"/>
            <a:ext cx="11684000" cy="1631216"/>
          </a:xfrm>
          <a:prstGeom prst="rect">
            <a:avLst/>
          </a:prstGeom>
          <a:noFill/>
        </p:spPr>
        <p:txBody>
          <a:bodyPr wrap="square">
            <a:spAutoFit/>
          </a:bodyPr>
          <a:lstStyle/>
          <a:p>
            <a:pPr marL="285750" indent="-285750">
              <a:buFont typeface="Wingdings" panose="05000000000000000000" pitchFamily="2" charset="2"/>
              <a:buChar char="v"/>
            </a:pPr>
            <a:r>
              <a:rPr lang="en-IN" sz="2000" dirty="0"/>
              <a:t>In this phase of our kernel, we will first scale the columns comprise of Time and Amount. Time and amount should be scaled as the other columns. </a:t>
            </a:r>
          </a:p>
          <a:p>
            <a:pPr marL="285750" indent="-285750">
              <a:buFont typeface="Wingdings" panose="05000000000000000000" pitchFamily="2" charset="2"/>
              <a:buChar char="v"/>
            </a:pPr>
            <a:r>
              <a:rPr lang="en-IN" sz="2000" dirty="0"/>
              <a:t>On the other hand, we need to also create a sub sample of the </a:t>
            </a:r>
            <a:r>
              <a:rPr lang="en-IN" sz="2000" dirty="0" smtClean="0"/>
              <a:t>data frame </a:t>
            </a:r>
            <a:r>
              <a:rPr lang="en-IN" sz="2000" dirty="0"/>
              <a:t>in order to have an equal amount of Fraud and Non-Fraud cases, helping our algorithms better understand patterns that determines whether a transaction is a fraud or not.</a:t>
            </a:r>
          </a:p>
        </p:txBody>
      </p:sp>
      <p:sp>
        <p:nvSpPr>
          <p:cNvPr id="7" name="TextBox 6">
            <a:extLst>
              <a:ext uri="{FF2B5EF4-FFF2-40B4-BE49-F238E27FC236}">
                <a16:creationId xmlns:a16="http://schemas.microsoft.com/office/drawing/2014/main" xmlns="" id="{4840D268-4036-40B0-8948-51A4523058D5}"/>
              </a:ext>
            </a:extLst>
          </p:cNvPr>
          <p:cNvSpPr txBox="1"/>
          <p:nvPr/>
        </p:nvSpPr>
        <p:spPr>
          <a:xfrm>
            <a:off x="553868" y="2585102"/>
            <a:ext cx="11684000" cy="707886"/>
          </a:xfrm>
          <a:prstGeom prst="rect">
            <a:avLst/>
          </a:prstGeom>
          <a:noFill/>
        </p:spPr>
        <p:txBody>
          <a:bodyPr wrap="square">
            <a:spAutoFit/>
          </a:bodyPr>
          <a:lstStyle/>
          <a:p>
            <a:pPr marL="285750" indent="-285750">
              <a:buFont typeface="Wingdings" panose="05000000000000000000" pitchFamily="2" charset="2"/>
              <a:buChar char="v"/>
            </a:pPr>
            <a:r>
              <a:rPr lang="en-IN" sz="2000" dirty="0"/>
              <a:t>In this scenario, our subsample will be a </a:t>
            </a:r>
            <a:r>
              <a:rPr lang="en-IN" sz="2000" dirty="0" smtClean="0"/>
              <a:t>data frame </a:t>
            </a:r>
            <a:r>
              <a:rPr lang="en-IN" sz="2000" dirty="0"/>
              <a:t>with a 50/50 ratio of fraud and non-fraud transactions. Meaning our sub-sample will have the same amount of fraud and non fraud transactions.</a:t>
            </a:r>
          </a:p>
        </p:txBody>
      </p:sp>
      <p:sp>
        <p:nvSpPr>
          <p:cNvPr id="9" name="TextBox 8">
            <a:extLst>
              <a:ext uri="{FF2B5EF4-FFF2-40B4-BE49-F238E27FC236}">
                <a16:creationId xmlns:a16="http://schemas.microsoft.com/office/drawing/2014/main" xmlns="" id="{EC7F6B43-BF4F-4F64-9A4F-EC90C0227E45}"/>
              </a:ext>
            </a:extLst>
          </p:cNvPr>
          <p:cNvSpPr txBox="1"/>
          <p:nvPr/>
        </p:nvSpPr>
        <p:spPr>
          <a:xfrm>
            <a:off x="553868" y="3840220"/>
            <a:ext cx="11592264" cy="2123658"/>
          </a:xfrm>
          <a:prstGeom prst="rect">
            <a:avLst/>
          </a:prstGeom>
          <a:noFill/>
        </p:spPr>
        <p:txBody>
          <a:bodyPr wrap="square">
            <a:spAutoFit/>
          </a:bodyPr>
          <a:lstStyle/>
          <a:p>
            <a:pPr algn="l"/>
            <a:r>
              <a:rPr lang="en-US" sz="2400" b="1" i="0" u="sng" dirty="0">
                <a:solidFill>
                  <a:schemeClr val="accent6">
                    <a:lumMod val="50000"/>
                  </a:schemeClr>
                </a:solidFill>
                <a:effectLst/>
                <a:latin typeface="Helvetica Neue"/>
              </a:rPr>
              <a:t>Splitting the Data</a:t>
            </a:r>
            <a:r>
              <a:rPr lang="en-US" b="1" i="0" u="sng" dirty="0">
                <a:solidFill>
                  <a:srgbClr val="000000"/>
                </a:solidFill>
                <a:effectLst/>
                <a:latin typeface="Helvetica Neue"/>
              </a:rPr>
              <a:t>:</a:t>
            </a:r>
          </a:p>
          <a:p>
            <a:pPr algn="l"/>
            <a:endParaRPr lang="en-US" b="1" i="0" u="sng" dirty="0">
              <a:solidFill>
                <a:srgbClr val="000000"/>
              </a:solidFill>
              <a:effectLst/>
              <a:latin typeface="Helvetica Neue"/>
            </a:endParaRPr>
          </a:p>
          <a:p>
            <a:pPr marL="285750" indent="-285750" algn="l">
              <a:buFont typeface="Wingdings" panose="05000000000000000000" pitchFamily="2" charset="2"/>
              <a:buChar char="Ø"/>
            </a:pPr>
            <a:r>
              <a:rPr lang="en-US" b="1" i="0" dirty="0">
                <a:solidFill>
                  <a:srgbClr val="000000"/>
                </a:solidFill>
                <a:effectLst/>
                <a:latin typeface="Helvetica Neue"/>
              </a:rPr>
              <a:t> </a:t>
            </a:r>
            <a:r>
              <a:rPr lang="en-US" i="0" dirty="0">
                <a:solidFill>
                  <a:srgbClr val="000000"/>
                </a:solidFill>
                <a:effectLst/>
                <a:latin typeface="Helvetica Neue"/>
              </a:rPr>
              <a:t>We are splitting the data when implementing Random UnderSampling or OverSampling techniques as we want to test our models on the original testing set not on the testing set created by either of these techniques</a:t>
            </a:r>
            <a:r>
              <a:rPr lang="en-US" b="1" i="0" dirty="0">
                <a:solidFill>
                  <a:srgbClr val="000000"/>
                </a:solidFill>
                <a:effectLst/>
                <a:latin typeface="Helvetica Neue"/>
              </a:rPr>
              <a:t>.</a:t>
            </a:r>
            <a:r>
              <a:rPr lang="en-US" b="0" i="0" dirty="0">
                <a:solidFill>
                  <a:srgbClr val="000000"/>
                </a:solidFill>
                <a:effectLst/>
                <a:latin typeface="Helvetica Neue"/>
              </a:rPr>
              <a:t> </a:t>
            </a:r>
          </a:p>
          <a:p>
            <a:pPr marL="285750" indent="-285750" algn="l">
              <a:buFont typeface="Wingdings" panose="05000000000000000000" pitchFamily="2" charset="2"/>
              <a:buChar char="Ø"/>
            </a:pPr>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a:solidFill>
                  <a:srgbClr val="000000"/>
                </a:solidFill>
                <a:effectLst/>
                <a:latin typeface="Helvetica Neue"/>
              </a:rPr>
              <a:t>The main goal is to fit the model either with the </a:t>
            </a:r>
            <a:r>
              <a:rPr lang="en-US" b="0" i="0" dirty="0" smtClean="0">
                <a:solidFill>
                  <a:srgbClr val="000000"/>
                </a:solidFill>
                <a:effectLst/>
                <a:latin typeface="Helvetica Neue"/>
              </a:rPr>
              <a:t>data frames </a:t>
            </a:r>
            <a:r>
              <a:rPr lang="en-US" b="0" i="0" dirty="0">
                <a:solidFill>
                  <a:srgbClr val="000000"/>
                </a:solidFill>
                <a:effectLst/>
                <a:latin typeface="Helvetica Neue"/>
              </a:rPr>
              <a:t>that were undersample and oversample (in order for our models to detect the patterns), and test it on the original testing set.</a:t>
            </a:r>
          </a:p>
        </p:txBody>
      </p:sp>
    </p:spTree>
    <p:extLst>
      <p:ext uri="{BB962C8B-B14F-4D97-AF65-F5344CB8AC3E}">
        <p14:creationId xmlns:p14="http://schemas.microsoft.com/office/powerpoint/2010/main" val="326986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9E4A06E-23E2-4538-9158-D11F6062A049}"/>
              </a:ext>
            </a:extLst>
          </p:cNvPr>
          <p:cNvSpPr txBox="1"/>
          <p:nvPr/>
        </p:nvSpPr>
        <p:spPr>
          <a:xfrm>
            <a:off x="449942" y="785950"/>
            <a:ext cx="11742058" cy="1200329"/>
          </a:xfrm>
          <a:prstGeom prst="rect">
            <a:avLst/>
          </a:prstGeom>
          <a:noFill/>
        </p:spPr>
        <p:txBody>
          <a:bodyPr wrap="square">
            <a:spAutoFit/>
          </a:bodyPr>
          <a:lstStyle/>
          <a:p>
            <a:r>
              <a:rPr lang="en-IN" sz="2400" dirty="0"/>
              <a:t>In this phase of the project we will implement *"Random Under Sampling"* which basically consists of removing data in order to have a more balanced dataset and thus avoiding our models to overfitting.</a:t>
            </a:r>
          </a:p>
        </p:txBody>
      </p:sp>
      <p:sp>
        <p:nvSpPr>
          <p:cNvPr id="5" name="TextBox 4">
            <a:extLst>
              <a:ext uri="{FF2B5EF4-FFF2-40B4-BE49-F238E27FC236}">
                <a16:creationId xmlns:a16="http://schemas.microsoft.com/office/drawing/2014/main" xmlns="" id="{BB2E8BC2-419B-4790-B155-EF436A35D01E}"/>
              </a:ext>
            </a:extLst>
          </p:cNvPr>
          <p:cNvSpPr txBox="1"/>
          <p:nvPr/>
        </p:nvSpPr>
        <p:spPr>
          <a:xfrm>
            <a:off x="514905" y="2610029"/>
            <a:ext cx="11407806" cy="3785652"/>
          </a:xfrm>
          <a:prstGeom prst="rect">
            <a:avLst/>
          </a:prstGeom>
          <a:noFill/>
        </p:spPr>
        <p:txBody>
          <a:bodyPr wrap="square">
            <a:spAutoFit/>
          </a:bodyPr>
          <a:lstStyle/>
          <a:p>
            <a:pPr marL="342900" indent="-342900">
              <a:buFont typeface="Wingdings" panose="05000000000000000000" pitchFamily="2" charset="2"/>
              <a:buChar char="q"/>
            </a:pPr>
            <a:r>
              <a:rPr lang="en-IN" sz="2000" dirty="0"/>
              <a:t>The first thing we have to do is determine how imbalanced is our class.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Once we determine how many instances are considered fraud transactions (Fraud = "1") , we should bring the non-fraud transactions to the same amount as fraud transactions (assuming we want a 50/50 ratio), this will be equivalent to 492 cases of fraud and 492 cases of non-fraud transactions. </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After implementing this technique, we have a sub-sample of our </a:t>
            </a:r>
            <a:r>
              <a:rPr lang="en-IN" sz="2000" dirty="0" smtClean="0"/>
              <a:t>data frame </a:t>
            </a:r>
            <a:r>
              <a:rPr lang="en-IN" sz="2000" dirty="0"/>
              <a:t>with a 50/50 ratio with regards to our classes. </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Then the next step we will implement is to shuffle the data to see if our models can maintain a certain accuracy </a:t>
            </a:r>
            <a:r>
              <a:rPr lang="en-IN" sz="2000" dirty="0" err="1"/>
              <a:t>everytime</a:t>
            </a:r>
            <a:r>
              <a:rPr lang="en-IN" sz="2000" dirty="0"/>
              <a:t> we run this script.</a:t>
            </a:r>
          </a:p>
          <a:p>
            <a:pPr marL="342900" indent="-342900">
              <a:buFont typeface="Wingdings" panose="05000000000000000000" pitchFamily="2" charset="2"/>
              <a:buChar char="q"/>
            </a:pPr>
            <a:endParaRPr lang="en-IN" sz="2000" dirty="0"/>
          </a:p>
        </p:txBody>
      </p:sp>
      <p:sp>
        <p:nvSpPr>
          <p:cNvPr id="6" name="Rectangle 5">
            <a:extLst>
              <a:ext uri="{FF2B5EF4-FFF2-40B4-BE49-F238E27FC236}">
                <a16:creationId xmlns:a16="http://schemas.microsoft.com/office/drawing/2014/main" xmlns="" id="{C8CF2833-7A3E-4313-BCF7-C108D066525B}"/>
              </a:ext>
            </a:extLst>
          </p:cNvPr>
          <p:cNvSpPr/>
          <p:nvPr/>
        </p:nvSpPr>
        <p:spPr>
          <a:xfrm>
            <a:off x="417882" y="201175"/>
            <a:ext cx="5088829" cy="584775"/>
          </a:xfrm>
          <a:prstGeom prst="rect">
            <a:avLst/>
          </a:prstGeom>
          <a:noFill/>
        </p:spPr>
        <p:txBody>
          <a:bodyPr wrap="none" lIns="91440" tIns="45720" rIns="91440" bIns="45720">
            <a:spAutoFit/>
          </a:bodyPr>
          <a:lstStyle/>
          <a:p>
            <a:pPr algn="ctr"/>
            <a:r>
              <a:rPr lang="en-US" sz="3200" b="1" u="sng"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RANDOM UNDERSAMPLING:</a:t>
            </a:r>
          </a:p>
        </p:txBody>
      </p:sp>
      <p:sp>
        <p:nvSpPr>
          <p:cNvPr id="7" name="Rectangle 6">
            <a:extLst>
              <a:ext uri="{FF2B5EF4-FFF2-40B4-BE49-F238E27FC236}">
                <a16:creationId xmlns:a16="http://schemas.microsoft.com/office/drawing/2014/main" xmlns="" id="{9F544423-4ED1-4141-98E6-B1D3EF23A6F8}"/>
              </a:ext>
            </a:extLst>
          </p:cNvPr>
          <p:cNvSpPr/>
          <p:nvPr/>
        </p:nvSpPr>
        <p:spPr>
          <a:xfrm>
            <a:off x="514905" y="1986279"/>
            <a:ext cx="1163780" cy="523220"/>
          </a:xfrm>
          <a:prstGeom prst="rect">
            <a:avLst/>
          </a:prstGeom>
          <a:noFill/>
        </p:spPr>
        <p:txBody>
          <a:bodyPr wrap="none" lIns="91440" tIns="45720" rIns="91440" bIns="45720">
            <a:spAutoFit/>
          </a:bodyPr>
          <a:lstStyle/>
          <a:p>
            <a:pPr algn="ctr"/>
            <a:r>
              <a:rPr lang="en-IN" sz="28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STEPS:</a:t>
            </a:r>
          </a:p>
        </p:txBody>
      </p:sp>
    </p:spTree>
    <p:extLst>
      <p:ext uri="{BB962C8B-B14F-4D97-AF65-F5344CB8AC3E}">
        <p14:creationId xmlns:p14="http://schemas.microsoft.com/office/powerpoint/2010/main" val="632155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30D709C-0D11-49F7-90CF-62CCFB1661CB}"/>
              </a:ext>
            </a:extLst>
          </p:cNvPr>
          <p:cNvSpPr>
            <a:spLocks noChangeArrowheads="1"/>
          </p:cNvSpPr>
          <p:nvPr/>
        </p:nvSpPr>
        <p:spPr bwMode="auto">
          <a:xfrm>
            <a:off x="175260" y="271065"/>
            <a:ext cx="11841480" cy="27211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993366"/>
                </a:solidFill>
                <a:effectLst/>
                <a:latin typeface="Helvetica Neue"/>
              </a:rPr>
              <a:t>Anomaly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Interquartile Range(IQR)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Boxplots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Outlayer Removal Tradeoff</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Helvetica Neue"/>
              </a:rPr>
              <a:t>Our main aim in this section is to remove "extreme outliers" from features that have a high correlation with our classes. This will have a positive impact on the accuracy of our models</a:t>
            </a:r>
            <a:r>
              <a:rPr kumimoji="0" lang="en-US" altLang="en-US" sz="1000" b="1" i="0" u="none" strike="noStrike" cap="none" normalizeH="0" baseline="0" dirty="0">
                <a:ln>
                  <a:noFill/>
                </a:ln>
                <a:solidFill>
                  <a:srgbClr val="000000"/>
                </a:solidFill>
                <a:effectLst/>
                <a:latin typeface="Helvetica Neue"/>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xmlns="" id="{E3474791-2DFB-49C0-B0C2-C13805CF96DF}"/>
              </a:ext>
            </a:extLst>
          </p:cNvPr>
          <p:cNvSpPr txBox="1"/>
          <p:nvPr/>
        </p:nvSpPr>
        <p:spPr>
          <a:xfrm>
            <a:off x="260410" y="3195031"/>
            <a:ext cx="10863309" cy="2123658"/>
          </a:xfrm>
          <a:prstGeom prst="rect">
            <a:avLst/>
          </a:prstGeom>
          <a:noFill/>
        </p:spPr>
        <p:txBody>
          <a:bodyPr wrap="square">
            <a:spAutoFit/>
          </a:bodyPr>
          <a:lstStyle/>
          <a:p>
            <a:pPr algn="l"/>
            <a:r>
              <a:rPr lang="en-US" sz="2400" b="1" i="0" u="sng" dirty="0" err="1">
                <a:solidFill>
                  <a:srgbClr val="FF3300"/>
                </a:solidFill>
                <a:effectLst/>
                <a:latin typeface="Helvetica Neue"/>
              </a:rPr>
              <a:t>Dimentionality</a:t>
            </a:r>
            <a:r>
              <a:rPr lang="en-US" sz="2400" b="1" i="0" u="sng" dirty="0">
                <a:solidFill>
                  <a:srgbClr val="FF3300"/>
                </a:solidFill>
                <a:effectLst/>
                <a:latin typeface="Helvetica Neue"/>
              </a:rPr>
              <a:t> Reduction and Clustering Understanding t-SNE:</a:t>
            </a:r>
            <a:r>
              <a:rPr lang="en-US" b="1" i="0" u="sng" dirty="0">
                <a:solidFill>
                  <a:srgbClr val="FF3300"/>
                </a:solidFill>
                <a:effectLst/>
                <a:latin typeface="Helvetica Neue"/>
              </a:rPr>
              <a:t> </a:t>
            </a:r>
          </a:p>
          <a:p>
            <a:pPr algn="l"/>
            <a:endParaRPr lang="en-US" b="1" i="0" dirty="0">
              <a:solidFill>
                <a:srgbClr val="FF3300"/>
              </a:solidFill>
              <a:effectLst/>
              <a:latin typeface="Helvetica Neue"/>
            </a:endParaRPr>
          </a:p>
          <a:p>
            <a:pPr marL="285750" indent="-285750" algn="l">
              <a:buFont typeface="Wingdings" panose="05000000000000000000" pitchFamily="2" charset="2"/>
              <a:buChar char="q"/>
            </a:pPr>
            <a:r>
              <a:rPr lang="en-US" b="1" i="0" dirty="0">
                <a:solidFill>
                  <a:srgbClr val="000000"/>
                </a:solidFill>
                <a:effectLst/>
                <a:latin typeface="Helvetica Neue"/>
              </a:rPr>
              <a:t>Euclidean Distance</a:t>
            </a: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1" i="0" dirty="0">
                <a:solidFill>
                  <a:srgbClr val="000000"/>
                </a:solidFill>
                <a:effectLst/>
                <a:latin typeface="Helvetica Neue"/>
              </a:rPr>
              <a:t>Conditional Probability</a:t>
            </a:r>
          </a:p>
          <a:p>
            <a:pPr marL="285750" indent="-285750" algn="l">
              <a:buFont typeface="Wingdings" panose="05000000000000000000" pitchFamily="2" charset="2"/>
              <a:buChar char="q"/>
            </a:pPr>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1" i="0" dirty="0">
                <a:solidFill>
                  <a:srgbClr val="000000"/>
                </a:solidFill>
                <a:effectLst/>
                <a:latin typeface="Helvetica Neue"/>
              </a:rPr>
              <a:t>Normal and T-Distribution Plots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400842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5A1E06-E685-4A5E-A231-065281259AB6}"/>
              </a:ext>
            </a:extLst>
          </p:cNvPr>
          <p:cNvSpPr txBox="1"/>
          <p:nvPr/>
        </p:nvSpPr>
        <p:spPr>
          <a:xfrm>
            <a:off x="232229" y="380778"/>
            <a:ext cx="11566194" cy="369332"/>
          </a:xfrm>
          <a:prstGeom prst="rect">
            <a:avLst/>
          </a:prstGeom>
          <a:noFill/>
        </p:spPr>
        <p:txBody>
          <a:bodyPr wrap="square">
            <a:spAutoFit/>
          </a:bodyPr>
          <a:lstStyle/>
          <a:p>
            <a:pPr algn="l"/>
            <a:r>
              <a:rPr lang="en-IN" b="1" i="0" u="sng" dirty="0">
                <a:solidFill>
                  <a:srgbClr val="003399"/>
                </a:solidFill>
                <a:effectLst/>
                <a:latin typeface="Helvetica Neue"/>
              </a:rPr>
              <a:t>Neural Networks Testing Random </a:t>
            </a:r>
            <a:r>
              <a:rPr lang="en-IN" b="1" i="0" u="sng" dirty="0" err="1">
                <a:solidFill>
                  <a:srgbClr val="003399"/>
                </a:solidFill>
                <a:effectLst/>
                <a:latin typeface="Helvetica Neue"/>
              </a:rPr>
              <a:t>UnderSampling</a:t>
            </a:r>
            <a:r>
              <a:rPr lang="en-IN" b="1" i="0" u="sng" dirty="0">
                <a:solidFill>
                  <a:srgbClr val="003399"/>
                </a:solidFill>
                <a:effectLst/>
                <a:latin typeface="Helvetica Neue"/>
              </a:rPr>
              <a:t> Data vs </a:t>
            </a:r>
            <a:r>
              <a:rPr lang="en-IN" b="1" i="0" u="sng" dirty="0" err="1">
                <a:solidFill>
                  <a:srgbClr val="003399"/>
                </a:solidFill>
                <a:effectLst/>
                <a:latin typeface="Helvetica Neue"/>
              </a:rPr>
              <a:t>OverSampling</a:t>
            </a:r>
            <a:r>
              <a:rPr lang="en-IN" b="1" i="0" u="sng" dirty="0">
                <a:solidFill>
                  <a:srgbClr val="003399"/>
                </a:solidFill>
                <a:effectLst/>
                <a:latin typeface="Helvetica Neue"/>
              </a:rPr>
              <a:t> (SMOTE):</a:t>
            </a:r>
          </a:p>
        </p:txBody>
      </p:sp>
      <p:sp>
        <p:nvSpPr>
          <p:cNvPr id="5" name="TextBox 4">
            <a:extLst>
              <a:ext uri="{FF2B5EF4-FFF2-40B4-BE49-F238E27FC236}">
                <a16:creationId xmlns:a16="http://schemas.microsoft.com/office/drawing/2014/main" xmlns="" id="{B16E4909-3B8C-403C-913D-CA13220CAD0D}"/>
              </a:ext>
            </a:extLst>
          </p:cNvPr>
          <p:cNvSpPr txBox="1"/>
          <p:nvPr/>
        </p:nvSpPr>
        <p:spPr>
          <a:xfrm>
            <a:off x="403864" y="1025928"/>
            <a:ext cx="11788136" cy="646331"/>
          </a:xfrm>
          <a:prstGeom prst="rect">
            <a:avLst/>
          </a:prstGeom>
          <a:noFill/>
        </p:spPr>
        <p:txBody>
          <a:bodyPr wrap="square">
            <a:spAutoFit/>
          </a:bodyPr>
          <a:lstStyle/>
          <a:p>
            <a:r>
              <a:rPr lang="en-US" b="0" i="0" dirty="0">
                <a:solidFill>
                  <a:srgbClr val="000000"/>
                </a:solidFill>
                <a:effectLst/>
                <a:latin typeface="Helvetica Neue"/>
              </a:rPr>
              <a:t>Our main goal is to explore how our simple neural network behaves in both the random </a:t>
            </a:r>
            <a:r>
              <a:rPr lang="en-US" b="0" i="0" dirty="0" smtClean="0">
                <a:solidFill>
                  <a:srgbClr val="000000"/>
                </a:solidFill>
                <a:effectLst/>
                <a:latin typeface="Helvetica Neue"/>
              </a:rPr>
              <a:t>undersample </a:t>
            </a:r>
            <a:r>
              <a:rPr lang="en-US" b="0" i="0" dirty="0">
                <a:solidFill>
                  <a:srgbClr val="000000"/>
                </a:solidFill>
                <a:effectLst/>
                <a:latin typeface="Helvetica Neue"/>
              </a:rPr>
              <a:t>and oversample </a:t>
            </a:r>
            <a:r>
              <a:rPr lang="en-US" b="0" i="0" dirty="0" smtClean="0">
                <a:solidFill>
                  <a:srgbClr val="000000"/>
                </a:solidFill>
                <a:effectLst/>
                <a:latin typeface="Helvetica Neue"/>
              </a:rPr>
              <a:t>data frames </a:t>
            </a:r>
            <a:r>
              <a:rPr lang="en-US" b="0" i="0" dirty="0">
                <a:solidFill>
                  <a:srgbClr val="000000"/>
                </a:solidFill>
                <a:effectLst/>
                <a:latin typeface="Helvetica Neue"/>
              </a:rPr>
              <a:t>and see whether they can predict </a:t>
            </a:r>
            <a:r>
              <a:rPr lang="en-US" b="0" i="0" dirty="0" smtClean="0">
                <a:solidFill>
                  <a:srgbClr val="000000"/>
                </a:solidFill>
                <a:effectLst/>
                <a:latin typeface="Helvetica Neue"/>
              </a:rPr>
              <a:t>accurately </a:t>
            </a:r>
            <a:r>
              <a:rPr lang="en-US" b="0" i="0" dirty="0">
                <a:solidFill>
                  <a:srgbClr val="000000"/>
                </a:solidFill>
                <a:effectLst/>
                <a:latin typeface="Helvetica Neue"/>
              </a:rPr>
              <a:t>both non-fraud and fraud cases. </a:t>
            </a:r>
            <a:endParaRPr lang="en-IN" dirty="0"/>
          </a:p>
        </p:txBody>
      </p:sp>
      <p:sp>
        <p:nvSpPr>
          <p:cNvPr id="7" name="TextBox 6">
            <a:extLst>
              <a:ext uri="{FF2B5EF4-FFF2-40B4-BE49-F238E27FC236}">
                <a16:creationId xmlns:a16="http://schemas.microsoft.com/office/drawing/2014/main" xmlns="" id="{BA1E741E-EB4C-4393-A2A1-3FA0441A6FB6}"/>
              </a:ext>
            </a:extLst>
          </p:cNvPr>
          <p:cNvSpPr txBox="1"/>
          <p:nvPr/>
        </p:nvSpPr>
        <p:spPr>
          <a:xfrm>
            <a:off x="403863" y="1948077"/>
            <a:ext cx="11509969" cy="4339650"/>
          </a:xfrm>
          <a:prstGeom prst="rect">
            <a:avLst/>
          </a:prstGeom>
          <a:noFill/>
        </p:spPr>
        <p:txBody>
          <a:bodyPr wrap="square">
            <a:spAutoFit/>
          </a:bodyPr>
          <a:lstStyle/>
          <a:p>
            <a:pPr algn="l"/>
            <a:r>
              <a:rPr lang="en-US" sz="2400" b="1" i="0" u="sng" dirty="0" err="1">
                <a:solidFill>
                  <a:srgbClr val="993366"/>
                </a:solidFill>
                <a:effectLst/>
                <a:latin typeface="Helvetica Neue"/>
              </a:rPr>
              <a:t>Keras</a:t>
            </a:r>
            <a:r>
              <a:rPr lang="en-US" sz="2400" b="1" i="0" u="sng" dirty="0">
                <a:solidFill>
                  <a:srgbClr val="993366"/>
                </a:solidFill>
                <a:effectLst/>
                <a:latin typeface="Helvetica Neue"/>
              </a:rPr>
              <a:t> || Random UnderSampling</a:t>
            </a:r>
            <a:r>
              <a:rPr lang="en-US" sz="2400" b="1" u="sng" dirty="0">
                <a:solidFill>
                  <a:srgbClr val="993366"/>
                </a:solidFill>
                <a:latin typeface="Helvetica Neue"/>
              </a:rPr>
              <a:t> And oversampling:</a:t>
            </a:r>
          </a:p>
          <a:p>
            <a:pPr algn="l"/>
            <a:endParaRPr lang="en-US" b="1" i="0" dirty="0">
              <a:solidFill>
                <a:srgbClr val="000000"/>
              </a:solidFill>
              <a:effectLst/>
              <a:latin typeface="Helvetica Neue"/>
            </a:endParaRPr>
          </a:p>
          <a:p>
            <a:pPr algn="l">
              <a:buFont typeface="Arial" panose="020B0604020202020204" pitchFamily="34" charset="0"/>
              <a:buChar char="•"/>
            </a:pPr>
            <a:r>
              <a:rPr lang="en-US" b="1" i="0" dirty="0">
                <a:solidFill>
                  <a:srgbClr val="000000"/>
                </a:solidFill>
                <a:effectLst/>
                <a:latin typeface="Helvetica Neue"/>
              </a:rPr>
              <a:t>Dataset:  </a:t>
            </a:r>
          </a:p>
          <a:p>
            <a:pPr algn="l"/>
            <a:r>
              <a:rPr lang="en-US" b="1" dirty="0">
                <a:solidFill>
                  <a:srgbClr val="000000"/>
                </a:solidFill>
                <a:latin typeface="Helvetica Neue"/>
              </a:rPr>
              <a:t>       </a:t>
            </a:r>
            <a:r>
              <a:rPr lang="en-US" b="0" i="0" dirty="0">
                <a:solidFill>
                  <a:srgbClr val="000000"/>
                </a:solidFill>
                <a:effectLst/>
                <a:latin typeface="Helvetica Neue"/>
              </a:rPr>
              <a:t>In this final phase of testing we will fit this model in the </a:t>
            </a:r>
            <a:r>
              <a:rPr lang="en-US" b="1" i="0" dirty="0">
                <a:solidFill>
                  <a:srgbClr val="000000"/>
                </a:solidFill>
                <a:effectLst/>
                <a:latin typeface="Helvetica Neue"/>
              </a:rPr>
              <a:t>random undersampled subset</a:t>
            </a:r>
            <a:r>
              <a:rPr lang="en-US" b="0" i="0" dirty="0">
                <a:solidFill>
                  <a:srgbClr val="000000"/>
                </a:solidFill>
                <a:effectLst/>
                <a:latin typeface="Helvetica Neue"/>
              </a:rPr>
              <a:t> and </a:t>
            </a:r>
            <a:r>
              <a:rPr lang="en-US" b="1" i="0" dirty="0">
                <a:solidFill>
                  <a:srgbClr val="000000"/>
                </a:solidFill>
                <a:effectLst/>
                <a:latin typeface="Helvetica Neue"/>
              </a:rPr>
              <a:t>oversampled dataset (SMOTE) </a:t>
            </a:r>
            <a:r>
              <a:rPr lang="en-US" b="0" i="0" dirty="0">
                <a:solidFill>
                  <a:srgbClr val="000000"/>
                </a:solidFill>
                <a:effectLst/>
                <a:latin typeface="Helvetica Neue"/>
              </a:rPr>
              <a:t>in order to predict the final result using the </a:t>
            </a:r>
            <a:r>
              <a:rPr lang="en-US" b="1" i="0" dirty="0">
                <a:solidFill>
                  <a:srgbClr val="000000"/>
                </a:solidFill>
                <a:effectLst/>
                <a:latin typeface="Helvetica Neue"/>
              </a:rPr>
              <a:t>original dataframe testing data.</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1" i="0" dirty="0">
                <a:solidFill>
                  <a:srgbClr val="000000"/>
                </a:solidFill>
                <a:effectLst/>
                <a:latin typeface="Helvetica Neue"/>
              </a:rPr>
              <a:t>Neural Network Structure:   </a:t>
            </a:r>
          </a:p>
          <a:p>
            <a:pPr algn="l"/>
            <a:r>
              <a:rPr lang="en-US" b="1" dirty="0">
                <a:solidFill>
                  <a:srgbClr val="000000"/>
                </a:solidFill>
                <a:latin typeface="Helvetica Neue"/>
              </a:rPr>
              <a:t>       </a:t>
            </a:r>
            <a:r>
              <a:rPr lang="en-US" b="0" i="0" dirty="0">
                <a:solidFill>
                  <a:srgbClr val="000000"/>
                </a:solidFill>
                <a:effectLst/>
                <a:latin typeface="Helvetica Neue"/>
              </a:rPr>
              <a:t>As stated previously, this will be a simple model composed of one input layer (where the number of nodes equals the number of features) plus bias node, one hidden layer with 32 nodes and one output node composed of two possible results 0 or 1 (No fraud or fraud).</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1" i="0" dirty="0">
                <a:solidFill>
                  <a:srgbClr val="000000"/>
                </a:solidFill>
                <a:effectLst/>
                <a:latin typeface="Helvetica Neue"/>
              </a:rPr>
              <a:t>Other characteristics:   </a:t>
            </a:r>
            <a:r>
              <a:rPr lang="en-US" b="0" i="0" dirty="0">
                <a:solidFill>
                  <a:srgbClr val="000000"/>
                </a:solidFill>
                <a:effectLst/>
                <a:latin typeface="Helvetica Neue"/>
              </a:rPr>
              <a:t> </a:t>
            </a:r>
          </a:p>
          <a:p>
            <a:pPr algn="l"/>
            <a:r>
              <a:rPr lang="en-US" b="0" i="0" dirty="0">
                <a:solidFill>
                  <a:srgbClr val="000000"/>
                </a:solidFill>
                <a:effectLst/>
                <a:latin typeface="Helvetica Neue"/>
              </a:rPr>
              <a:t>       The </a:t>
            </a:r>
            <a:r>
              <a:rPr lang="en-US" b="1" i="0" dirty="0">
                <a:solidFill>
                  <a:srgbClr val="000000"/>
                </a:solidFill>
                <a:effectLst/>
                <a:latin typeface="Helvetica Neue"/>
              </a:rPr>
              <a:t>learning rate will be 0.001,</a:t>
            </a:r>
            <a:r>
              <a:rPr lang="en-US" b="0" i="0" dirty="0">
                <a:solidFill>
                  <a:srgbClr val="000000"/>
                </a:solidFill>
                <a:effectLst/>
                <a:latin typeface="Helvetica Neue"/>
              </a:rPr>
              <a:t> the optimizer we will use is the </a:t>
            </a:r>
            <a:r>
              <a:rPr lang="en-US" b="1" i="0" dirty="0">
                <a:solidFill>
                  <a:srgbClr val="000000"/>
                </a:solidFill>
                <a:effectLst/>
                <a:latin typeface="Helvetica Neue"/>
              </a:rPr>
              <a:t>AdamOptimizer,</a:t>
            </a:r>
            <a:r>
              <a:rPr lang="en-US" b="0" i="0" dirty="0">
                <a:solidFill>
                  <a:srgbClr val="000000"/>
                </a:solidFill>
                <a:effectLst/>
                <a:latin typeface="Helvetica Neue"/>
              </a:rPr>
              <a:t> the activation function that is used in this scenario is "</a:t>
            </a:r>
            <a:r>
              <a:rPr lang="en-US" b="1" i="0" dirty="0">
                <a:solidFill>
                  <a:srgbClr val="000000"/>
                </a:solidFill>
                <a:effectLst/>
                <a:latin typeface="Helvetica Neue"/>
              </a:rPr>
              <a:t>Relu</a:t>
            </a:r>
            <a:r>
              <a:rPr lang="en-US" b="0" i="0" dirty="0">
                <a:solidFill>
                  <a:srgbClr val="000000"/>
                </a:solidFill>
                <a:effectLst/>
                <a:latin typeface="Helvetica Neue"/>
              </a:rPr>
              <a:t>" and for the final outputs we will use sparse </a:t>
            </a:r>
            <a:r>
              <a:rPr lang="en-US" b="1" i="0" dirty="0">
                <a:solidFill>
                  <a:srgbClr val="000000"/>
                </a:solidFill>
                <a:effectLst/>
                <a:latin typeface="Helvetica Neue"/>
              </a:rPr>
              <a:t>categorical cross entropy</a:t>
            </a:r>
            <a:r>
              <a:rPr lang="en-US" b="0" i="0" dirty="0">
                <a:solidFill>
                  <a:srgbClr val="000000"/>
                </a:solidFill>
                <a:effectLst/>
                <a:latin typeface="Helvetica Neue"/>
              </a:rPr>
              <a:t>, which gives the probability whether an instance case is no fraud or fraud.</a:t>
            </a:r>
          </a:p>
        </p:txBody>
      </p:sp>
    </p:spTree>
    <p:extLst>
      <p:ext uri="{BB962C8B-B14F-4D97-AF65-F5344CB8AC3E}">
        <p14:creationId xmlns:p14="http://schemas.microsoft.com/office/powerpoint/2010/main" val="3716669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ear glass bottle with brown liquid">
            <a:extLst>
              <a:ext uri="{FF2B5EF4-FFF2-40B4-BE49-F238E27FC236}">
                <a16:creationId xmlns:a16="http://schemas.microsoft.com/office/drawing/2014/main" xmlns="" id="{BF283DE4-9EBD-42D4-BF0B-6635189C3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72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659</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Helvetica Neue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Gayatri Aruru</dc:creator>
  <cp:lastModifiedBy>Microsoft account</cp:lastModifiedBy>
  <cp:revision>16</cp:revision>
  <dcterms:created xsi:type="dcterms:W3CDTF">2020-06-27T02:08:55Z</dcterms:created>
  <dcterms:modified xsi:type="dcterms:W3CDTF">2020-06-27T15:03:07Z</dcterms:modified>
</cp:coreProperties>
</file>