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98" d="100"/>
          <a:sy n="98" d="100"/>
        </p:scale>
        <p:origin x="1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3BC2-0E5A-2EEC-00AF-0867612DA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C618-09A4-2988-05D6-960223AA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224-6E2D-F0AF-C8D1-4223B8F2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BD1-2D5A-A0AF-C637-41942FF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1098-CE7D-2E33-4C5C-7671BA9D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9158-FFF9-877D-FD91-45CDB8EE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A3E89-2F71-CA80-01B9-DCCA20FFF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2E8C-B72F-EA89-C431-25ED332F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96B8-C820-A7C5-7FEA-8454280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20D5-9103-1855-F864-6774B758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13E4B-1A71-E156-8C1B-C691200AA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748BE-6D33-A6A2-5444-1D4A4CD7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772D-3AE2-F5E7-ECB4-7487B78F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8D09-3AFF-C736-F85D-84C28A3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40B4-BB55-C22A-9F89-9A12C6F8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9D6C-0AAC-7191-B0CF-D5C04CC3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C553-8C0C-DF33-C315-499C02B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7668-6B66-62A1-7109-D0EEFF4D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8319-6DDF-1967-604E-CD2B9C12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8EF1-A317-4F3C-19CD-32F63F2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7BB8-5EC9-7CCC-5BE4-9A9613F7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8A92D-150A-F979-5A0F-4AE72A02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AD62-1A64-621E-4255-EAF10C96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6854-C774-5D18-A9C7-1F146B9D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B539-1FFF-3DA7-999C-E3CF651F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31A5-DA82-9D10-25B8-9D7DEEA3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FEE9-174F-9923-E032-1B3F16112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D606-98A2-442A-2D6F-F12AD153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2578-87E6-86D7-B6D0-C14D2D1D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26F2-AA0A-A1D2-7587-2C9EFAE7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47E9-3501-526E-F49D-DFCE0E34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1BED-84D8-59EB-D5C3-CC2F482C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2683-5D38-5AC4-558D-88DF4754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788F-A8AF-87B7-DCD1-52F8630A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EAC04-FFE1-F85C-9C17-61B028A0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3D655-7AE4-DB92-23E2-78A713DC9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7647F-866E-0785-9088-C4F0AFA7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FB71A-731D-ACC3-1E7F-BD35CBEF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B94CC-7984-AFA9-AFE1-ADD6BB4A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3BE-B6DF-28C8-EB28-32638515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49F9-D6DB-6549-8B22-9EBCFEC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85B0-6CBF-5C16-DF52-49924A98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76D4A-E0C0-4D17-B783-E0F85D3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AD4E9-5156-1BDA-B954-81CC716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9EBE6-E551-1A52-2601-1BF1D62D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F125-DA4B-0D6A-836A-162DB0AB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57BC-C6EB-CDD9-5021-352FD98C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4BCB-D382-3267-6C45-927162FA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56AC2-17F9-02C8-B010-3D8E16E47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47ED-40CB-200B-3128-C212DA82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EAE0-F55F-A308-74C0-700D343B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CCC7-FDB1-F3E6-1790-29F745BC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1F09-4DC5-091E-6A5C-442FDC15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C7D00-4DD2-8DF6-55A6-3E252960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A43B-24B8-3095-D7EA-1319BD4C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389D9-A8D3-BB88-FB35-E5AD0D8C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FD75-E6CF-8142-E71D-C52D709A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27CC-9E4B-86DE-BA52-B2AC8BC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E84E8-F9AE-90EB-3DEE-6FC254A5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3352-EEBC-C917-8058-6A6FCBB5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2AE7-008C-BBF2-9770-50FE9A94A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B5AA8-90A7-8447-98D5-86EFF350606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BF7E-3779-F141-5C08-2AC0E4B6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2FF2-D899-B150-CD4A-046BE8A0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47430-5631-E948-A786-7A8538A4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2B5AF5-B535-18CB-B32F-E2C49376F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24303"/>
              </p:ext>
            </p:extLst>
          </p:nvPr>
        </p:nvGraphicFramePr>
        <p:xfrm>
          <a:off x="471373" y="1690485"/>
          <a:ext cx="2786515" cy="31210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88">
                  <a:extLst>
                    <a:ext uri="{9D8B030D-6E8A-4147-A177-3AD203B41FA5}">
                      <a16:colId xmlns:a16="http://schemas.microsoft.com/office/drawing/2014/main" val="3460741189"/>
                    </a:ext>
                  </a:extLst>
                </a:gridCol>
                <a:gridCol w="473190">
                  <a:extLst>
                    <a:ext uri="{9D8B030D-6E8A-4147-A177-3AD203B41FA5}">
                      <a16:colId xmlns:a16="http://schemas.microsoft.com/office/drawing/2014/main" val="3922194708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116859831"/>
                    </a:ext>
                  </a:extLst>
                </a:gridCol>
                <a:gridCol w="498645">
                  <a:extLst>
                    <a:ext uri="{9D8B030D-6E8A-4147-A177-3AD203B41FA5}">
                      <a16:colId xmlns:a16="http://schemas.microsoft.com/office/drawing/2014/main" val="1033474229"/>
                    </a:ext>
                  </a:extLst>
                </a:gridCol>
              </a:tblGrid>
              <a:tr h="753452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5361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5895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2673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1459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238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CE6206-FCD7-9C54-A9E7-A17381F03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0"/>
              </p:ext>
            </p:extLst>
          </p:nvPr>
        </p:nvGraphicFramePr>
        <p:xfrm>
          <a:off x="3803949" y="1689383"/>
          <a:ext cx="2621099" cy="31310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087">
                  <a:extLst>
                    <a:ext uri="{9D8B030D-6E8A-4147-A177-3AD203B41FA5}">
                      <a16:colId xmlns:a16="http://schemas.microsoft.com/office/drawing/2014/main" val="3460741189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39221947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6859831"/>
                    </a:ext>
                  </a:extLst>
                </a:gridCol>
                <a:gridCol w="531040">
                  <a:extLst>
                    <a:ext uri="{9D8B030D-6E8A-4147-A177-3AD203B41FA5}">
                      <a16:colId xmlns:a16="http://schemas.microsoft.com/office/drawing/2014/main" val="1033474229"/>
                    </a:ext>
                  </a:extLst>
                </a:gridCol>
              </a:tblGrid>
              <a:tr h="709029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5361"/>
                  </a:ext>
                </a:extLst>
              </a:tr>
              <a:tr h="61186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5895"/>
                  </a:ext>
                </a:extLst>
              </a:tr>
              <a:tr h="61186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2673"/>
                  </a:ext>
                </a:extLst>
              </a:tr>
              <a:tr h="61186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1459"/>
                  </a:ext>
                </a:extLst>
              </a:tr>
              <a:tr h="58646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2387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6414A1-DA5F-AF48-12D2-D2375632B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50197"/>
              </p:ext>
            </p:extLst>
          </p:nvPr>
        </p:nvGraphicFramePr>
        <p:xfrm>
          <a:off x="6936152" y="1673211"/>
          <a:ext cx="2214601" cy="31210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1516">
                  <a:extLst>
                    <a:ext uri="{9D8B030D-6E8A-4147-A177-3AD203B41FA5}">
                      <a16:colId xmlns:a16="http://schemas.microsoft.com/office/drawing/2014/main" val="3460741189"/>
                    </a:ext>
                  </a:extLst>
                </a:gridCol>
                <a:gridCol w="903085">
                  <a:extLst>
                    <a:ext uri="{9D8B030D-6E8A-4147-A177-3AD203B41FA5}">
                      <a16:colId xmlns:a16="http://schemas.microsoft.com/office/drawing/2014/main" val="3922194708"/>
                    </a:ext>
                  </a:extLst>
                </a:gridCol>
              </a:tblGrid>
              <a:tr h="753452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Total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5361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5895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2673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1459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2387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07DD91-2A37-8232-BAB5-150901BE8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81056"/>
              </p:ext>
            </p:extLst>
          </p:nvPr>
        </p:nvGraphicFramePr>
        <p:xfrm>
          <a:off x="9634415" y="1662164"/>
          <a:ext cx="2034650" cy="31210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4113">
                  <a:extLst>
                    <a:ext uri="{9D8B030D-6E8A-4147-A177-3AD203B41FA5}">
                      <a16:colId xmlns:a16="http://schemas.microsoft.com/office/drawing/2014/main" val="3460741189"/>
                    </a:ext>
                  </a:extLst>
                </a:gridCol>
                <a:gridCol w="870537">
                  <a:extLst>
                    <a:ext uri="{9D8B030D-6E8A-4147-A177-3AD203B41FA5}">
                      <a16:colId xmlns:a16="http://schemas.microsoft.com/office/drawing/2014/main" val="3922194708"/>
                    </a:ext>
                  </a:extLst>
                </a:gridCol>
              </a:tblGrid>
              <a:tr h="753452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5361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5895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2673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1459"/>
                  </a:ext>
                </a:extLst>
              </a:tr>
              <a:tr h="59189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DonorD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23872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C0A7F645-F00D-46CC-B242-DC64E6E4D458}"/>
              </a:ext>
            </a:extLst>
          </p:cNvPr>
          <p:cNvSpPr/>
          <p:nvPr/>
        </p:nvSpPr>
        <p:spPr>
          <a:xfrm>
            <a:off x="101861" y="1551136"/>
            <a:ext cx="595085" cy="52251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D8DCBF-8099-C7DD-C196-74016115A4BD}"/>
              </a:ext>
            </a:extLst>
          </p:cNvPr>
          <p:cNvSpPr/>
          <p:nvPr/>
        </p:nvSpPr>
        <p:spPr>
          <a:xfrm>
            <a:off x="3506406" y="1662164"/>
            <a:ext cx="595085" cy="52251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C68FBB-2C81-52A0-A217-02A8600C7295}"/>
              </a:ext>
            </a:extLst>
          </p:cNvPr>
          <p:cNvSpPr/>
          <p:nvPr/>
        </p:nvSpPr>
        <p:spPr>
          <a:xfrm>
            <a:off x="6595827" y="1689383"/>
            <a:ext cx="595085" cy="52251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5F7159-0B41-79F0-B6F1-EE1299E9BE71}"/>
              </a:ext>
            </a:extLst>
          </p:cNvPr>
          <p:cNvSpPr/>
          <p:nvPr/>
        </p:nvSpPr>
        <p:spPr>
          <a:xfrm>
            <a:off x="9415957" y="1657922"/>
            <a:ext cx="595085" cy="52251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0D6E5-1972-6FD5-A521-2A04677E89DC}"/>
              </a:ext>
            </a:extLst>
          </p:cNvPr>
          <p:cNvCxnSpPr>
            <a:cxnSpLocks/>
          </p:cNvCxnSpPr>
          <p:nvPr/>
        </p:nvCxnSpPr>
        <p:spPr>
          <a:xfrm>
            <a:off x="3306034" y="3254930"/>
            <a:ext cx="400744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26C715-B538-516A-ED94-4740AB62946B}"/>
              </a:ext>
            </a:extLst>
          </p:cNvPr>
          <p:cNvCxnSpPr>
            <a:cxnSpLocks/>
          </p:cNvCxnSpPr>
          <p:nvPr/>
        </p:nvCxnSpPr>
        <p:spPr>
          <a:xfrm>
            <a:off x="6485713" y="3273017"/>
            <a:ext cx="400744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81F9E4-0DE3-A04B-B635-79B9CECB44E0}"/>
              </a:ext>
            </a:extLst>
          </p:cNvPr>
          <p:cNvCxnSpPr>
            <a:cxnSpLocks/>
          </p:cNvCxnSpPr>
          <p:nvPr/>
        </p:nvCxnSpPr>
        <p:spPr>
          <a:xfrm>
            <a:off x="9215585" y="3273017"/>
            <a:ext cx="400744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038DE0-36A9-0E50-3C35-42130E483260}"/>
              </a:ext>
            </a:extLst>
          </p:cNvPr>
          <p:cNvSpPr txBox="1"/>
          <p:nvPr/>
        </p:nvSpPr>
        <p:spPr>
          <a:xfrm rot="16200000">
            <a:off x="-147520" y="30883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Donor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C51B5-AC57-5C36-C249-EB1D87FF1C51}"/>
              </a:ext>
            </a:extLst>
          </p:cNvPr>
          <p:cNvSpPr txBox="1"/>
          <p:nvPr/>
        </p:nvSpPr>
        <p:spPr>
          <a:xfrm>
            <a:off x="1464520" y="1288590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Serotype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6D72F-470C-CAD0-0193-1B32BDB2E7B6}"/>
              </a:ext>
            </a:extLst>
          </p:cNvPr>
          <p:cNvSpPr txBox="1"/>
          <p:nvPr/>
        </p:nvSpPr>
        <p:spPr>
          <a:xfrm>
            <a:off x="554519" y="495086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Fold Change in OPA titer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113447-1221-BB8C-445E-B96E3F9632EB}"/>
              </a:ext>
            </a:extLst>
          </p:cNvPr>
          <p:cNvSpPr txBox="1"/>
          <p:nvPr/>
        </p:nvSpPr>
        <p:spPr>
          <a:xfrm>
            <a:off x="4101491" y="4950861"/>
            <a:ext cx="19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Rank Donors for </a:t>
            </a:r>
          </a:p>
          <a:p>
            <a:pPr algn="ctr"/>
            <a:r>
              <a:rPr lang="en-US" b="1" dirty="0"/>
              <a:t>each Serotype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ACF52-E3B0-A875-38B3-B430D7385385}"/>
              </a:ext>
            </a:extLst>
          </p:cNvPr>
          <p:cNvSpPr txBox="1"/>
          <p:nvPr/>
        </p:nvSpPr>
        <p:spPr>
          <a:xfrm>
            <a:off x="7099736" y="4950861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 the Ranks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880B8-82F7-9F73-20DA-5D3DCE857C9E}"/>
              </a:ext>
            </a:extLst>
          </p:cNvPr>
          <p:cNvSpPr txBox="1"/>
          <p:nvPr/>
        </p:nvSpPr>
        <p:spPr>
          <a:xfrm>
            <a:off x="9829253" y="4950861"/>
            <a:ext cx="152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Final “Rank “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D8A728-C6E2-95EE-AB4D-45E54B35DB77}"/>
              </a:ext>
            </a:extLst>
          </p:cNvPr>
          <p:cNvCxnSpPr/>
          <p:nvPr/>
        </p:nvCxnSpPr>
        <p:spPr>
          <a:xfrm>
            <a:off x="5251269" y="2534194"/>
            <a:ext cx="0" cy="198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F318EA-5795-81F2-8D37-479428F0C7BF}"/>
              </a:ext>
            </a:extLst>
          </p:cNvPr>
          <p:cNvCxnSpPr/>
          <p:nvPr/>
        </p:nvCxnSpPr>
        <p:spPr>
          <a:xfrm>
            <a:off x="5756366" y="2534194"/>
            <a:ext cx="0" cy="198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2EDF7F-5A9F-1A15-B356-7FEE989B7A41}"/>
              </a:ext>
            </a:extLst>
          </p:cNvPr>
          <p:cNvCxnSpPr/>
          <p:nvPr/>
        </p:nvCxnSpPr>
        <p:spPr>
          <a:xfrm>
            <a:off x="6248400" y="2534194"/>
            <a:ext cx="0" cy="198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2227A0-8BDB-BA83-61A4-1986B1A9A7CB}"/>
              </a:ext>
            </a:extLst>
          </p:cNvPr>
          <p:cNvSpPr txBox="1"/>
          <p:nvPr/>
        </p:nvSpPr>
        <p:spPr>
          <a:xfrm>
            <a:off x="4220889" y="6103835"/>
            <a:ext cx="4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Higher rank indicates a better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9687-0AB7-AA16-DE03-6243E97C17DD}"/>
              </a:ext>
            </a:extLst>
          </p:cNvPr>
          <p:cNvSpPr txBox="1"/>
          <p:nvPr/>
        </p:nvSpPr>
        <p:spPr>
          <a:xfrm>
            <a:off x="3044407" y="218878"/>
            <a:ext cx="593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How is “Rank”  calculated 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E30DBC-9D66-2D18-4D5F-DC2837165EC7}"/>
              </a:ext>
            </a:extLst>
          </p:cNvPr>
          <p:cNvCxnSpPr>
            <a:cxnSpLocks/>
          </p:cNvCxnSpPr>
          <p:nvPr/>
        </p:nvCxnSpPr>
        <p:spPr>
          <a:xfrm>
            <a:off x="4946814" y="2856876"/>
            <a:ext cx="14782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C5EB5-5824-7877-6E04-CC83D718A8D2}"/>
              </a:ext>
            </a:extLst>
          </p:cNvPr>
          <p:cNvCxnSpPr>
            <a:cxnSpLocks/>
          </p:cNvCxnSpPr>
          <p:nvPr/>
        </p:nvCxnSpPr>
        <p:spPr>
          <a:xfrm>
            <a:off x="4946814" y="3433819"/>
            <a:ext cx="14782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D4FB3-969F-291E-4245-B4F4D5614C98}"/>
              </a:ext>
            </a:extLst>
          </p:cNvPr>
          <p:cNvCxnSpPr>
            <a:cxnSpLocks/>
          </p:cNvCxnSpPr>
          <p:nvPr/>
        </p:nvCxnSpPr>
        <p:spPr>
          <a:xfrm>
            <a:off x="4946814" y="4082607"/>
            <a:ext cx="14782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2DA928-80B5-D43A-C113-C873BE81CDD1}"/>
              </a:ext>
            </a:extLst>
          </p:cNvPr>
          <p:cNvCxnSpPr>
            <a:cxnSpLocks/>
          </p:cNvCxnSpPr>
          <p:nvPr/>
        </p:nvCxnSpPr>
        <p:spPr>
          <a:xfrm>
            <a:off x="4920687" y="4639955"/>
            <a:ext cx="14782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Macintosh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Ravi</dc:creator>
  <cp:lastModifiedBy>Sathya Ravi</cp:lastModifiedBy>
  <cp:revision>2</cp:revision>
  <dcterms:created xsi:type="dcterms:W3CDTF">2024-05-30T10:51:37Z</dcterms:created>
  <dcterms:modified xsi:type="dcterms:W3CDTF">2024-05-30T11:34:51Z</dcterms:modified>
</cp:coreProperties>
</file>