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81" r:id="rId6"/>
    <p:sldId id="280" r:id="rId7"/>
    <p:sldId id="282" r:id="rId8"/>
    <p:sldId id="283" r:id="rId9"/>
    <p:sldId id="284" r:id="rId10"/>
    <p:sldId id="286"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75" d="100"/>
          <a:sy n="75" d="100"/>
        </p:scale>
        <p:origin x="8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4/12/2024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46F079-BECA-A0D6-FDB5-CACA8AD9DE07}"/>
              </a:ext>
            </a:extLst>
          </p:cNvPr>
          <p:cNvPicPr>
            <a:picLocks noChangeAspect="1"/>
          </p:cNvPicPr>
          <p:nvPr/>
        </p:nvPicPr>
        <p:blipFill>
          <a:blip r:embed="rId4">
            <a:alphaModFix amt="35000"/>
          </a:blip>
          <a:stretch>
            <a:fill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TRAFFIC SIGN DETEECTION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Autofit/>
          </a:bodyPr>
          <a:lstStyle/>
          <a:p>
            <a:pPr algn="l"/>
            <a:r>
              <a:rPr lang="en-US" sz="1300" dirty="0"/>
              <a:t>G.SATHYASRI</a:t>
            </a:r>
          </a:p>
          <a:p>
            <a:pPr algn="l"/>
            <a:r>
              <a:rPr lang="en-US" sz="1300" dirty="0"/>
              <a:t>613521104041</a:t>
            </a:r>
          </a:p>
          <a:p>
            <a:pPr algn="l"/>
            <a:r>
              <a:rPr lang="en-US" sz="1300" dirty="0"/>
              <a:t>NM ID:95882E8300765C297D24C0172B8D5373</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A16B8A-5158-C111-F409-D93372A833A3}"/>
              </a:ext>
            </a:extLst>
          </p:cNvPr>
          <p:cNvPicPr>
            <a:picLocks noChangeAspect="1"/>
          </p:cNvPicPr>
          <p:nvPr/>
        </p:nvPicPr>
        <p:blipFill>
          <a:blip r:embed="rId2"/>
          <a:stretch>
            <a:fillRect/>
          </a:stretch>
        </p:blipFill>
        <p:spPr>
          <a:xfrm>
            <a:off x="0" y="0"/>
            <a:ext cx="5974080" cy="6858000"/>
          </a:xfrm>
          <a:prstGeom prst="rect">
            <a:avLst/>
          </a:prstGeom>
        </p:spPr>
      </p:pic>
      <p:sp>
        <p:nvSpPr>
          <p:cNvPr id="6" name="TextBox 5">
            <a:extLst>
              <a:ext uri="{FF2B5EF4-FFF2-40B4-BE49-F238E27FC236}">
                <a16:creationId xmlns:a16="http://schemas.microsoft.com/office/drawing/2014/main" id="{3EE8C7BE-99ED-D74E-FFF8-1F68EC992543}"/>
              </a:ext>
            </a:extLst>
          </p:cNvPr>
          <p:cNvSpPr txBox="1"/>
          <p:nvPr/>
        </p:nvSpPr>
        <p:spPr>
          <a:xfrm>
            <a:off x="6573520" y="721360"/>
            <a:ext cx="4582160" cy="3816429"/>
          </a:xfrm>
          <a:prstGeom prst="rect">
            <a:avLst/>
          </a:prstGeom>
          <a:noFill/>
        </p:spPr>
        <p:txBody>
          <a:bodyPr wrap="square" rtlCol="0">
            <a:spAutoFit/>
          </a:bodyPr>
          <a:lstStyle/>
          <a:p>
            <a:r>
              <a:rPr lang="en-IN" sz="4400" dirty="0"/>
              <a:t>PROCEDURE:</a:t>
            </a:r>
          </a:p>
          <a:p>
            <a:endParaRPr lang="en-IN" dirty="0"/>
          </a:p>
          <a:p>
            <a:r>
              <a:rPr lang="en-IN" sz="2700" dirty="0"/>
              <a:t>         Define Problem Statement</a:t>
            </a:r>
          </a:p>
          <a:p>
            <a:r>
              <a:rPr lang="en-IN" sz="2700" dirty="0"/>
              <a:t>         Collecting Dataset</a:t>
            </a:r>
          </a:p>
          <a:p>
            <a:r>
              <a:rPr lang="en-IN" sz="2700" dirty="0"/>
              <a:t>         Importing Packages</a:t>
            </a:r>
          </a:p>
          <a:p>
            <a:r>
              <a:rPr lang="en-IN" sz="2700" dirty="0"/>
              <a:t>         Train The Model</a:t>
            </a:r>
          </a:p>
          <a:p>
            <a:r>
              <a:rPr lang="en-IN" sz="2700" dirty="0"/>
              <a:t>         Save The Model</a:t>
            </a:r>
          </a:p>
          <a:p>
            <a:r>
              <a:rPr lang="en-IN" sz="2700" dirty="0"/>
              <a:t>         Test  The Model</a:t>
            </a:r>
          </a:p>
          <a:p>
            <a:r>
              <a:rPr lang="en-IN" dirty="0"/>
              <a:t>         </a:t>
            </a:r>
          </a:p>
        </p:txBody>
      </p:sp>
    </p:spTree>
    <p:extLst>
      <p:ext uri="{BB962C8B-B14F-4D97-AF65-F5344CB8AC3E}">
        <p14:creationId xmlns:p14="http://schemas.microsoft.com/office/powerpoint/2010/main" val="86997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A23FC6-4348-208C-38C6-E7A21A2555A6}"/>
              </a:ext>
            </a:extLst>
          </p:cNvPr>
          <p:cNvSpPr txBox="1"/>
          <p:nvPr/>
        </p:nvSpPr>
        <p:spPr>
          <a:xfrm>
            <a:off x="904240" y="844947"/>
            <a:ext cx="6075680" cy="369332"/>
          </a:xfrm>
          <a:prstGeom prst="rect">
            <a:avLst/>
          </a:prstGeom>
          <a:noFill/>
        </p:spPr>
        <p:txBody>
          <a:bodyPr wrap="square" rtlCol="0">
            <a:spAutoFit/>
          </a:bodyPr>
          <a:lstStyle/>
          <a:p>
            <a:r>
              <a:rPr lang="en-IN" dirty="0"/>
              <a:t>IMPORTANCE OF TRAFFIC SIGN DETECTION:</a:t>
            </a:r>
          </a:p>
        </p:txBody>
      </p:sp>
      <p:sp>
        <p:nvSpPr>
          <p:cNvPr id="4" name="TextBox 3">
            <a:extLst>
              <a:ext uri="{FF2B5EF4-FFF2-40B4-BE49-F238E27FC236}">
                <a16:creationId xmlns:a16="http://schemas.microsoft.com/office/drawing/2014/main" id="{BBA9FCD8-77D6-FF16-89BB-366414596F18}"/>
              </a:ext>
            </a:extLst>
          </p:cNvPr>
          <p:cNvSpPr txBox="1"/>
          <p:nvPr/>
        </p:nvSpPr>
        <p:spPr>
          <a:xfrm>
            <a:off x="1097280" y="1391920"/>
            <a:ext cx="8930640" cy="1754326"/>
          </a:xfrm>
          <a:prstGeom prst="rect">
            <a:avLst/>
          </a:prstGeom>
          <a:noFill/>
        </p:spPr>
        <p:txBody>
          <a:bodyPr wrap="square" rtlCol="0">
            <a:spAutoFit/>
          </a:bodyPr>
          <a:lstStyle/>
          <a:p>
            <a:endParaRPr lang="en-US" dirty="0"/>
          </a:p>
          <a:p>
            <a:r>
              <a:rPr lang="en-US" dirty="0"/>
              <a:t>A traffic detection project using AI aims to enhance road safety, optimize traffic flow, and facilitate navigation. By leveraging AI techniques such as computer vision and machine learning, the system detects various elements of traffic, including vehicles, pedestrians, and traffic signs, in real-time. This enables timely responses to potential hazards, assists in traffic management decisions, and supports the development of intelligent transportation systems. </a:t>
            </a:r>
            <a:endParaRPr lang="en-IN" dirty="0"/>
          </a:p>
        </p:txBody>
      </p:sp>
      <p:sp>
        <p:nvSpPr>
          <p:cNvPr id="5" name="TextBox 4">
            <a:extLst>
              <a:ext uri="{FF2B5EF4-FFF2-40B4-BE49-F238E27FC236}">
                <a16:creationId xmlns:a16="http://schemas.microsoft.com/office/drawing/2014/main" id="{19DF6E0D-E23C-9027-B1EB-C2A68654B083}"/>
              </a:ext>
            </a:extLst>
          </p:cNvPr>
          <p:cNvSpPr txBox="1"/>
          <p:nvPr/>
        </p:nvSpPr>
        <p:spPr>
          <a:xfrm>
            <a:off x="822960" y="3714095"/>
            <a:ext cx="4135120" cy="369332"/>
          </a:xfrm>
          <a:prstGeom prst="rect">
            <a:avLst/>
          </a:prstGeom>
          <a:noFill/>
        </p:spPr>
        <p:txBody>
          <a:bodyPr wrap="square" rtlCol="0">
            <a:spAutoFit/>
          </a:bodyPr>
          <a:lstStyle/>
          <a:p>
            <a:r>
              <a:rPr lang="en-IN" dirty="0"/>
              <a:t> PROBLEM STATEMENT:</a:t>
            </a:r>
          </a:p>
        </p:txBody>
      </p:sp>
      <p:sp>
        <p:nvSpPr>
          <p:cNvPr id="6" name="TextBox 5">
            <a:extLst>
              <a:ext uri="{FF2B5EF4-FFF2-40B4-BE49-F238E27FC236}">
                <a16:creationId xmlns:a16="http://schemas.microsoft.com/office/drawing/2014/main" id="{ED87FCF0-08C6-0154-4F36-F2BB2D011A73}"/>
              </a:ext>
            </a:extLst>
          </p:cNvPr>
          <p:cNvSpPr txBox="1"/>
          <p:nvPr/>
        </p:nvSpPr>
        <p:spPr>
          <a:xfrm>
            <a:off x="1097280" y="4630400"/>
            <a:ext cx="8930640" cy="1477328"/>
          </a:xfrm>
          <a:prstGeom prst="rect">
            <a:avLst/>
          </a:prstGeom>
          <a:noFill/>
        </p:spPr>
        <p:txBody>
          <a:bodyPr wrap="square" rtlCol="0">
            <a:spAutoFit/>
          </a:bodyPr>
          <a:lstStyle/>
          <a:p>
            <a:r>
              <a:rPr lang="en-US" dirty="0"/>
              <a:t>The problem statement for a traffic detection project using AI revolves around the need to develop an accurate and efficient system for detecting and classifying various elements of traffic in real-time. This includes vehicles, pedestrians, cyclists, and traffic signs, among others. The objective is to enhance road safety, optimize traffic flow, and support the development of intelligent transportation systems.</a:t>
            </a:r>
            <a:endParaRPr lang="en-IN" dirty="0"/>
          </a:p>
        </p:txBody>
      </p:sp>
    </p:spTree>
    <p:extLst>
      <p:ext uri="{BB962C8B-B14F-4D97-AF65-F5344CB8AC3E}">
        <p14:creationId xmlns:p14="http://schemas.microsoft.com/office/powerpoint/2010/main" val="188569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7D870B-C42C-FD9E-D7E5-3A510624D292}"/>
              </a:ext>
            </a:extLst>
          </p:cNvPr>
          <p:cNvSpPr txBox="1"/>
          <p:nvPr/>
        </p:nvSpPr>
        <p:spPr>
          <a:xfrm>
            <a:off x="5974080" y="792480"/>
            <a:ext cx="5330858" cy="3139321"/>
          </a:xfrm>
          <a:prstGeom prst="rect">
            <a:avLst/>
          </a:prstGeom>
          <a:noFill/>
        </p:spPr>
        <p:txBody>
          <a:bodyPr wrap="square" rtlCol="0">
            <a:spAutoFit/>
          </a:bodyPr>
          <a:lstStyle/>
          <a:p>
            <a:r>
              <a:rPr lang="en-IN" dirty="0"/>
              <a:t>COLLECTING DATASET:</a:t>
            </a:r>
          </a:p>
          <a:p>
            <a:r>
              <a:rPr lang="en-IN" dirty="0"/>
              <a:t>     </a:t>
            </a:r>
          </a:p>
          <a:p>
            <a:r>
              <a:rPr lang="en-IN" dirty="0"/>
              <a:t>       These are the few images from the dataset that have </a:t>
            </a:r>
          </a:p>
          <a:p>
            <a:endParaRPr lang="en-IN" dirty="0"/>
          </a:p>
          <a:p>
            <a:r>
              <a:rPr lang="en-IN" dirty="0"/>
              <a:t> been collected  from the online source. I will give the </a:t>
            </a:r>
          </a:p>
          <a:p>
            <a:endParaRPr lang="en-IN" dirty="0"/>
          </a:p>
          <a:p>
            <a:r>
              <a:rPr lang="en-IN" dirty="0"/>
              <a:t> link of the dataset in the github repository .</a:t>
            </a:r>
          </a:p>
          <a:p>
            <a:endParaRPr lang="en-IN" dirty="0"/>
          </a:p>
          <a:p>
            <a:r>
              <a:rPr lang="en-IN" dirty="0"/>
              <a:t>      Furthermore ,the dataset has labels.csv file which</a:t>
            </a:r>
          </a:p>
          <a:p>
            <a:endParaRPr lang="en-IN" dirty="0"/>
          </a:p>
          <a:p>
            <a:r>
              <a:rPr lang="en-IN" dirty="0"/>
              <a:t>contain labels of the images</a:t>
            </a:r>
          </a:p>
        </p:txBody>
      </p:sp>
      <p:pic>
        <p:nvPicPr>
          <p:cNvPr id="4" name="Picture 3">
            <a:extLst>
              <a:ext uri="{FF2B5EF4-FFF2-40B4-BE49-F238E27FC236}">
                <a16:creationId xmlns:a16="http://schemas.microsoft.com/office/drawing/2014/main" id="{0C62A51A-925D-4B81-4640-EE5F55EBFBB5}"/>
              </a:ext>
            </a:extLst>
          </p:cNvPr>
          <p:cNvPicPr>
            <a:picLocks noChangeAspect="1"/>
          </p:cNvPicPr>
          <p:nvPr/>
        </p:nvPicPr>
        <p:blipFill>
          <a:blip r:embed="rId2"/>
          <a:stretch>
            <a:fillRect/>
          </a:stretch>
        </p:blipFill>
        <p:spPr>
          <a:xfrm>
            <a:off x="887062" y="792480"/>
            <a:ext cx="1325696" cy="1422521"/>
          </a:xfrm>
          <a:prstGeom prst="rect">
            <a:avLst/>
          </a:prstGeom>
        </p:spPr>
      </p:pic>
      <p:pic>
        <p:nvPicPr>
          <p:cNvPr id="10" name="Picture 9">
            <a:extLst>
              <a:ext uri="{FF2B5EF4-FFF2-40B4-BE49-F238E27FC236}">
                <a16:creationId xmlns:a16="http://schemas.microsoft.com/office/drawing/2014/main" id="{C344F0A0-CED7-1C3C-B0AB-E8CFF3F20E18}"/>
              </a:ext>
            </a:extLst>
          </p:cNvPr>
          <p:cNvPicPr>
            <a:picLocks noChangeAspect="1"/>
          </p:cNvPicPr>
          <p:nvPr/>
        </p:nvPicPr>
        <p:blipFill>
          <a:blip r:embed="rId3"/>
          <a:stretch>
            <a:fillRect/>
          </a:stretch>
        </p:blipFill>
        <p:spPr>
          <a:xfrm>
            <a:off x="887062" y="2215001"/>
            <a:ext cx="1342403" cy="1277864"/>
          </a:xfrm>
          <a:prstGeom prst="rect">
            <a:avLst/>
          </a:prstGeom>
        </p:spPr>
      </p:pic>
      <p:pic>
        <p:nvPicPr>
          <p:cNvPr id="14" name="Picture 13">
            <a:extLst>
              <a:ext uri="{FF2B5EF4-FFF2-40B4-BE49-F238E27FC236}">
                <a16:creationId xmlns:a16="http://schemas.microsoft.com/office/drawing/2014/main" id="{9E4D11F7-1972-E53B-7594-9A9D82724CF2}"/>
              </a:ext>
            </a:extLst>
          </p:cNvPr>
          <p:cNvPicPr>
            <a:picLocks noChangeAspect="1"/>
          </p:cNvPicPr>
          <p:nvPr/>
        </p:nvPicPr>
        <p:blipFill>
          <a:blip r:embed="rId4"/>
          <a:stretch>
            <a:fillRect/>
          </a:stretch>
        </p:blipFill>
        <p:spPr>
          <a:xfrm>
            <a:off x="3482832" y="798067"/>
            <a:ext cx="1685714" cy="1451866"/>
          </a:xfrm>
          <a:prstGeom prst="rect">
            <a:avLst/>
          </a:prstGeom>
        </p:spPr>
      </p:pic>
      <p:pic>
        <p:nvPicPr>
          <p:cNvPr id="18" name="Picture 17">
            <a:extLst>
              <a:ext uri="{FF2B5EF4-FFF2-40B4-BE49-F238E27FC236}">
                <a16:creationId xmlns:a16="http://schemas.microsoft.com/office/drawing/2014/main" id="{36A8B2CC-9AEC-E824-7A32-A343C84F3AE0}"/>
              </a:ext>
            </a:extLst>
          </p:cNvPr>
          <p:cNvPicPr>
            <a:picLocks noChangeAspect="1"/>
          </p:cNvPicPr>
          <p:nvPr/>
        </p:nvPicPr>
        <p:blipFill>
          <a:blip r:embed="rId5"/>
          <a:stretch>
            <a:fillRect/>
          </a:stretch>
        </p:blipFill>
        <p:spPr>
          <a:xfrm>
            <a:off x="887062" y="3502530"/>
            <a:ext cx="1342403" cy="1297155"/>
          </a:xfrm>
          <a:prstGeom prst="rect">
            <a:avLst/>
          </a:prstGeom>
        </p:spPr>
      </p:pic>
      <p:pic>
        <p:nvPicPr>
          <p:cNvPr id="20" name="Picture 19">
            <a:extLst>
              <a:ext uri="{FF2B5EF4-FFF2-40B4-BE49-F238E27FC236}">
                <a16:creationId xmlns:a16="http://schemas.microsoft.com/office/drawing/2014/main" id="{38976499-06AD-EB25-1EBD-8774FBEEDC2E}"/>
              </a:ext>
            </a:extLst>
          </p:cNvPr>
          <p:cNvPicPr>
            <a:picLocks noChangeAspect="1"/>
          </p:cNvPicPr>
          <p:nvPr/>
        </p:nvPicPr>
        <p:blipFill>
          <a:blip r:embed="rId6"/>
          <a:stretch>
            <a:fillRect/>
          </a:stretch>
        </p:blipFill>
        <p:spPr>
          <a:xfrm>
            <a:off x="3594556" y="3353494"/>
            <a:ext cx="1465124" cy="1411257"/>
          </a:xfrm>
          <a:prstGeom prst="rect">
            <a:avLst/>
          </a:prstGeom>
        </p:spPr>
      </p:pic>
      <p:pic>
        <p:nvPicPr>
          <p:cNvPr id="22" name="Picture 21">
            <a:extLst>
              <a:ext uri="{FF2B5EF4-FFF2-40B4-BE49-F238E27FC236}">
                <a16:creationId xmlns:a16="http://schemas.microsoft.com/office/drawing/2014/main" id="{EE6D0854-61ED-AED1-E603-2B0A44C5F19B}"/>
              </a:ext>
            </a:extLst>
          </p:cNvPr>
          <p:cNvPicPr>
            <a:picLocks noChangeAspect="1"/>
          </p:cNvPicPr>
          <p:nvPr/>
        </p:nvPicPr>
        <p:blipFill>
          <a:blip r:embed="rId7"/>
          <a:stretch>
            <a:fillRect/>
          </a:stretch>
        </p:blipFill>
        <p:spPr>
          <a:xfrm>
            <a:off x="2268859" y="792480"/>
            <a:ext cx="1325696" cy="1422520"/>
          </a:xfrm>
          <a:prstGeom prst="rect">
            <a:avLst/>
          </a:prstGeom>
        </p:spPr>
      </p:pic>
      <p:pic>
        <p:nvPicPr>
          <p:cNvPr id="24" name="Picture 23">
            <a:extLst>
              <a:ext uri="{FF2B5EF4-FFF2-40B4-BE49-F238E27FC236}">
                <a16:creationId xmlns:a16="http://schemas.microsoft.com/office/drawing/2014/main" id="{C636E120-E445-2F1C-62E7-7AD3523DE8AE}"/>
              </a:ext>
            </a:extLst>
          </p:cNvPr>
          <p:cNvPicPr>
            <a:picLocks noChangeAspect="1"/>
          </p:cNvPicPr>
          <p:nvPr/>
        </p:nvPicPr>
        <p:blipFill>
          <a:blip r:embed="rId8"/>
          <a:stretch>
            <a:fillRect/>
          </a:stretch>
        </p:blipFill>
        <p:spPr>
          <a:xfrm>
            <a:off x="3594555" y="4677538"/>
            <a:ext cx="1465125" cy="1382395"/>
          </a:xfrm>
          <a:prstGeom prst="rect">
            <a:avLst/>
          </a:prstGeom>
        </p:spPr>
      </p:pic>
      <p:pic>
        <p:nvPicPr>
          <p:cNvPr id="26" name="Picture 25">
            <a:extLst>
              <a:ext uri="{FF2B5EF4-FFF2-40B4-BE49-F238E27FC236}">
                <a16:creationId xmlns:a16="http://schemas.microsoft.com/office/drawing/2014/main" id="{E63B66F4-180D-8C9E-BFED-77D3FD02517B}"/>
              </a:ext>
            </a:extLst>
          </p:cNvPr>
          <p:cNvPicPr>
            <a:picLocks noChangeAspect="1"/>
          </p:cNvPicPr>
          <p:nvPr/>
        </p:nvPicPr>
        <p:blipFill>
          <a:blip r:embed="rId9"/>
          <a:stretch>
            <a:fillRect/>
          </a:stretch>
        </p:blipFill>
        <p:spPr>
          <a:xfrm>
            <a:off x="843819" y="4799685"/>
            <a:ext cx="1428888" cy="1294859"/>
          </a:xfrm>
          <a:prstGeom prst="rect">
            <a:avLst/>
          </a:prstGeom>
        </p:spPr>
      </p:pic>
      <p:pic>
        <p:nvPicPr>
          <p:cNvPr id="28" name="Picture 27">
            <a:extLst>
              <a:ext uri="{FF2B5EF4-FFF2-40B4-BE49-F238E27FC236}">
                <a16:creationId xmlns:a16="http://schemas.microsoft.com/office/drawing/2014/main" id="{56141964-0643-A8DD-EBEA-E4605EA0012E}"/>
              </a:ext>
            </a:extLst>
          </p:cNvPr>
          <p:cNvPicPr>
            <a:picLocks noChangeAspect="1"/>
          </p:cNvPicPr>
          <p:nvPr/>
        </p:nvPicPr>
        <p:blipFill>
          <a:blip r:embed="rId10"/>
          <a:stretch>
            <a:fillRect/>
          </a:stretch>
        </p:blipFill>
        <p:spPr>
          <a:xfrm>
            <a:off x="3577634" y="2249932"/>
            <a:ext cx="1465125" cy="1068629"/>
          </a:xfrm>
          <a:prstGeom prst="rect">
            <a:avLst/>
          </a:prstGeom>
        </p:spPr>
      </p:pic>
      <p:pic>
        <p:nvPicPr>
          <p:cNvPr id="30" name="Picture 29">
            <a:extLst>
              <a:ext uri="{FF2B5EF4-FFF2-40B4-BE49-F238E27FC236}">
                <a16:creationId xmlns:a16="http://schemas.microsoft.com/office/drawing/2014/main" id="{EB241DC4-F010-1692-9DD5-FDBD64B6C928}"/>
              </a:ext>
            </a:extLst>
          </p:cNvPr>
          <p:cNvPicPr>
            <a:picLocks noChangeAspect="1"/>
          </p:cNvPicPr>
          <p:nvPr/>
        </p:nvPicPr>
        <p:blipFill>
          <a:blip r:embed="rId11"/>
          <a:stretch>
            <a:fillRect/>
          </a:stretch>
        </p:blipFill>
        <p:spPr>
          <a:xfrm>
            <a:off x="2268859" y="4799684"/>
            <a:ext cx="1325696" cy="1294859"/>
          </a:xfrm>
          <a:prstGeom prst="rect">
            <a:avLst/>
          </a:prstGeom>
        </p:spPr>
      </p:pic>
      <p:pic>
        <p:nvPicPr>
          <p:cNvPr id="33" name="Picture 32">
            <a:extLst>
              <a:ext uri="{FF2B5EF4-FFF2-40B4-BE49-F238E27FC236}">
                <a16:creationId xmlns:a16="http://schemas.microsoft.com/office/drawing/2014/main" id="{A329CFA3-944C-7256-2CA8-5349BEF91A74}"/>
              </a:ext>
            </a:extLst>
          </p:cNvPr>
          <p:cNvPicPr>
            <a:picLocks noChangeAspect="1"/>
          </p:cNvPicPr>
          <p:nvPr/>
        </p:nvPicPr>
        <p:blipFill>
          <a:blip r:embed="rId12"/>
          <a:stretch>
            <a:fillRect/>
          </a:stretch>
        </p:blipFill>
        <p:spPr>
          <a:xfrm>
            <a:off x="2212758" y="2124450"/>
            <a:ext cx="1325696" cy="1277864"/>
          </a:xfrm>
          <a:prstGeom prst="rect">
            <a:avLst/>
          </a:prstGeom>
        </p:spPr>
      </p:pic>
      <p:pic>
        <p:nvPicPr>
          <p:cNvPr id="35" name="Picture 34">
            <a:extLst>
              <a:ext uri="{FF2B5EF4-FFF2-40B4-BE49-F238E27FC236}">
                <a16:creationId xmlns:a16="http://schemas.microsoft.com/office/drawing/2014/main" id="{7D32C494-4522-DC5A-47DB-13EE92714DBD}"/>
              </a:ext>
            </a:extLst>
          </p:cNvPr>
          <p:cNvPicPr>
            <a:picLocks noChangeAspect="1"/>
          </p:cNvPicPr>
          <p:nvPr/>
        </p:nvPicPr>
        <p:blipFill>
          <a:blip r:embed="rId13"/>
          <a:stretch>
            <a:fillRect/>
          </a:stretch>
        </p:blipFill>
        <p:spPr>
          <a:xfrm>
            <a:off x="2229465" y="3371965"/>
            <a:ext cx="1348170" cy="1451866"/>
          </a:xfrm>
          <a:prstGeom prst="rect">
            <a:avLst/>
          </a:prstGeom>
        </p:spPr>
      </p:pic>
    </p:spTree>
    <p:extLst>
      <p:ext uri="{BB962C8B-B14F-4D97-AF65-F5344CB8AC3E}">
        <p14:creationId xmlns:p14="http://schemas.microsoft.com/office/powerpoint/2010/main" val="215384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7CA708-7BCF-FBB0-BAEE-1765CBAB6F2C}"/>
              </a:ext>
            </a:extLst>
          </p:cNvPr>
          <p:cNvSpPr txBox="1"/>
          <p:nvPr/>
        </p:nvSpPr>
        <p:spPr>
          <a:xfrm>
            <a:off x="873760" y="812800"/>
            <a:ext cx="7223760" cy="4708981"/>
          </a:xfrm>
          <a:prstGeom prst="rect">
            <a:avLst/>
          </a:prstGeom>
          <a:noFill/>
        </p:spPr>
        <p:txBody>
          <a:bodyPr wrap="square" rtlCol="0">
            <a:spAutoFit/>
          </a:bodyPr>
          <a:lstStyle/>
          <a:p>
            <a:r>
              <a:rPr lang="en-IN" sz="4000" dirty="0"/>
              <a:t>NECESSARY PACKAGES:</a:t>
            </a:r>
            <a:br>
              <a:rPr lang="en-IN" dirty="0"/>
            </a:br>
            <a:r>
              <a:rPr lang="en-IN" dirty="0"/>
              <a:t>            </a:t>
            </a:r>
          </a:p>
          <a:p>
            <a:r>
              <a:rPr lang="en-IN" sz="2800" dirty="0"/>
              <a:t>          PANDAS</a:t>
            </a:r>
          </a:p>
          <a:p>
            <a:r>
              <a:rPr lang="en-IN" sz="2800" dirty="0"/>
              <a:t>          NUMPY</a:t>
            </a:r>
          </a:p>
          <a:p>
            <a:r>
              <a:rPr lang="en-IN" sz="2800" dirty="0"/>
              <a:t>          TENSORFLOW</a:t>
            </a:r>
          </a:p>
          <a:p>
            <a:r>
              <a:rPr lang="en-IN" sz="2800" dirty="0"/>
              <a:t>          KERAS</a:t>
            </a:r>
          </a:p>
          <a:p>
            <a:r>
              <a:rPr lang="en-IN" sz="2800" dirty="0"/>
              <a:t>          SCIKIT-LEARN </a:t>
            </a:r>
          </a:p>
          <a:p>
            <a:r>
              <a:rPr lang="en-IN" sz="2800" dirty="0"/>
              <a:t>          MATPLOTLIB</a:t>
            </a:r>
          </a:p>
          <a:p>
            <a:r>
              <a:rPr lang="en-IN" sz="2800" dirty="0"/>
              <a:t>          PYTHON IMAGING LIBRARY</a:t>
            </a:r>
          </a:p>
          <a:p>
            <a:r>
              <a:rPr lang="en-IN" sz="2800" dirty="0"/>
              <a:t>          RANDOM</a:t>
            </a:r>
          </a:p>
          <a:p>
            <a:endParaRPr lang="en-IN" dirty="0"/>
          </a:p>
        </p:txBody>
      </p:sp>
      <p:pic>
        <p:nvPicPr>
          <p:cNvPr id="4" name="Picture 3">
            <a:extLst>
              <a:ext uri="{FF2B5EF4-FFF2-40B4-BE49-F238E27FC236}">
                <a16:creationId xmlns:a16="http://schemas.microsoft.com/office/drawing/2014/main" id="{CC352520-6EE9-1B96-FE72-2999A7E6B6ED}"/>
              </a:ext>
            </a:extLst>
          </p:cNvPr>
          <p:cNvPicPr>
            <a:picLocks noChangeAspect="1"/>
          </p:cNvPicPr>
          <p:nvPr/>
        </p:nvPicPr>
        <p:blipFill>
          <a:blip r:embed="rId2"/>
          <a:stretch>
            <a:fillRect/>
          </a:stretch>
        </p:blipFill>
        <p:spPr>
          <a:xfrm>
            <a:off x="7376160" y="1336218"/>
            <a:ext cx="3470910" cy="3479621"/>
          </a:xfrm>
          <a:prstGeom prst="rect">
            <a:avLst/>
          </a:prstGeom>
        </p:spPr>
      </p:pic>
    </p:spTree>
    <p:extLst>
      <p:ext uri="{BB962C8B-B14F-4D97-AF65-F5344CB8AC3E}">
        <p14:creationId xmlns:p14="http://schemas.microsoft.com/office/powerpoint/2010/main" val="14113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7B1BD4-E2DC-257F-1F0E-DF4B4FB5068F}"/>
              </a:ext>
            </a:extLst>
          </p:cNvPr>
          <p:cNvSpPr txBox="1"/>
          <p:nvPr/>
        </p:nvSpPr>
        <p:spPr>
          <a:xfrm>
            <a:off x="1158240" y="701040"/>
            <a:ext cx="6362063" cy="369332"/>
          </a:xfrm>
          <a:prstGeom prst="rect">
            <a:avLst/>
          </a:prstGeom>
          <a:noFill/>
        </p:spPr>
        <p:txBody>
          <a:bodyPr wrap="none" rtlCol="0">
            <a:spAutoFit/>
          </a:bodyPr>
          <a:lstStyle/>
          <a:p>
            <a:r>
              <a:rPr lang="en-IN" dirty="0"/>
              <a:t>TRAINING  USING CONVOLUTIONAL NEURAL NETWORK:</a:t>
            </a:r>
          </a:p>
        </p:txBody>
      </p:sp>
      <p:pic>
        <p:nvPicPr>
          <p:cNvPr id="11" name="Picture 10">
            <a:extLst>
              <a:ext uri="{FF2B5EF4-FFF2-40B4-BE49-F238E27FC236}">
                <a16:creationId xmlns:a16="http://schemas.microsoft.com/office/drawing/2014/main" id="{AB373150-7EE4-6E77-7FD6-5B88AB2EA90B}"/>
              </a:ext>
            </a:extLst>
          </p:cNvPr>
          <p:cNvPicPr>
            <a:picLocks noChangeAspect="1"/>
          </p:cNvPicPr>
          <p:nvPr/>
        </p:nvPicPr>
        <p:blipFill>
          <a:blip r:embed="rId2"/>
          <a:stretch>
            <a:fillRect/>
          </a:stretch>
        </p:blipFill>
        <p:spPr>
          <a:xfrm>
            <a:off x="1056640" y="1722120"/>
            <a:ext cx="10302240" cy="4451843"/>
          </a:xfrm>
          <a:prstGeom prst="rect">
            <a:avLst/>
          </a:prstGeom>
        </p:spPr>
      </p:pic>
      <p:pic>
        <p:nvPicPr>
          <p:cNvPr id="12" name="Picture 11">
            <a:extLst>
              <a:ext uri="{FF2B5EF4-FFF2-40B4-BE49-F238E27FC236}">
                <a16:creationId xmlns:a16="http://schemas.microsoft.com/office/drawing/2014/main" id="{016A0BF5-EF64-F3F2-2EFE-EAE5E2E5CACE}"/>
              </a:ext>
            </a:extLst>
          </p:cNvPr>
          <p:cNvPicPr>
            <a:picLocks noChangeAspect="1"/>
          </p:cNvPicPr>
          <p:nvPr/>
        </p:nvPicPr>
        <p:blipFill>
          <a:blip r:embed="rId3"/>
          <a:stretch>
            <a:fillRect/>
          </a:stretch>
        </p:blipFill>
        <p:spPr>
          <a:xfrm>
            <a:off x="1351280" y="2397760"/>
            <a:ext cx="1493520" cy="2164080"/>
          </a:xfrm>
          <a:prstGeom prst="rect">
            <a:avLst/>
          </a:prstGeom>
        </p:spPr>
      </p:pic>
    </p:spTree>
    <p:extLst>
      <p:ext uri="{BB962C8B-B14F-4D97-AF65-F5344CB8AC3E}">
        <p14:creationId xmlns:p14="http://schemas.microsoft.com/office/powerpoint/2010/main" val="36808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E15180-B30F-1F85-3682-8D37447E3F1D}"/>
              </a:ext>
            </a:extLst>
          </p:cNvPr>
          <p:cNvSpPr txBox="1"/>
          <p:nvPr/>
        </p:nvSpPr>
        <p:spPr>
          <a:xfrm>
            <a:off x="944880" y="711200"/>
            <a:ext cx="4155440" cy="3970318"/>
          </a:xfrm>
          <a:prstGeom prst="rect">
            <a:avLst/>
          </a:prstGeom>
          <a:noFill/>
        </p:spPr>
        <p:txBody>
          <a:bodyPr wrap="square" rtlCol="0">
            <a:spAutoFit/>
          </a:bodyPr>
          <a:lstStyle/>
          <a:p>
            <a:r>
              <a:rPr lang="en-IN" dirty="0"/>
              <a:t>TESTING PHASE:</a:t>
            </a:r>
          </a:p>
          <a:p>
            <a:r>
              <a:rPr lang="en-IN" dirty="0"/>
              <a:t>   </a:t>
            </a:r>
          </a:p>
          <a:p>
            <a:r>
              <a:rPr lang="en-IN" dirty="0"/>
              <a:t>     Testing accuracy gradually increases over epochs increases.</a:t>
            </a:r>
          </a:p>
          <a:p>
            <a:endParaRPr lang="en-IN" dirty="0"/>
          </a:p>
          <a:p>
            <a:r>
              <a:rPr lang="en-US" dirty="0"/>
              <a:t>     During the testing phase for traffic sign prediction, I carefully evaluate the AI system's ability to accurately recognize and interpret various traffic signs in different condition. I check how often it correctly identifies signs and whether it makes any mistakes. This helps us ensure that the model is reliable and can help automate </a:t>
            </a:r>
          </a:p>
          <a:p>
            <a:r>
              <a:rPr lang="en-US" dirty="0"/>
              <a:t>vehicles navigate safely and efficiently.</a:t>
            </a:r>
            <a:endParaRPr lang="en-IN" dirty="0"/>
          </a:p>
        </p:txBody>
      </p:sp>
      <p:pic>
        <p:nvPicPr>
          <p:cNvPr id="5" name="Picture 4">
            <a:extLst>
              <a:ext uri="{FF2B5EF4-FFF2-40B4-BE49-F238E27FC236}">
                <a16:creationId xmlns:a16="http://schemas.microsoft.com/office/drawing/2014/main" id="{0F25BD8B-F939-679D-EBB3-D44A4AB5ACD4}"/>
              </a:ext>
            </a:extLst>
          </p:cNvPr>
          <p:cNvPicPr>
            <a:picLocks noChangeAspect="1"/>
          </p:cNvPicPr>
          <p:nvPr/>
        </p:nvPicPr>
        <p:blipFill>
          <a:blip r:embed="rId2"/>
          <a:stretch>
            <a:fillRect/>
          </a:stretch>
        </p:blipFill>
        <p:spPr>
          <a:xfrm>
            <a:off x="6257031" y="1540760"/>
            <a:ext cx="5001778" cy="3776479"/>
          </a:xfrm>
          <a:prstGeom prst="rect">
            <a:avLst/>
          </a:prstGeom>
        </p:spPr>
      </p:pic>
    </p:spTree>
    <p:extLst>
      <p:ext uri="{BB962C8B-B14F-4D97-AF65-F5344CB8AC3E}">
        <p14:creationId xmlns:p14="http://schemas.microsoft.com/office/powerpoint/2010/main" val="204949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67FB-1494-A32F-A9B5-F2006CB0EAA0}"/>
              </a:ext>
            </a:extLst>
          </p:cNvPr>
          <p:cNvSpPr>
            <a:spLocks noGrp="1"/>
          </p:cNvSpPr>
          <p:nvPr>
            <p:ph type="title"/>
          </p:nvPr>
        </p:nvSpPr>
        <p:spPr>
          <a:xfrm>
            <a:off x="919119" y="1522837"/>
            <a:ext cx="10353762" cy="3534344"/>
          </a:xfrm>
        </p:spPr>
        <p:txBody>
          <a:bodyPr/>
          <a:lstStyle/>
          <a:p>
            <a:r>
              <a:rPr lang="en-IN" dirty="0"/>
              <a:t>THANKYOU</a:t>
            </a:r>
          </a:p>
        </p:txBody>
      </p:sp>
    </p:spTree>
    <p:extLst>
      <p:ext uri="{BB962C8B-B14F-4D97-AF65-F5344CB8AC3E}">
        <p14:creationId xmlns:p14="http://schemas.microsoft.com/office/powerpoint/2010/main" val="1496570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{F2CE78A3-1BD5-480F-A16E-DA321C712804}tf55705232_win32</Template>
  <TotalTime>93</TotalTime>
  <Words>348</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Goudy Old Style</vt:lpstr>
      <vt:lpstr>Wingdings 2</vt:lpstr>
      <vt:lpstr>SlateVTI</vt:lpstr>
      <vt:lpstr>TRAFFIC SIGN DETEECTION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DETEECTION</dc:title>
  <dc:creator>sathya govind</dc:creator>
  <cp:lastModifiedBy>sathya govind</cp:lastModifiedBy>
  <cp:revision>1</cp:revision>
  <dcterms:created xsi:type="dcterms:W3CDTF">2024-04-12T15:15:57Z</dcterms:created>
  <dcterms:modified xsi:type="dcterms:W3CDTF">2024-04-12T16:49:07Z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