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4" r:id="rId4"/>
  </p:sldMasterIdLst>
  <p:notesMasterIdLst>
    <p:notesMasterId r:id="rId12"/>
  </p:notesMasterIdLst>
  <p:handoutMasterIdLst>
    <p:handoutMasterId r:id="rId13"/>
  </p:handoutMasterIdLst>
  <p:sldIdLst>
    <p:sldId id="335" r:id="rId5"/>
    <p:sldId id="336" r:id="rId6"/>
    <p:sldId id="337" r:id="rId7"/>
    <p:sldId id="338" r:id="rId8"/>
    <p:sldId id="339" r:id="rId9"/>
    <p:sldId id="340" r:id="rId10"/>
    <p:sldId id="34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50" d="100"/>
          <a:sy n="50" d="100"/>
        </p:scale>
        <p:origin x="806" y="3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09-Apr-25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09-Apr-25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6838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859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346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810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501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0900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6109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9162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70593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8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5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1544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04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46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51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6248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593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09-Apr-25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2345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09-Apr-25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025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09-Apr-25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7938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2553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304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09-Apr-25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5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3" r:id="rId18"/>
    <p:sldLayoutId id="2147483834" r:id="rId19"/>
    <p:sldLayoutId id="2147483835" r:id="rId20"/>
    <p:sldLayoutId id="2147483836" r:id="rId21"/>
    <p:sldLayoutId id="2147483837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651" r:id="rId2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statistical      		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111AD3-6094-735A-07DC-560A260B9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                    </a:t>
            </a:r>
          </a:p>
          <a:p>
            <a:r>
              <a:rPr lang="en-US" dirty="0"/>
              <a:t>                                                           SUBMITTED BY :</a:t>
            </a:r>
          </a:p>
          <a:p>
            <a:r>
              <a:rPr lang="en-US" dirty="0"/>
              <a:t>                                                            </a:t>
            </a:r>
            <a:r>
              <a:rPr lang="en-US" dirty="0" err="1"/>
              <a:t>Dr.A.Britto</a:t>
            </a:r>
            <a:r>
              <a:rPr lang="en-US" dirty="0"/>
              <a:t> Manoj Sir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10" y="1051489"/>
            <a:ext cx="9601200" cy="1303337"/>
          </a:xfrm>
        </p:spPr>
        <p:txBody>
          <a:bodyPr/>
          <a:lstStyle/>
          <a:p>
            <a:r>
              <a:rPr lang="en-US" dirty="0"/>
              <a:t>Batch No-08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30478" y="2616200"/>
            <a:ext cx="8324850" cy="3492500"/>
          </a:xfrm>
        </p:spPr>
        <p:txBody>
          <a:bodyPr/>
          <a:lstStyle/>
          <a:p>
            <a:r>
              <a:rPr lang="en-US" dirty="0"/>
              <a:t>231FA23008 – A.BHARGAV RAM</a:t>
            </a:r>
          </a:p>
          <a:p>
            <a:r>
              <a:rPr lang="en-US" dirty="0"/>
              <a:t>231FA23020 – A.</a:t>
            </a:r>
            <a:r>
              <a:rPr lang="it-IT" dirty="0"/>
              <a:t> PRADEEP SRI MANI TEJA REDDY</a:t>
            </a:r>
            <a:endParaRPr lang="en-US" dirty="0"/>
          </a:p>
          <a:p>
            <a:r>
              <a:rPr lang="en-US" dirty="0"/>
              <a:t>231FA23048 – K. KALANJALI</a:t>
            </a:r>
          </a:p>
          <a:p>
            <a:r>
              <a:rPr lang="en-US" dirty="0"/>
              <a:t>231FA23052 –K. SRI KARTHIKEYA REDDY</a:t>
            </a: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472119-13DA-DA2A-1FF3-ABE71A267FEF}"/>
              </a:ext>
            </a:extLst>
          </p:cNvPr>
          <p:cNvSpPr txBox="1"/>
          <p:nvPr/>
        </p:nvSpPr>
        <p:spPr>
          <a:xfrm>
            <a:off x="832463" y="976262"/>
            <a:ext cx="8996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company keeps records of accidents. During a recent safety review, a random sample of 60 accidents was selected and classified by the day of the week on which they occurred.</a:t>
            </a:r>
          </a:p>
          <a:p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DAC43E7-8319-C347-44AF-5D65EEE43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83617"/>
              </p:ext>
            </p:extLst>
          </p:nvPr>
        </p:nvGraphicFramePr>
        <p:xfrm>
          <a:off x="832463" y="1808291"/>
          <a:ext cx="9550403" cy="736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29961">
                  <a:extLst>
                    <a:ext uri="{9D8B030D-6E8A-4147-A177-3AD203B41FA5}">
                      <a16:colId xmlns:a16="http://schemas.microsoft.com/office/drawing/2014/main" val="2901411744"/>
                    </a:ext>
                  </a:extLst>
                </a:gridCol>
                <a:gridCol w="753506">
                  <a:extLst>
                    <a:ext uri="{9D8B030D-6E8A-4147-A177-3AD203B41FA5}">
                      <a16:colId xmlns:a16="http://schemas.microsoft.com/office/drawing/2014/main" val="3905323315"/>
                    </a:ext>
                  </a:extLst>
                </a:gridCol>
                <a:gridCol w="1591734">
                  <a:extLst>
                    <a:ext uri="{9D8B030D-6E8A-4147-A177-3AD203B41FA5}">
                      <a16:colId xmlns:a16="http://schemas.microsoft.com/office/drawing/2014/main" val="177288250"/>
                    </a:ext>
                  </a:extLst>
                </a:gridCol>
                <a:gridCol w="1591734">
                  <a:extLst>
                    <a:ext uri="{9D8B030D-6E8A-4147-A177-3AD203B41FA5}">
                      <a16:colId xmlns:a16="http://schemas.microsoft.com/office/drawing/2014/main" val="3594198469"/>
                    </a:ext>
                  </a:extLst>
                </a:gridCol>
                <a:gridCol w="1591734">
                  <a:extLst>
                    <a:ext uri="{9D8B030D-6E8A-4147-A177-3AD203B41FA5}">
                      <a16:colId xmlns:a16="http://schemas.microsoft.com/office/drawing/2014/main" val="3582017593"/>
                    </a:ext>
                  </a:extLst>
                </a:gridCol>
                <a:gridCol w="1591734">
                  <a:extLst>
                    <a:ext uri="{9D8B030D-6E8A-4147-A177-3AD203B41FA5}">
                      <a16:colId xmlns:a16="http://schemas.microsoft.com/office/drawing/2014/main" val="9895324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Day: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84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No. of accidents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4075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7F71E3E-DFCB-7BFA-380E-EE7E08020F3B}"/>
              </a:ext>
            </a:extLst>
          </p:cNvPr>
          <p:cNvSpPr txBox="1"/>
          <p:nvPr/>
        </p:nvSpPr>
        <p:spPr>
          <a:xfrm>
            <a:off x="901289" y="2828835"/>
            <a:ext cx="9412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a.) Write the parameter of interest </a:t>
            </a:r>
          </a:p>
          <a:p>
            <a:r>
              <a:rPr lang="en-US" dirty="0"/>
              <a:t>b.) Test the level of significance at 5% level. </a:t>
            </a:r>
          </a:p>
          <a:p>
            <a:r>
              <a:rPr lang="en-US" dirty="0"/>
              <a:t>c.) Test whether there is any evidence that accidents are more likely on some days than others.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A4771830-D7EB-7ED9-C8E7-4146233034E1}"/>
                  </a:ext>
                </a:extLst>
              </p:cNvPr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648929" y="698090"/>
                <a:ext cx="11831638" cy="53684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Given</a:t>
                </a:r>
              </a:p>
              <a:p>
                <a:r>
                  <a:rPr lang="en-IN" dirty="0"/>
                  <a:t>1)The parameter of interest is chi-square(x^2)</a:t>
                </a:r>
              </a:p>
              <a:p>
                <a:r>
                  <a:rPr lang="en-IN" dirty="0"/>
                  <a:t>2)Ho: The accident are equally occurred on any day of the week</a:t>
                </a:r>
              </a:p>
              <a:p>
                <a:r>
                  <a:rPr lang="en-IN" dirty="0"/>
                  <a:t>3)H1:The accident are not equally occurred on any day of the week</a:t>
                </a:r>
              </a:p>
              <a:p>
                <a:r>
                  <a:rPr lang="en-IN" dirty="0"/>
                  <a:t>4)</a:t>
                </a:r>
                <a:r>
                  <a:rPr lang="el-GR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Google Sans"/>
                  </a:rPr>
                  <a:t> </a:t>
                </a:r>
                <a:r>
                  <a:rPr lang="el-GR" b="1" i="0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Google Sans"/>
                  </a:rPr>
                  <a:t>α</a:t>
                </a:r>
                <a:r>
                  <a:rPr lang="en-IN" b="1" i="0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Google Sans"/>
                  </a:rPr>
                  <a:t>=0.05</a:t>
                </a:r>
              </a:p>
              <a:p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en-I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=5 </a:t>
                </a:r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d.f=n-1</a:t>
                </a:r>
              </a:p>
              <a:p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=5-1</a:t>
                </a:r>
              </a:p>
              <a:p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= 4</a:t>
                </a:r>
              </a:p>
              <a:p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Tab x^2=9.49</a:t>
                </a:r>
              </a:p>
              <a:p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5)Test statistics x^2</a:t>
                </a:r>
                <a:r>
                  <a:rPr lang="en-I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 ∑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u="sng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oogle Sans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b="0" i="0" u="sng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oogle Sans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IN" b="0" i="0" u="sng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oogle Sans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IN" b="0" i="0" u="sng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oogle Sans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IN" b="0" i="0" u="sng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oogle Sans"/>
                          </a:rPr>
                          <m:t>)^2</m:t>
                        </m:r>
                      </m:num>
                      <m:den>
                        <m:r>
                          <a:rPr lang="en-IN" sz="2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b="1" u="sng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A4771830-D7EB-7ED9-C8E7-414623303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648929" y="698090"/>
                <a:ext cx="11831638" cy="5368413"/>
              </a:xfrm>
              <a:blipFill>
                <a:blip r:embed="rId2"/>
                <a:stretch>
                  <a:fillRect l="-773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202680" y="3870960"/>
                <a:ext cx="3703320" cy="1721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Here,</a:t>
                </a:r>
              </a:p>
              <a:p>
                <a:r>
                  <a:rPr lang="en-US" dirty="0" smtClean="0"/>
                  <a:t>           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E=12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80" y="3870960"/>
                <a:ext cx="3703320" cy="1721112"/>
              </a:xfrm>
              <a:prstGeom prst="rect">
                <a:avLst/>
              </a:prstGeom>
              <a:blipFill>
                <a:blip r:embed="rId3"/>
                <a:stretch>
                  <a:fillRect l="-1483" t="-1773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0606" y="609600"/>
            <a:ext cx="8324850" cy="3492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6)Reject Ho at x^2&gt;9.49</a:t>
            </a:r>
          </a:p>
          <a:p>
            <a:pPr marL="0" indent="0">
              <a:buNone/>
            </a:pPr>
            <a:r>
              <a:rPr lang="en-US" dirty="0"/>
              <a:t>  Accept Ho at x^2&lt;9.49</a:t>
            </a:r>
          </a:p>
          <a:p>
            <a:pPr marL="0" indent="0">
              <a:buNone/>
            </a:pPr>
            <a:r>
              <a:rPr lang="en-US" dirty="0"/>
              <a:t>7)calculation: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92D2B5-6E87-1AE9-7622-8088F3C41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40619"/>
              </p:ext>
            </p:extLst>
          </p:nvPr>
        </p:nvGraphicFramePr>
        <p:xfrm>
          <a:off x="1011170" y="2241691"/>
          <a:ext cx="8787492" cy="3600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582">
                  <a:extLst>
                    <a:ext uri="{9D8B030D-6E8A-4147-A177-3AD203B41FA5}">
                      <a16:colId xmlns:a16="http://schemas.microsoft.com/office/drawing/2014/main" val="1407775504"/>
                    </a:ext>
                  </a:extLst>
                </a:gridCol>
                <a:gridCol w="1464582">
                  <a:extLst>
                    <a:ext uri="{9D8B030D-6E8A-4147-A177-3AD203B41FA5}">
                      <a16:colId xmlns:a16="http://schemas.microsoft.com/office/drawing/2014/main" val="3337301080"/>
                    </a:ext>
                  </a:extLst>
                </a:gridCol>
                <a:gridCol w="1464582">
                  <a:extLst>
                    <a:ext uri="{9D8B030D-6E8A-4147-A177-3AD203B41FA5}">
                      <a16:colId xmlns:a16="http://schemas.microsoft.com/office/drawing/2014/main" val="324994507"/>
                    </a:ext>
                  </a:extLst>
                </a:gridCol>
                <a:gridCol w="1464582">
                  <a:extLst>
                    <a:ext uri="{9D8B030D-6E8A-4147-A177-3AD203B41FA5}">
                      <a16:colId xmlns:a16="http://schemas.microsoft.com/office/drawing/2014/main" val="1254455913"/>
                    </a:ext>
                  </a:extLst>
                </a:gridCol>
                <a:gridCol w="1464582">
                  <a:extLst>
                    <a:ext uri="{9D8B030D-6E8A-4147-A177-3AD203B41FA5}">
                      <a16:colId xmlns:a16="http://schemas.microsoft.com/office/drawing/2014/main" val="947240422"/>
                    </a:ext>
                  </a:extLst>
                </a:gridCol>
                <a:gridCol w="1464582">
                  <a:extLst>
                    <a:ext uri="{9D8B030D-6E8A-4147-A177-3AD203B41FA5}">
                      <a16:colId xmlns:a16="http://schemas.microsoft.com/office/drawing/2014/main" val="3771813494"/>
                    </a:ext>
                  </a:extLst>
                </a:gridCol>
              </a:tblGrid>
              <a:tr h="631416">
                <a:tc>
                  <a:txBody>
                    <a:bodyPr/>
                    <a:lstStyle/>
                    <a:p>
                      <a:r>
                        <a:rPr lang="en-IN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(O-E)^2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(O=E)^2/E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05430"/>
                  </a:ext>
                </a:extLst>
              </a:tr>
              <a:tr h="445491">
                <a:tc>
                  <a:txBody>
                    <a:bodyPr/>
                    <a:lstStyle/>
                    <a:p>
                      <a:r>
                        <a:rPr lang="en-IN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80201"/>
                  </a:ext>
                </a:extLst>
              </a:tr>
              <a:tr h="582168">
                <a:tc>
                  <a:txBody>
                    <a:bodyPr/>
                    <a:lstStyle/>
                    <a:p>
                      <a:r>
                        <a:rPr lang="en-IN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8701"/>
                  </a:ext>
                </a:extLst>
              </a:tr>
              <a:tr h="582168">
                <a:tc>
                  <a:txBody>
                    <a:bodyPr/>
                    <a:lstStyle/>
                    <a:p>
                      <a:r>
                        <a:rPr lang="en-IN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382"/>
                  </a:ext>
                </a:extLst>
              </a:tr>
              <a:tr h="582168">
                <a:tc>
                  <a:txBody>
                    <a:bodyPr/>
                    <a:lstStyle/>
                    <a:p>
                      <a:r>
                        <a:rPr lang="en-IN" dirty="0"/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85663"/>
                  </a:ext>
                </a:extLst>
              </a:tr>
              <a:tr h="582168">
                <a:tc>
                  <a:txBody>
                    <a:bodyPr/>
                    <a:lstStyle/>
                    <a:p>
                      <a:r>
                        <a:rPr lang="en-IN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798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3BEE4D-99A6-61FF-94E2-D5B976F6D965}"/>
              </a:ext>
            </a:extLst>
          </p:cNvPr>
          <p:cNvSpPr txBox="1"/>
          <p:nvPr/>
        </p:nvSpPr>
        <p:spPr>
          <a:xfrm>
            <a:off x="7655190" y="5879068"/>
            <a:ext cx="192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(O=E)^2/E=4.49</a:t>
            </a:r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20160" y="1027113"/>
            <a:ext cx="7699375" cy="2543175"/>
          </a:xfrm>
        </p:spPr>
        <p:txBody>
          <a:bodyPr>
            <a:noAutofit/>
          </a:bodyPr>
          <a:lstStyle/>
          <a:p>
            <a:r>
              <a:rPr lang="en-US" sz="3200" dirty="0"/>
              <a:t>8)conclusion:</a:t>
            </a:r>
          </a:p>
          <a:p>
            <a:r>
              <a:rPr lang="en-US" sz="3200" dirty="0"/>
              <a:t>Cal x^2=4.49</a:t>
            </a:r>
          </a:p>
          <a:p>
            <a:r>
              <a:rPr lang="en-US" sz="3200" dirty="0"/>
              <a:t>Tab x^2=9.49</a:t>
            </a:r>
          </a:p>
          <a:p>
            <a:r>
              <a:rPr lang="en-US" sz="3200" dirty="0"/>
              <a:t>Cal x^2 &lt; tab x^2</a:t>
            </a:r>
          </a:p>
          <a:p>
            <a:r>
              <a:rPr lang="en-US" sz="3200" dirty="0"/>
              <a:t>We Accept Ho at 0.05 of LOS</a:t>
            </a:r>
          </a:p>
          <a:p>
            <a:r>
              <a:rPr lang="en-US" sz="3200" dirty="0"/>
              <a:t>The accident are equally occur in any day of the week 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87562" y="1636456"/>
            <a:ext cx="6756400" cy="3284538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infopath/2007/PartnerControls"/>
    <ds:schemaRef ds:uri="71af3243-3dd4-4a8d-8c0d-dd76da1f02a5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</TotalTime>
  <Words>278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Garamond</vt:lpstr>
      <vt:lpstr>Google Sans</vt:lpstr>
      <vt:lpstr>Times New Roman</vt:lpstr>
      <vt:lpstr>Organic</vt:lpstr>
      <vt:lpstr>Advanced statistical        methods</vt:lpstr>
      <vt:lpstr>Batch No-08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statistical        methods</dc:title>
  <dc:creator>Jagan G</dc:creator>
  <cp:lastModifiedBy>user</cp:lastModifiedBy>
  <cp:revision>3</cp:revision>
  <dcterms:created xsi:type="dcterms:W3CDTF">2025-03-28T15:11:21Z</dcterms:created>
  <dcterms:modified xsi:type="dcterms:W3CDTF">2025-04-09T04:05:45Z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