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1402" y="-6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E985783-B00A-4846-A704-EA3FC0017754}" type="datetimeFigureOut">
              <a:rPr lang="en-US" smtClean="0"/>
              <a:t>7/7/2017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0B068E-93AA-4231-860A-16E2483295B1}" type="slidenum">
              <a:rPr lang="en-US" smtClean="0"/>
              <a:t>‹#›</a:t>
            </a:fld>
            <a:endParaRPr lang="en-US"/>
          </a:p>
        </p:txBody>
      </p:sp>
    </p:spTree>
    <p:extLst>
      <p:ext uri="{BB962C8B-B14F-4D97-AF65-F5344CB8AC3E}">
        <p14:creationId xmlns:p14="http://schemas.microsoft.com/office/powerpoint/2010/main" val="23624743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985783-B00A-4846-A704-EA3FC0017754}" type="datetimeFigureOut">
              <a:rPr lang="en-US" smtClean="0"/>
              <a:t>7/7/2017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0B068E-93AA-4231-860A-16E2483295B1}" type="slidenum">
              <a:rPr lang="en-US" smtClean="0"/>
              <a:t>‹#›</a:t>
            </a:fld>
            <a:endParaRPr lang="en-US"/>
          </a:p>
        </p:txBody>
      </p:sp>
    </p:spTree>
    <p:extLst>
      <p:ext uri="{BB962C8B-B14F-4D97-AF65-F5344CB8AC3E}">
        <p14:creationId xmlns:p14="http://schemas.microsoft.com/office/powerpoint/2010/main" val="31594078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985783-B00A-4846-A704-EA3FC0017754}" type="datetimeFigureOut">
              <a:rPr lang="en-US" smtClean="0"/>
              <a:t>7/7/2017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0B068E-93AA-4231-860A-16E2483295B1}" type="slidenum">
              <a:rPr lang="en-US" smtClean="0"/>
              <a:t>‹#›</a:t>
            </a:fld>
            <a:endParaRPr lang="en-US"/>
          </a:p>
        </p:txBody>
      </p:sp>
    </p:spTree>
    <p:extLst>
      <p:ext uri="{BB962C8B-B14F-4D97-AF65-F5344CB8AC3E}">
        <p14:creationId xmlns:p14="http://schemas.microsoft.com/office/powerpoint/2010/main" val="5359572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985783-B00A-4846-A704-EA3FC0017754}" type="datetimeFigureOut">
              <a:rPr lang="en-US" smtClean="0"/>
              <a:t>7/7/2017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0B068E-93AA-4231-860A-16E2483295B1}" type="slidenum">
              <a:rPr lang="en-US" smtClean="0"/>
              <a:t>‹#›</a:t>
            </a:fld>
            <a:endParaRPr lang="en-US"/>
          </a:p>
        </p:txBody>
      </p:sp>
    </p:spTree>
    <p:extLst>
      <p:ext uri="{BB962C8B-B14F-4D97-AF65-F5344CB8AC3E}">
        <p14:creationId xmlns:p14="http://schemas.microsoft.com/office/powerpoint/2010/main" val="35367626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E985783-B00A-4846-A704-EA3FC0017754}" type="datetimeFigureOut">
              <a:rPr lang="en-US" smtClean="0"/>
              <a:t>7/7/2017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0B068E-93AA-4231-860A-16E2483295B1}" type="slidenum">
              <a:rPr lang="en-US" smtClean="0"/>
              <a:t>‹#›</a:t>
            </a:fld>
            <a:endParaRPr lang="en-US"/>
          </a:p>
        </p:txBody>
      </p:sp>
    </p:spTree>
    <p:extLst>
      <p:ext uri="{BB962C8B-B14F-4D97-AF65-F5344CB8AC3E}">
        <p14:creationId xmlns:p14="http://schemas.microsoft.com/office/powerpoint/2010/main" val="23022108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E985783-B00A-4846-A704-EA3FC0017754}" type="datetimeFigureOut">
              <a:rPr lang="en-US" smtClean="0"/>
              <a:t>7/7/2017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0B068E-93AA-4231-860A-16E2483295B1}" type="slidenum">
              <a:rPr lang="en-US" smtClean="0"/>
              <a:t>‹#›</a:t>
            </a:fld>
            <a:endParaRPr lang="en-US"/>
          </a:p>
        </p:txBody>
      </p:sp>
    </p:spTree>
    <p:extLst>
      <p:ext uri="{BB962C8B-B14F-4D97-AF65-F5344CB8AC3E}">
        <p14:creationId xmlns:p14="http://schemas.microsoft.com/office/powerpoint/2010/main" val="38987340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E985783-B00A-4846-A704-EA3FC0017754}" type="datetimeFigureOut">
              <a:rPr lang="en-US" smtClean="0"/>
              <a:t>7/7/2017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B0B068E-93AA-4231-860A-16E2483295B1}" type="slidenum">
              <a:rPr lang="en-US" smtClean="0"/>
              <a:t>‹#›</a:t>
            </a:fld>
            <a:endParaRPr lang="en-US"/>
          </a:p>
        </p:txBody>
      </p:sp>
    </p:spTree>
    <p:extLst>
      <p:ext uri="{BB962C8B-B14F-4D97-AF65-F5344CB8AC3E}">
        <p14:creationId xmlns:p14="http://schemas.microsoft.com/office/powerpoint/2010/main" val="19702681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E985783-B00A-4846-A704-EA3FC0017754}" type="datetimeFigureOut">
              <a:rPr lang="en-US" smtClean="0"/>
              <a:t>7/7/2017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B0B068E-93AA-4231-860A-16E2483295B1}" type="slidenum">
              <a:rPr lang="en-US" smtClean="0"/>
              <a:t>‹#›</a:t>
            </a:fld>
            <a:endParaRPr lang="en-US"/>
          </a:p>
        </p:txBody>
      </p:sp>
    </p:spTree>
    <p:extLst>
      <p:ext uri="{BB962C8B-B14F-4D97-AF65-F5344CB8AC3E}">
        <p14:creationId xmlns:p14="http://schemas.microsoft.com/office/powerpoint/2010/main" val="15612446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985783-B00A-4846-A704-EA3FC0017754}" type="datetimeFigureOut">
              <a:rPr lang="en-US" smtClean="0"/>
              <a:t>7/7/2017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B0B068E-93AA-4231-860A-16E2483295B1}" type="slidenum">
              <a:rPr lang="en-US" smtClean="0"/>
              <a:t>‹#›</a:t>
            </a:fld>
            <a:endParaRPr lang="en-US"/>
          </a:p>
        </p:txBody>
      </p:sp>
    </p:spTree>
    <p:extLst>
      <p:ext uri="{BB962C8B-B14F-4D97-AF65-F5344CB8AC3E}">
        <p14:creationId xmlns:p14="http://schemas.microsoft.com/office/powerpoint/2010/main" val="2895312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E985783-B00A-4846-A704-EA3FC0017754}" type="datetimeFigureOut">
              <a:rPr lang="en-US" smtClean="0"/>
              <a:t>7/7/2017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0B068E-93AA-4231-860A-16E2483295B1}" type="slidenum">
              <a:rPr lang="en-US" smtClean="0"/>
              <a:t>‹#›</a:t>
            </a:fld>
            <a:endParaRPr lang="en-US"/>
          </a:p>
        </p:txBody>
      </p:sp>
    </p:spTree>
    <p:extLst>
      <p:ext uri="{BB962C8B-B14F-4D97-AF65-F5344CB8AC3E}">
        <p14:creationId xmlns:p14="http://schemas.microsoft.com/office/powerpoint/2010/main" val="12623016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E985783-B00A-4846-A704-EA3FC0017754}" type="datetimeFigureOut">
              <a:rPr lang="en-US" smtClean="0"/>
              <a:t>7/7/2017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0B068E-93AA-4231-860A-16E2483295B1}" type="slidenum">
              <a:rPr lang="en-US" smtClean="0"/>
              <a:t>‹#›</a:t>
            </a:fld>
            <a:endParaRPr lang="en-US"/>
          </a:p>
        </p:txBody>
      </p:sp>
    </p:spTree>
    <p:extLst>
      <p:ext uri="{BB962C8B-B14F-4D97-AF65-F5344CB8AC3E}">
        <p14:creationId xmlns:p14="http://schemas.microsoft.com/office/powerpoint/2010/main" val="13283639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985783-B00A-4846-A704-EA3FC0017754}" type="datetimeFigureOut">
              <a:rPr lang="en-US" smtClean="0"/>
              <a:t>7/7/2017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0B068E-93AA-4231-860A-16E2483295B1}" type="slidenum">
              <a:rPr lang="en-US" smtClean="0"/>
              <a:t>‹#›</a:t>
            </a:fld>
            <a:endParaRPr lang="en-US"/>
          </a:p>
        </p:txBody>
      </p:sp>
    </p:spTree>
    <p:extLst>
      <p:ext uri="{BB962C8B-B14F-4D97-AF65-F5344CB8AC3E}">
        <p14:creationId xmlns:p14="http://schemas.microsoft.com/office/powerpoint/2010/main" val="20491342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pPr lvl="1" indent="-342900">
              <a:buClr>
                <a:srgbClr val="3366FF"/>
              </a:buClr>
              <a:buFont typeface="Wingdings" pitchFamily="2" charset="2"/>
              <a:buChar char="q"/>
            </a:pPr>
            <a:r>
              <a:rPr lang="en-US" sz="1500" b="1" i="1" dirty="0" smtClean="0">
                <a:solidFill>
                  <a:srgbClr val="165788"/>
                </a:solidFill>
              </a:rPr>
              <a:t>PROBLEM STATEMENT:</a:t>
            </a:r>
          </a:p>
          <a:p>
            <a:pPr marL="460375" lvl="1">
              <a:buClr>
                <a:srgbClr val="3366FF"/>
              </a:buClr>
            </a:pPr>
            <a:r>
              <a:rPr lang="en-US" sz="1500" dirty="0" smtClean="0">
                <a:solidFill>
                  <a:schemeClr val="tx1"/>
                </a:solidFill>
              </a:rPr>
              <a:t>To gauge the pulse of customers about the bank on social media networks and help business to take corrective actions for better customer experience.</a:t>
            </a:r>
            <a:endParaRPr lang="en-US" sz="1500" dirty="0" smtClean="0">
              <a:solidFill>
                <a:srgbClr val="165788"/>
              </a:solidFill>
            </a:endParaRPr>
          </a:p>
          <a:p>
            <a:endParaRPr lang="en-US" dirty="0"/>
          </a:p>
        </p:txBody>
      </p:sp>
    </p:spTree>
    <p:extLst>
      <p:ext uri="{BB962C8B-B14F-4D97-AF65-F5344CB8AC3E}">
        <p14:creationId xmlns:p14="http://schemas.microsoft.com/office/powerpoint/2010/main" val="3621572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lvl="1" indent="-342900">
              <a:buClr>
                <a:srgbClr val="3366FF"/>
              </a:buClr>
              <a:buFont typeface="Wingdings" pitchFamily="2" charset="2"/>
              <a:buChar char="q"/>
            </a:pPr>
            <a:r>
              <a:rPr lang="en-US" sz="1500" b="1" i="1" dirty="0" smtClean="0">
                <a:solidFill>
                  <a:srgbClr val="165788"/>
                </a:solidFill>
              </a:rPr>
              <a:t>PROJECT DESCRIPTION</a:t>
            </a:r>
            <a:r>
              <a:rPr lang="en-US" sz="1500" i="1" dirty="0" smtClean="0">
                <a:solidFill>
                  <a:srgbClr val="165788"/>
                </a:solidFill>
              </a:rPr>
              <a:t>:</a:t>
            </a:r>
          </a:p>
          <a:p>
            <a:pPr marL="696162" lvl="3" indent="-285750">
              <a:buFont typeface="Wingdings" panose="05000000000000000000" pitchFamily="2" charset="2"/>
              <a:buChar char="Ø"/>
            </a:pPr>
            <a:r>
              <a:rPr lang="en-US" sz="1500" dirty="0" smtClean="0">
                <a:solidFill>
                  <a:schemeClr val="tx1"/>
                </a:solidFill>
              </a:rPr>
              <a:t>The “</a:t>
            </a:r>
            <a:r>
              <a:rPr lang="en-US" sz="1500" dirty="0" err="1" smtClean="0">
                <a:solidFill>
                  <a:schemeClr val="tx1"/>
                </a:solidFill>
              </a:rPr>
              <a:t>SentitteR</a:t>
            </a:r>
            <a:r>
              <a:rPr lang="en-US" sz="1500" dirty="0" smtClean="0">
                <a:solidFill>
                  <a:schemeClr val="tx1"/>
                </a:solidFill>
              </a:rPr>
              <a:t>” is a system to manage Social Media (Twitter in POC) in real time and classify the polarity of the tweets posted by customers on JPMC official twitter page(s) into positive, negative and neutral. </a:t>
            </a:r>
          </a:p>
          <a:p>
            <a:pPr marL="696162" lvl="3" indent="-285750">
              <a:buFont typeface="Wingdings" panose="05000000000000000000" pitchFamily="2" charset="2"/>
              <a:buChar char="Ø"/>
            </a:pPr>
            <a:r>
              <a:rPr lang="en-US" sz="1500" dirty="0" smtClean="0">
                <a:solidFill>
                  <a:schemeClr val="tx1"/>
                </a:solidFill>
              </a:rPr>
              <a:t>This is the first step for building an in-house chase product “SMAC (Social Media Analytics on Cloud)” which can be a potential replacement to the third party vendor product “</a:t>
            </a:r>
            <a:r>
              <a:rPr lang="en-US" sz="1500" dirty="0" err="1" smtClean="0">
                <a:solidFill>
                  <a:schemeClr val="tx1"/>
                </a:solidFill>
              </a:rPr>
              <a:t>Sprinklr</a:t>
            </a:r>
            <a:r>
              <a:rPr lang="en-US" sz="1500" dirty="0" smtClean="0">
                <a:solidFill>
                  <a:schemeClr val="tx1"/>
                </a:solidFill>
              </a:rPr>
              <a:t>” </a:t>
            </a:r>
          </a:p>
          <a:p>
            <a:pPr marL="696162" lvl="3" indent="-285750">
              <a:buFont typeface="Wingdings" panose="05000000000000000000" pitchFamily="2" charset="2"/>
              <a:buChar char="Ø"/>
            </a:pPr>
            <a:r>
              <a:rPr lang="en-US" sz="1500" dirty="0" err="1" smtClean="0">
                <a:solidFill>
                  <a:schemeClr val="tx1"/>
                </a:solidFill>
              </a:rPr>
              <a:t>Sprinklr</a:t>
            </a:r>
            <a:r>
              <a:rPr lang="en-US" sz="1500" dirty="0" smtClean="0">
                <a:solidFill>
                  <a:schemeClr val="tx1"/>
                </a:solidFill>
              </a:rPr>
              <a:t> is a social media management system for the enterprises</a:t>
            </a:r>
          </a:p>
          <a:p>
            <a:endParaRPr lang="en-US" dirty="0"/>
          </a:p>
        </p:txBody>
      </p:sp>
    </p:spTree>
    <p:extLst>
      <p:ext uri="{BB962C8B-B14F-4D97-AF65-F5344CB8AC3E}">
        <p14:creationId xmlns:p14="http://schemas.microsoft.com/office/powerpoint/2010/main" val="26495747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
        <p:nvSpPr>
          <p:cNvPr id="4" name="Content Placeholder 2"/>
          <p:cNvSpPr txBox="1">
            <a:spLocks/>
          </p:cNvSpPr>
          <p:nvPr/>
        </p:nvSpPr>
        <p:spPr>
          <a:xfrm>
            <a:off x="65298" y="1164383"/>
            <a:ext cx="2781420" cy="293481"/>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1" indent="-342900">
              <a:buClr>
                <a:srgbClr val="3366FF"/>
              </a:buClr>
              <a:buFont typeface="Wingdings" pitchFamily="2" charset="2"/>
              <a:buChar char="q"/>
            </a:pPr>
            <a:r>
              <a:rPr lang="en-US" sz="1500" b="1" i="1" smtClean="0">
                <a:solidFill>
                  <a:srgbClr val="165788"/>
                </a:solidFill>
              </a:rPr>
              <a:t>SOLUTION DESIGN:</a:t>
            </a:r>
            <a:endParaRPr lang="en-US" sz="1500" b="1" i="1" dirty="0">
              <a:solidFill>
                <a:srgbClr val="165788"/>
              </a:solidFill>
            </a:endParaRPr>
          </a:p>
        </p:txBody>
      </p:sp>
      <p:cxnSp>
        <p:nvCxnSpPr>
          <p:cNvPr id="5" name="Straight Arrow Connector 4"/>
          <p:cNvCxnSpPr/>
          <p:nvPr/>
        </p:nvCxnSpPr>
        <p:spPr>
          <a:xfrm>
            <a:off x="2924103" y="2118890"/>
            <a:ext cx="1109663" cy="0"/>
          </a:xfrm>
          <a:prstGeom prst="straightConnector1">
            <a:avLst/>
          </a:prstGeom>
          <a:ln w="57150">
            <a:solidFill>
              <a:schemeClr val="tx2"/>
            </a:solidFill>
            <a:tailEnd type="arrow"/>
          </a:ln>
        </p:spPr>
        <p:style>
          <a:lnRef idx="1">
            <a:schemeClr val="accent1"/>
          </a:lnRef>
          <a:fillRef idx="0">
            <a:schemeClr val="accent1"/>
          </a:fillRef>
          <a:effectRef idx="0">
            <a:schemeClr val="accent1"/>
          </a:effectRef>
          <a:fontRef idx="minor">
            <a:schemeClr val="tx1"/>
          </a:fontRef>
        </p:style>
      </p:cxnSp>
      <p:grpSp>
        <p:nvGrpSpPr>
          <p:cNvPr id="6" name="Group 5"/>
          <p:cNvGrpSpPr/>
          <p:nvPr/>
        </p:nvGrpSpPr>
        <p:grpSpPr>
          <a:xfrm>
            <a:off x="847221" y="1559113"/>
            <a:ext cx="1848282" cy="1557754"/>
            <a:chOff x="623455" y="609600"/>
            <a:chExt cx="1848282" cy="1557754"/>
          </a:xfrm>
        </p:grpSpPr>
        <p:pic>
          <p:nvPicPr>
            <p:cNvPr id="7"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2462" y="609600"/>
              <a:ext cx="1819275" cy="1119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1026"/>
            <p:cNvSpPr txBox="1"/>
            <p:nvPr/>
          </p:nvSpPr>
          <p:spPr>
            <a:xfrm>
              <a:off x="623455" y="1828800"/>
              <a:ext cx="1785937"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i="1" dirty="0" smtClean="0">
                  <a:solidFill>
                    <a:schemeClr val="tx2"/>
                  </a:solidFill>
                  <a:latin typeface="Century Gothic" panose="020B0502020202020204" pitchFamily="34" charset="0"/>
                </a:rPr>
                <a:t>Keyboard Input</a:t>
              </a:r>
              <a:endParaRPr lang="en-US" sz="1600" b="1" i="1" dirty="0">
                <a:solidFill>
                  <a:schemeClr val="tx2"/>
                </a:solidFill>
                <a:latin typeface="Century Gothic" panose="020B0502020202020204" pitchFamily="34" charset="0"/>
              </a:endParaRPr>
            </a:p>
          </p:txBody>
        </p:sp>
      </p:grpSp>
      <p:grpSp>
        <p:nvGrpSpPr>
          <p:cNvPr id="9" name="Group 8"/>
          <p:cNvGrpSpPr/>
          <p:nvPr/>
        </p:nvGrpSpPr>
        <p:grpSpPr>
          <a:xfrm>
            <a:off x="4125119" y="1591502"/>
            <a:ext cx="1785937" cy="1525365"/>
            <a:chOff x="3901353" y="641989"/>
            <a:chExt cx="1785937" cy="1525365"/>
          </a:xfrm>
        </p:grpSpPr>
        <p:pic>
          <p:nvPicPr>
            <p:cNvPr id="10" name="Picture 9" descr="images.png"/>
            <p:cNvPicPr>
              <a:picLocks noChangeAspect="1"/>
            </p:cNvPicPr>
            <p:nvPr/>
          </p:nvPicPr>
          <p:blipFill>
            <a:blip r:embed="rId3" cstate="print"/>
            <a:stretch>
              <a:fillRect/>
            </a:stretch>
          </p:blipFill>
          <p:spPr>
            <a:xfrm rot="20809871">
              <a:off x="4170845" y="641989"/>
              <a:ext cx="1297322" cy="898445"/>
            </a:xfrm>
            <a:prstGeom prst="rect">
              <a:avLst/>
            </a:prstGeom>
          </p:spPr>
        </p:pic>
        <p:sp>
          <p:nvSpPr>
            <p:cNvPr id="11" name="TextBox 38"/>
            <p:cNvSpPr txBox="1"/>
            <p:nvPr/>
          </p:nvSpPr>
          <p:spPr>
            <a:xfrm>
              <a:off x="3901353" y="1828800"/>
              <a:ext cx="1785937"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i="1" dirty="0" smtClean="0">
                  <a:solidFill>
                    <a:schemeClr val="tx2"/>
                  </a:solidFill>
                  <a:latin typeface="Century Gothic" panose="020B0502020202020204" pitchFamily="34" charset="0"/>
                </a:rPr>
                <a:t>Tweets Retrieval</a:t>
              </a:r>
              <a:endParaRPr lang="en-US" sz="1600" b="1" i="1" dirty="0">
                <a:solidFill>
                  <a:schemeClr val="tx2"/>
                </a:solidFill>
                <a:latin typeface="Century Gothic" panose="020B0502020202020204" pitchFamily="34" charset="0"/>
              </a:endParaRPr>
            </a:p>
          </p:txBody>
        </p:sp>
      </p:grpSp>
      <p:cxnSp>
        <p:nvCxnSpPr>
          <p:cNvPr id="12" name="Straight Arrow Connector 11"/>
          <p:cNvCxnSpPr/>
          <p:nvPr/>
        </p:nvCxnSpPr>
        <p:spPr>
          <a:xfrm>
            <a:off x="5777218" y="2106368"/>
            <a:ext cx="1109663" cy="0"/>
          </a:xfrm>
          <a:prstGeom prst="straightConnector1">
            <a:avLst/>
          </a:prstGeom>
          <a:ln w="57150">
            <a:solidFill>
              <a:schemeClr val="tx2"/>
            </a:solidFill>
            <a:tailEnd type="arrow"/>
          </a:ln>
        </p:spPr>
        <p:style>
          <a:lnRef idx="1">
            <a:schemeClr val="accent1"/>
          </a:lnRef>
          <a:fillRef idx="0">
            <a:schemeClr val="accent1"/>
          </a:fillRef>
          <a:effectRef idx="0">
            <a:schemeClr val="accent1"/>
          </a:effectRef>
          <a:fontRef idx="minor">
            <a:schemeClr val="tx1"/>
          </a:fontRef>
        </p:style>
      </p:cxnSp>
      <p:grpSp>
        <p:nvGrpSpPr>
          <p:cNvPr id="13" name="Group 12"/>
          <p:cNvGrpSpPr/>
          <p:nvPr/>
        </p:nvGrpSpPr>
        <p:grpSpPr>
          <a:xfrm>
            <a:off x="6970011" y="1530538"/>
            <a:ext cx="2328485" cy="1586329"/>
            <a:chOff x="6746245" y="581025"/>
            <a:chExt cx="2328485" cy="1586329"/>
          </a:xfrm>
        </p:grpSpPr>
        <p:pic>
          <p:nvPicPr>
            <p:cNvPr id="14"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5402" y="581025"/>
              <a:ext cx="2000250" cy="1171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TextBox 48"/>
            <p:cNvSpPr txBox="1"/>
            <p:nvPr/>
          </p:nvSpPr>
          <p:spPr>
            <a:xfrm>
              <a:off x="6746245" y="1828800"/>
              <a:ext cx="2328485"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i="1" dirty="0" smtClean="0">
                  <a:solidFill>
                    <a:schemeClr val="tx2"/>
                  </a:solidFill>
                  <a:latin typeface="Century Gothic" panose="020B0502020202020204" pitchFamily="34" charset="0"/>
                </a:rPr>
                <a:t>Data Pre-processing</a:t>
              </a:r>
              <a:endParaRPr lang="en-US" sz="1600" b="1" i="1" dirty="0">
                <a:solidFill>
                  <a:schemeClr val="tx2"/>
                </a:solidFill>
                <a:latin typeface="Century Gothic" panose="020B0502020202020204" pitchFamily="34" charset="0"/>
              </a:endParaRPr>
            </a:p>
          </p:txBody>
        </p:sp>
      </p:grpSp>
      <p:grpSp>
        <p:nvGrpSpPr>
          <p:cNvPr id="16" name="Group 15"/>
          <p:cNvGrpSpPr/>
          <p:nvPr/>
        </p:nvGrpSpPr>
        <p:grpSpPr>
          <a:xfrm>
            <a:off x="7133291" y="4378513"/>
            <a:ext cx="1946127" cy="1814945"/>
            <a:chOff x="6715560" y="3429000"/>
            <a:chExt cx="1946127" cy="1814945"/>
          </a:xfrm>
        </p:grpSpPr>
        <p:pic>
          <p:nvPicPr>
            <p:cNvPr id="17" name="Picture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15560" y="3429000"/>
              <a:ext cx="1946127" cy="1371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TextBox 51"/>
            <p:cNvSpPr txBox="1"/>
            <p:nvPr/>
          </p:nvSpPr>
          <p:spPr>
            <a:xfrm>
              <a:off x="6977063" y="4905391"/>
              <a:ext cx="1557337"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i="1" dirty="0" smtClean="0">
                  <a:solidFill>
                    <a:schemeClr val="tx2"/>
                  </a:solidFill>
                  <a:latin typeface="Century Gothic" panose="020B0502020202020204" pitchFamily="34" charset="0"/>
                </a:rPr>
                <a:t>ML Algorithm</a:t>
              </a:r>
              <a:endParaRPr lang="en-US" sz="1600" b="1" i="1" dirty="0">
                <a:solidFill>
                  <a:schemeClr val="tx2"/>
                </a:solidFill>
                <a:latin typeface="Century Gothic" panose="020B0502020202020204" pitchFamily="34" charset="0"/>
              </a:endParaRPr>
            </a:p>
          </p:txBody>
        </p:sp>
      </p:grpSp>
      <p:cxnSp>
        <p:nvCxnSpPr>
          <p:cNvPr id="19" name="Straight Arrow Connector 18"/>
          <p:cNvCxnSpPr/>
          <p:nvPr/>
        </p:nvCxnSpPr>
        <p:spPr>
          <a:xfrm>
            <a:off x="8091847" y="3311713"/>
            <a:ext cx="0" cy="845577"/>
          </a:xfrm>
          <a:prstGeom prst="straightConnector1">
            <a:avLst/>
          </a:prstGeom>
          <a:ln w="57150">
            <a:solidFill>
              <a:schemeClr val="tx2"/>
            </a:solidFill>
            <a:tailEnd type="arrow"/>
          </a:ln>
        </p:spPr>
        <p:style>
          <a:lnRef idx="1">
            <a:schemeClr val="accent1"/>
          </a:lnRef>
          <a:fillRef idx="0">
            <a:schemeClr val="accent1"/>
          </a:fillRef>
          <a:effectRef idx="0">
            <a:schemeClr val="accent1"/>
          </a:effectRef>
          <a:fontRef idx="minor">
            <a:schemeClr val="tx1"/>
          </a:fontRef>
        </p:style>
      </p:cxnSp>
      <p:grpSp>
        <p:nvGrpSpPr>
          <p:cNvPr id="20" name="Group 19"/>
          <p:cNvGrpSpPr/>
          <p:nvPr/>
        </p:nvGrpSpPr>
        <p:grpSpPr>
          <a:xfrm>
            <a:off x="3846731" y="4886662"/>
            <a:ext cx="2216725" cy="1307678"/>
            <a:chOff x="3517178" y="3937149"/>
            <a:chExt cx="2216725" cy="1307678"/>
          </a:xfrm>
        </p:grpSpPr>
        <p:pic>
          <p:nvPicPr>
            <p:cNvPr id="21" name="Picture 20"/>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517178" y="3937149"/>
              <a:ext cx="2216725" cy="8332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2" name="TextBox 57"/>
            <p:cNvSpPr txBox="1"/>
            <p:nvPr/>
          </p:nvSpPr>
          <p:spPr>
            <a:xfrm>
              <a:off x="3810000" y="4906273"/>
              <a:ext cx="1763279"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i="1" dirty="0" smtClean="0">
                  <a:solidFill>
                    <a:schemeClr val="tx2"/>
                  </a:solidFill>
                  <a:latin typeface="Century Gothic" panose="020B0502020202020204" pitchFamily="34" charset="0"/>
                </a:rPr>
                <a:t>Classify Tweets</a:t>
              </a:r>
              <a:endParaRPr lang="en-US" sz="1600" b="1" i="1" dirty="0">
                <a:solidFill>
                  <a:schemeClr val="tx2"/>
                </a:solidFill>
                <a:latin typeface="Century Gothic" panose="020B0502020202020204" pitchFamily="34" charset="0"/>
              </a:endParaRPr>
            </a:p>
          </p:txBody>
        </p:sp>
      </p:grpSp>
      <p:cxnSp>
        <p:nvCxnSpPr>
          <p:cNvPr id="23" name="Straight Arrow Connector 22"/>
          <p:cNvCxnSpPr/>
          <p:nvPr/>
        </p:nvCxnSpPr>
        <p:spPr>
          <a:xfrm flipH="1">
            <a:off x="6222786" y="5369113"/>
            <a:ext cx="677950" cy="0"/>
          </a:xfrm>
          <a:prstGeom prst="straightConnector1">
            <a:avLst/>
          </a:prstGeom>
          <a:ln w="57150">
            <a:solidFill>
              <a:schemeClr val="tx2"/>
            </a:solidFill>
            <a:tailEnd type="arrow"/>
          </a:ln>
        </p:spPr>
        <p:style>
          <a:lnRef idx="1">
            <a:schemeClr val="accent1"/>
          </a:lnRef>
          <a:fillRef idx="0">
            <a:schemeClr val="accent1"/>
          </a:fillRef>
          <a:effectRef idx="0">
            <a:schemeClr val="accent1"/>
          </a:effectRef>
          <a:fontRef idx="minor">
            <a:schemeClr val="tx1"/>
          </a:fontRef>
        </p:style>
      </p:cxnSp>
      <p:pic>
        <p:nvPicPr>
          <p:cNvPr id="24" name="Picture 2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22531" y="4683313"/>
            <a:ext cx="2149475" cy="1104340"/>
          </a:xfrm>
          <a:prstGeom prst="rect">
            <a:avLst/>
          </a:prstGeom>
          <a:solidFill>
            <a:schemeClr val="accent1"/>
          </a:solidFill>
          <a:ln>
            <a:solidFill>
              <a:schemeClr val="tx2"/>
            </a:solidFill>
          </a:ln>
        </p:spPr>
      </p:pic>
      <p:cxnSp>
        <p:nvCxnSpPr>
          <p:cNvPr id="25" name="Straight Arrow Connector 24"/>
          <p:cNvCxnSpPr/>
          <p:nvPr/>
        </p:nvCxnSpPr>
        <p:spPr>
          <a:xfrm flipH="1">
            <a:off x="3072173" y="5445289"/>
            <a:ext cx="677950" cy="0"/>
          </a:xfrm>
          <a:prstGeom prst="straightConnector1">
            <a:avLst/>
          </a:prstGeom>
          <a:ln w="57150">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26" name="TextBox 67"/>
          <p:cNvSpPr txBox="1"/>
          <p:nvPr/>
        </p:nvSpPr>
        <p:spPr>
          <a:xfrm>
            <a:off x="417731" y="5868759"/>
            <a:ext cx="2902902"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i="1" dirty="0" smtClean="0">
                <a:solidFill>
                  <a:schemeClr val="tx2"/>
                </a:solidFill>
                <a:latin typeface="Century Gothic" panose="020B0502020202020204" pitchFamily="34" charset="0"/>
              </a:rPr>
              <a:t>Graphical Representation</a:t>
            </a:r>
            <a:endParaRPr lang="en-US" sz="1600" b="1" i="1" dirty="0">
              <a:solidFill>
                <a:schemeClr val="tx2"/>
              </a:solidFill>
              <a:latin typeface="Century Gothic" panose="020B0502020202020204" pitchFamily="34" charset="0"/>
            </a:endParaRPr>
          </a:p>
        </p:txBody>
      </p:sp>
      <p:sp>
        <p:nvSpPr>
          <p:cNvPr id="27" name="TextBox 26"/>
          <p:cNvSpPr txBox="1"/>
          <p:nvPr/>
        </p:nvSpPr>
        <p:spPr>
          <a:xfrm>
            <a:off x="722531" y="3443521"/>
            <a:ext cx="7084375" cy="738664"/>
          </a:xfrm>
          <a:prstGeom prst="rect">
            <a:avLst/>
          </a:prstGeom>
          <a:noFill/>
        </p:spPr>
        <p:txBody>
          <a:bodyPr wrap="square" rtlCol="0">
            <a:spAutoFit/>
          </a:bodyPr>
          <a:lstStyle/>
          <a:p>
            <a:r>
              <a:rPr lang="en-US" sz="1400" dirty="0" smtClean="0"/>
              <a:t>R API is used to connect to twitter, cleansed the data using R Packages, applied ML algorithms (</a:t>
            </a:r>
            <a:r>
              <a:rPr lang="en-US" sz="1400" dirty="0" err="1" smtClean="0"/>
              <a:t>tf_idf</a:t>
            </a:r>
            <a:r>
              <a:rPr lang="en-US" sz="1400" dirty="0" smtClean="0"/>
              <a:t>, Lasso) to classify the tweets and present sentiment in graphical representation.</a:t>
            </a:r>
          </a:p>
        </p:txBody>
      </p:sp>
    </p:spTree>
    <p:extLst>
      <p:ext uri="{BB962C8B-B14F-4D97-AF65-F5344CB8AC3E}">
        <p14:creationId xmlns:p14="http://schemas.microsoft.com/office/powerpoint/2010/main" val="58624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randombar(horizontal)">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p:cTn id="19" dur="500" fill="hold"/>
                                        <p:tgtEl>
                                          <p:spTgt spid="9"/>
                                        </p:tgtEl>
                                        <p:attrNameLst>
                                          <p:attrName>ppt_w</p:attrName>
                                        </p:attrNameLst>
                                      </p:cBhvr>
                                      <p:tavLst>
                                        <p:tav tm="0">
                                          <p:val>
                                            <p:fltVal val="0"/>
                                          </p:val>
                                        </p:tav>
                                        <p:tav tm="100000">
                                          <p:val>
                                            <p:strVal val="#ppt_w"/>
                                          </p:val>
                                        </p:tav>
                                      </p:tavLst>
                                    </p:anim>
                                    <p:anim calcmode="lin" valueType="num">
                                      <p:cBhvr>
                                        <p:cTn id="20" dur="500" fill="hold"/>
                                        <p:tgtEl>
                                          <p:spTgt spid="9"/>
                                        </p:tgtEl>
                                        <p:attrNameLst>
                                          <p:attrName>ppt_h</p:attrName>
                                        </p:attrNameLst>
                                      </p:cBhvr>
                                      <p:tavLst>
                                        <p:tav tm="0">
                                          <p:val>
                                            <p:fltVal val="0"/>
                                          </p:val>
                                        </p:tav>
                                        <p:tav tm="100000">
                                          <p:val>
                                            <p:strVal val="#ppt_h"/>
                                          </p:val>
                                        </p:tav>
                                      </p:tavLst>
                                    </p:anim>
                                    <p:animEffect transition="in" filter="fade">
                                      <p:cBhvr>
                                        <p:cTn id="21" dur="5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14" presetClass="entr" presetSubtype="10" fill="hold" nodeType="click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randombar(horizontal)">
                                      <p:cBhvr>
                                        <p:cTn id="26" dur="500"/>
                                        <p:tgtEl>
                                          <p:spTgt spid="12"/>
                                        </p:tgtEl>
                                      </p:cBhvr>
                                    </p:animEffect>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p:cTn id="31" dur="500" fill="hold"/>
                                        <p:tgtEl>
                                          <p:spTgt spid="13"/>
                                        </p:tgtEl>
                                        <p:attrNameLst>
                                          <p:attrName>ppt_w</p:attrName>
                                        </p:attrNameLst>
                                      </p:cBhvr>
                                      <p:tavLst>
                                        <p:tav tm="0">
                                          <p:val>
                                            <p:fltVal val="0"/>
                                          </p:val>
                                        </p:tav>
                                        <p:tav tm="100000">
                                          <p:val>
                                            <p:strVal val="#ppt_w"/>
                                          </p:val>
                                        </p:tav>
                                      </p:tavLst>
                                    </p:anim>
                                    <p:anim calcmode="lin" valueType="num">
                                      <p:cBhvr>
                                        <p:cTn id="32" dur="500" fill="hold"/>
                                        <p:tgtEl>
                                          <p:spTgt spid="13"/>
                                        </p:tgtEl>
                                        <p:attrNameLst>
                                          <p:attrName>ppt_h</p:attrName>
                                        </p:attrNameLst>
                                      </p:cBhvr>
                                      <p:tavLst>
                                        <p:tav tm="0">
                                          <p:val>
                                            <p:fltVal val="0"/>
                                          </p:val>
                                        </p:tav>
                                        <p:tav tm="100000">
                                          <p:val>
                                            <p:strVal val="#ppt_h"/>
                                          </p:val>
                                        </p:tav>
                                      </p:tavLst>
                                    </p:anim>
                                    <p:animEffect transition="in" filter="fade">
                                      <p:cBhvr>
                                        <p:cTn id="33" dur="500"/>
                                        <p:tgtEl>
                                          <p:spTgt spid="13"/>
                                        </p:tgtEl>
                                      </p:cBhvr>
                                    </p:animEffect>
                                  </p:childTnLst>
                                </p:cTn>
                              </p:par>
                            </p:childTnLst>
                          </p:cTn>
                        </p:par>
                      </p:childTnLst>
                    </p:cTn>
                  </p:par>
                  <p:par>
                    <p:cTn id="34" fill="hold">
                      <p:stCondLst>
                        <p:cond delay="indefinite"/>
                      </p:stCondLst>
                      <p:childTnLst>
                        <p:par>
                          <p:cTn id="35" fill="hold">
                            <p:stCondLst>
                              <p:cond delay="0"/>
                            </p:stCondLst>
                            <p:childTnLst>
                              <p:par>
                                <p:cTn id="36" presetID="14" presetClass="entr" presetSubtype="10" fill="hold" nodeType="click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randombar(horizontal)">
                                      <p:cBhvr>
                                        <p:cTn id="38" dur="500"/>
                                        <p:tgtEl>
                                          <p:spTgt spid="19"/>
                                        </p:tgtEl>
                                      </p:cBhvr>
                                    </p:animEffect>
                                  </p:childTnLst>
                                </p:cTn>
                              </p:par>
                            </p:childTnLst>
                          </p:cTn>
                        </p:par>
                      </p:childTnLst>
                    </p:cTn>
                  </p:par>
                  <p:par>
                    <p:cTn id="39" fill="hold">
                      <p:stCondLst>
                        <p:cond delay="indefinite"/>
                      </p:stCondLst>
                      <p:childTnLst>
                        <p:par>
                          <p:cTn id="40" fill="hold">
                            <p:stCondLst>
                              <p:cond delay="0"/>
                            </p:stCondLst>
                            <p:childTnLst>
                              <p:par>
                                <p:cTn id="41" presetID="53" presetClass="entr" presetSubtype="16" fill="hold" nodeType="clickEffect">
                                  <p:stCondLst>
                                    <p:cond delay="0"/>
                                  </p:stCondLst>
                                  <p:childTnLst>
                                    <p:set>
                                      <p:cBhvr>
                                        <p:cTn id="42" dur="1" fill="hold">
                                          <p:stCondLst>
                                            <p:cond delay="0"/>
                                          </p:stCondLst>
                                        </p:cTn>
                                        <p:tgtEl>
                                          <p:spTgt spid="16"/>
                                        </p:tgtEl>
                                        <p:attrNameLst>
                                          <p:attrName>style.visibility</p:attrName>
                                        </p:attrNameLst>
                                      </p:cBhvr>
                                      <p:to>
                                        <p:strVal val="visible"/>
                                      </p:to>
                                    </p:set>
                                    <p:anim calcmode="lin" valueType="num">
                                      <p:cBhvr>
                                        <p:cTn id="43" dur="500" fill="hold"/>
                                        <p:tgtEl>
                                          <p:spTgt spid="16"/>
                                        </p:tgtEl>
                                        <p:attrNameLst>
                                          <p:attrName>ppt_w</p:attrName>
                                        </p:attrNameLst>
                                      </p:cBhvr>
                                      <p:tavLst>
                                        <p:tav tm="0">
                                          <p:val>
                                            <p:fltVal val="0"/>
                                          </p:val>
                                        </p:tav>
                                        <p:tav tm="100000">
                                          <p:val>
                                            <p:strVal val="#ppt_w"/>
                                          </p:val>
                                        </p:tav>
                                      </p:tavLst>
                                    </p:anim>
                                    <p:anim calcmode="lin" valueType="num">
                                      <p:cBhvr>
                                        <p:cTn id="44" dur="500" fill="hold"/>
                                        <p:tgtEl>
                                          <p:spTgt spid="16"/>
                                        </p:tgtEl>
                                        <p:attrNameLst>
                                          <p:attrName>ppt_h</p:attrName>
                                        </p:attrNameLst>
                                      </p:cBhvr>
                                      <p:tavLst>
                                        <p:tav tm="0">
                                          <p:val>
                                            <p:fltVal val="0"/>
                                          </p:val>
                                        </p:tav>
                                        <p:tav tm="100000">
                                          <p:val>
                                            <p:strVal val="#ppt_h"/>
                                          </p:val>
                                        </p:tav>
                                      </p:tavLst>
                                    </p:anim>
                                    <p:animEffect transition="in" filter="fade">
                                      <p:cBhvr>
                                        <p:cTn id="45" dur="500"/>
                                        <p:tgtEl>
                                          <p:spTgt spid="16"/>
                                        </p:tgtEl>
                                      </p:cBhvr>
                                    </p:animEffect>
                                  </p:childTnLst>
                                </p:cTn>
                              </p:par>
                            </p:childTnLst>
                          </p:cTn>
                        </p:par>
                      </p:childTnLst>
                    </p:cTn>
                  </p:par>
                  <p:par>
                    <p:cTn id="46" fill="hold">
                      <p:stCondLst>
                        <p:cond delay="indefinite"/>
                      </p:stCondLst>
                      <p:childTnLst>
                        <p:par>
                          <p:cTn id="47" fill="hold">
                            <p:stCondLst>
                              <p:cond delay="0"/>
                            </p:stCondLst>
                            <p:childTnLst>
                              <p:par>
                                <p:cTn id="48" presetID="14" presetClass="entr" presetSubtype="10" fill="hold" nodeType="clickEffect">
                                  <p:stCondLst>
                                    <p:cond delay="0"/>
                                  </p:stCondLst>
                                  <p:childTnLst>
                                    <p:set>
                                      <p:cBhvr>
                                        <p:cTn id="49" dur="1" fill="hold">
                                          <p:stCondLst>
                                            <p:cond delay="0"/>
                                          </p:stCondLst>
                                        </p:cTn>
                                        <p:tgtEl>
                                          <p:spTgt spid="23"/>
                                        </p:tgtEl>
                                        <p:attrNameLst>
                                          <p:attrName>style.visibility</p:attrName>
                                        </p:attrNameLst>
                                      </p:cBhvr>
                                      <p:to>
                                        <p:strVal val="visible"/>
                                      </p:to>
                                    </p:set>
                                    <p:animEffect transition="in" filter="randombar(horizontal)">
                                      <p:cBhvr>
                                        <p:cTn id="50" dur="500"/>
                                        <p:tgtEl>
                                          <p:spTgt spid="23"/>
                                        </p:tgtEl>
                                      </p:cBhvr>
                                    </p:animEffect>
                                  </p:childTnLst>
                                </p:cTn>
                              </p:par>
                            </p:childTnLst>
                          </p:cTn>
                        </p:par>
                      </p:childTnLst>
                    </p:cTn>
                  </p:par>
                  <p:par>
                    <p:cTn id="51" fill="hold">
                      <p:stCondLst>
                        <p:cond delay="indefinite"/>
                      </p:stCondLst>
                      <p:childTnLst>
                        <p:par>
                          <p:cTn id="52" fill="hold">
                            <p:stCondLst>
                              <p:cond delay="0"/>
                            </p:stCondLst>
                            <p:childTnLst>
                              <p:par>
                                <p:cTn id="53" presetID="53" presetClass="entr" presetSubtype="16" fill="hold" nodeType="clickEffect">
                                  <p:stCondLst>
                                    <p:cond delay="0"/>
                                  </p:stCondLst>
                                  <p:childTnLst>
                                    <p:set>
                                      <p:cBhvr>
                                        <p:cTn id="54" dur="1" fill="hold">
                                          <p:stCondLst>
                                            <p:cond delay="0"/>
                                          </p:stCondLst>
                                        </p:cTn>
                                        <p:tgtEl>
                                          <p:spTgt spid="20"/>
                                        </p:tgtEl>
                                        <p:attrNameLst>
                                          <p:attrName>style.visibility</p:attrName>
                                        </p:attrNameLst>
                                      </p:cBhvr>
                                      <p:to>
                                        <p:strVal val="visible"/>
                                      </p:to>
                                    </p:set>
                                    <p:anim calcmode="lin" valueType="num">
                                      <p:cBhvr>
                                        <p:cTn id="55" dur="500" fill="hold"/>
                                        <p:tgtEl>
                                          <p:spTgt spid="20"/>
                                        </p:tgtEl>
                                        <p:attrNameLst>
                                          <p:attrName>ppt_w</p:attrName>
                                        </p:attrNameLst>
                                      </p:cBhvr>
                                      <p:tavLst>
                                        <p:tav tm="0">
                                          <p:val>
                                            <p:fltVal val="0"/>
                                          </p:val>
                                        </p:tav>
                                        <p:tav tm="100000">
                                          <p:val>
                                            <p:strVal val="#ppt_w"/>
                                          </p:val>
                                        </p:tav>
                                      </p:tavLst>
                                    </p:anim>
                                    <p:anim calcmode="lin" valueType="num">
                                      <p:cBhvr>
                                        <p:cTn id="56" dur="500" fill="hold"/>
                                        <p:tgtEl>
                                          <p:spTgt spid="20"/>
                                        </p:tgtEl>
                                        <p:attrNameLst>
                                          <p:attrName>ppt_h</p:attrName>
                                        </p:attrNameLst>
                                      </p:cBhvr>
                                      <p:tavLst>
                                        <p:tav tm="0">
                                          <p:val>
                                            <p:fltVal val="0"/>
                                          </p:val>
                                        </p:tav>
                                        <p:tav tm="100000">
                                          <p:val>
                                            <p:strVal val="#ppt_h"/>
                                          </p:val>
                                        </p:tav>
                                      </p:tavLst>
                                    </p:anim>
                                    <p:animEffect transition="in" filter="fade">
                                      <p:cBhvr>
                                        <p:cTn id="57" dur="500"/>
                                        <p:tgtEl>
                                          <p:spTgt spid="20"/>
                                        </p:tgtEl>
                                      </p:cBhvr>
                                    </p:animEffect>
                                  </p:childTnLst>
                                </p:cTn>
                              </p:par>
                            </p:childTnLst>
                          </p:cTn>
                        </p:par>
                      </p:childTnLst>
                    </p:cTn>
                  </p:par>
                  <p:par>
                    <p:cTn id="58" fill="hold">
                      <p:stCondLst>
                        <p:cond delay="indefinite"/>
                      </p:stCondLst>
                      <p:childTnLst>
                        <p:par>
                          <p:cTn id="59" fill="hold">
                            <p:stCondLst>
                              <p:cond delay="0"/>
                            </p:stCondLst>
                            <p:childTnLst>
                              <p:par>
                                <p:cTn id="60" presetID="14" presetClass="entr" presetSubtype="10" fill="hold" nodeType="clickEffect">
                                  <p:stCondLst>
                                    <p:cond delay="0"/>
                                  </p:stCondLst>
                                  <p:childTnLst>
                                    <p:set>
                                      <p:cBhvr>
                                        <p:cTn id="61" dur="1" fill="hold">
                                          <p:stCondLst>
                                            <p:cond delay="0"/>
                                          </p:stCondLst>
                                        </p:cTn>
                                        <p:tgtEl>
                                          <p:spTgt spid="25"/>
                                        </p:tgtEl>
                                        <p:attrNameLst>
                                          <p:attrName>style.visibility</p:attrName>
                                        </p:attrNameLst>
                                      </p:cBhvr>
                                      <p:to>
                                        <p:strVal val="visible"/>
                                      </p:to>
                                    </p:set>
                                    <p:animEffect transition="in" filter="randombar(horizontal)">
                                      <p:cBhvr>
                                        <p:cTn id="62" dur="500"/>
                                        <p:tgtEl>
                                          <p:spTgt spid="25"/>
                                        </p:tgtEl>
                                      </p:cBhvr>
                                    </p:animEffect>
                                  </p:childTnLst>
                                </p:cTn>
                              </p:par>
                            </p:childTnLst>
                          </p:cTn>
                        </p:par>
                      </p:childTnLst>
                    </p:cTn>
                  </p:par>
                  <p:par>
                    <p:cTn id="63" fill="hold">
                      <p:stCondLst>
                        <p:cond delay="indefinite"/>
                      </p:stCondLst>
                      <p:childTnLst>
                        <p:par>
                          <p:cTn id="64" fill="hold">
                            <p:stCondLst>
                              <p:cond delay="0"/>
                            </p:stCondLst>
                            <p:childTnLst>
                              <p:par>
                                <p:cTn id="65" presetID="53" presetClass="entr" presetSubtype="16" fill="hold" nodeType="clickEffect">
                                  <p:stCondLst>
                                    <p:cond delay="0"/>
                                  </p:stCondLst>
                                  <p:childTnLst>
                                    <p:set>
                                      <p:cBhvr>
                                        <p:cTn id="66" dur="1" fill="hold">
                                          <p:stCondLst>
                                            <p:cond delay="0"/>
                                          </p:stCondLst>
                                        </p:cTn>
                                        <p:tgtEl>
                                          <p:spTgt spid="24"/>
                                        </p:tgtEl>
                                        <p:attrNameLst>
                                          <p:attrName>style.visibility</p:attrName>
                                        </p:attrNameLst>
                                      </p:cBhvr>
                                      <p:to>
                                        <p:strVal val="visible"/>
                                      </p:to>
                                    </p:set>
                                    <p:anim calcmode="lin" valueType="num">
                                      <p:cBhvr>
                                        <p:cTn id="67" dur="500" fill="hold"/>
                                        <p:tgtEl>
                                          <p:spTgt spid="24"/>
                                        </p:tgtEl>
                                        <p:attrNameLst>
                                          <p:attrName>ppt_w</p:attrName>
                                        </p:attrNameLst>
                                      </p:cBhvr>
                                      <p:tavLst>
                                        <p:tav tm="0">
                                          <p:val>
                                            <p:fltVal val="0"/>
                                          </p:val>
                                        </p:tav>
                                        <p:tav tm="100000">
                                          <p:val>
                                            <p:strVal val="#ppt_w"/>
                                          </p:val>
                                        </p:tav>
                                      </p:tavLst>
                                    </p:anim>
                                    <p:anim calcmode="lin" valueType="num">
                                      <p:cBhvr>
                                        <p:cTn id="68" dur="500" fill="hold"/>
                                        <p:tgtEl>
                                          <p:spTgt spid="24"/>
                                        </p:tgtEl>
                                        <p:attrNameLst>
                                          <p:attrName>ppt_h</p:attrName>
                                        </p:attrNameLst>
                                      </p:cBhvr>
                                      <p:tavLst>
                                        <p:tav tm="0">
                                          <p:val>
                                            <p:fltVal val="0"/>
                                          </p:val>
                                        </p:tav>
                                        <p:tav tm="100000">
                                          <p:val>
                                            <p:strVal val="#ppt_h"/>
                                          </p:val>
                                        </p:tav>
                                      </p:tavLst>
                                    </p:anim>
                                    <p:animEffect transition="in" filter="fade">
                                      <p:cBhvr>
                                        <p:cTn id="69" dur="500"/>
                                        <p:tgtEl>
                                          <p:spTgt spid="24"/>
                                        </p:tgtEl>
                                      </p:cBhvr>
                                    </p:animEffect>
                                  </p:childTnLst>
                                </p:cTn>
                              </p:par>
                              <p:par>
                                <p:cTn id="70" presetID="53" presetClass="entr" presetSubtype="16" fill="hold" grpId="0" nodeType="withEffect">
                                  <p:stCondLst>
                                    <p:cond delay="0"/>
                                  </p:stCondLst>
                                  <p:childTnLst>
                                    <p:set>
                                      <p:cBhvr>
                                        <p:cTn id="71" dur="1" fill="hold">
                                          <p:stCondLst>
                                            <p:cond delay="0"/>
                                          </p:stCondLst>
                                        </p:cTn>
                                        <p:tgtEl>
                                          <p:spTgt spid="26"/>
                                        </p:tgtEl>
                                        <p:attrNameLst>
                                          <p:attrName>style.visibility</p:attrName>
                                        </p:attrNameLst>
                                      </p:cBhvr>
                                      <p:to>
                                        <p:strVal val="visible"/>
                                      </p:to>
                                    </p:set>
                                    <p:anim calcmode="lin" valueType="num">
                                      <p:cBhvr>
                                        <p:cTn id="72" dur="500" fill="hold"/>
                                        <p:tgtEl>
                                          <p:spTgt spid="26"/>
                                        </p:tgtEl>
                                        <p:attrNameLst>
                                          <p:attrName>ppt_w</p:attrName>
                                        </p:attrNameLst>
                                      </p:cBhvr>
                                      <p:tavLst>
                                        <p:tav tm="0">
                                          <p:val>
                                            <p:fltVal val="0"/>
                                          </p:val>
                                        </p:tav>
                                        <p:tav tm="100000">
                                          <p:val>
                                            <p:strVal val="#ppt_w"/>
                                          </p:val>
                                        </p:tav>
                                      </p:tavLst>
                                    </p:anim>
                                    <p:anim calcmode="lin" valueType="num">
                                      <p:cBhvr>
                                        <p:cTn id="73" dur="500" fill="hold"/>
                                        <p:tgtEl>
                                          <p:spTgt spid="26"/>
                                        </p:tgtEl>
                                        <p:attrNameLst>
                                          <p:attrName>ppt_h</p:attrName>
                                        </p:attrNameLst>
                                      </p:cBhvr>
                                      <p:tavLst>
                                        <p:tav tm="0">
                                          <p:val>
                                            <p:fltVal val="0"/>
                                          </p:val>
                                        </p:tav>
                                        <p:tav tm="100000">
                                          <p:val>
                                            <p:strVal val="#ppt_h"/>
                                          </p:val>
                                        </p:tav>
                                      </p:tavLst>
                                    </p:anim>
                                    <p:animEffect transition="in" filter="fade">
                                      <p:cBhvr>
                                        <p:cTn id="74" dur="500"/>
                                        <p:tgtEl>
                                          <p:spTgt spid="26"/>
                                        </p:tgtEl>
                                      </p:cBhvr>
                                    </p:animEffect>
                                  </p:childTnLst>
                                </p:cTn>
                              </p:par>
                            </p:childTnLst>
                          </p:cTn>
                        </p:par>
                      </p:childTnLst>
                    </p:cTn>
                  </p:par>
                  <p:par>
                    <p:cTn id="75" fill="hold">
                      <p:stCondLst>
                        <p:cond delay="indefinite"/>
                      </p:stCondLst>
                      <p:childTnLst>
                        <p:par>
                          <p:cTn id="76" fill="hold">
                            <p:stCondLst>
                              <p:cond delay="0"/>
                            </p:stCondLst>
                            <p:childTnLst>
                              <p:par>
                                <p:cTn id="77" presetID="53" presetClass="entr" presetSubtype="16" fill="hold" grpId="0" nodeType="clickEffect">
                                  <p:stCondLst>
                                    <p:cond delay="0"/>
                                  </p:stCondLst>
                                  <p:childTnLst>
                                    <p:set>
                                      <p:cBhvr>
                                        <p:cTn id="78" dur="1" fill="hold">
                                          <p:stCondLst>
                                            <p:cond delay="0"/>
                                          </p:stCondLst>
                                        </p:cTn>
                                        <p:tgtEl>
                                          <p:spTgt spid="27"/>
                                        </p:tgtEl>
                                        <p:attrNameLst>
                                          <p:attrName>style.visibility</p:attrName>
                                        </p:attrNameLst>
                                      </p:cBhvr>
                                      <p:to>
                                        <p:strVal val="visible"/>
                                      </p:to>
                                    </p:set>
                                    <p:anim calcmode="lin" valueType="num">
                                      <p:cBhvr>
                                        <p:cTn id="79" dur="500" fill="hold"/>
                                        <p:tgtEl>
                                          <p:spTgt spid="27"/>
                                        </p:tgtEl>
                                        <p:attrNameLst>
                                          <p:attrName>ppt_w</p:attrName>
                                        </p:attrNameLst>
                                      </p:cBhvr>
                                      <p:tavLst>
                                        <p:tav tm="0">
                                          <p:val>
                                            <p:fltVal val="0"/>
                                          </p:val>
                                        </p:tav>
                                        <p:tav tm="100000">
                                          <p:val>
                                            <p:strVal val="#ppt_w"/>
                                          </p:val>
                                        </p:tav>
                                      </p:tavLst>
                                    </p:anim>
                                    <p:anim calcmode="lin" valueType="num">
                                      <p:cBhvr>
                                        <p:cTn id="80" dur="500" fill="hold"/>
                                        <p:tgtEl>
                                          <p:spTgt spid="27"/>
                                        </p:tgtEl>
                                        <p:attrNameLst>
                                          <p:attrName>ppt_h</p:attrName>
                                        </p:attrNameLst>
                                      </p:cBhvr>
                                      <p:tavLst>
                                        <p:tav tm="0">
                                          <p:val>
                                            <p:fltVal val="0"/>
                                          </p:val>
                                        </p:tav>
                                        <p:tav tm="100000">
                                          <p:val>
                                            <p:strVal val="#ppt_h"/>
                                          </p:val>
                                        </p:tav>
                                      </p:tavLst>
                                    </p:anim>
                                    <p:animEffect transition="in" filter="fade">
                                      <p:cBhvr>
                                        <p:cTn id="81"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lvl="1" indent="-342900">
              <a:buClr>
                <a:srgbClr val="3366FF"/>
              </a:buClr>
              <a:buFont typeface="Wingdings" pitchFamily="2" charset="2"/>
              <a:buChar char="q"/>
            </a:pPr>
            <a:r>
              <a:rPr lang="en-US" sz="1500" b="1" i="1" dirty="0" smtClean="0">
                <a:solidFill>
                  <a:srgbClr val="165788"/>
                </a:solidFill>
              </a:rPr>
              <a:t>BENEFITS &amp; SAVES:</a:t>
            </a:r>
          </a:p>
          <a:p>
            <a:pPr marL="696162" lvl="3" indent="-285750">
              <a:buFontTx/>
              <a:buChar char="-"/>
            </a:pPr>
            <a:r>
              <a:rPr lang="en-US" sz="1600" dirty="0" smtClean="0"/>
              <a:t>Integrated platform for interacting with all Social Media Networks</a:t>
            </a:r>
          </a:p>
          <a:p>
            <a:pPr marL="696162" lvl="3" indent="-285750">
              <a:buFontTx/>
              <a:buChar char="-"/>
            </a:pPr>
            <a:r>
              <a:rPr lang="en-US" sz="1600" dirty="0" smtClean="0"/>
              <a:t>Utilizing the latest Machine Learning Algorithms for better predictability and accuracy</a:t>
            </a:r>
          </a:p>
          <a:p>
            <a:pPr marL="696162" lvl="3" indent="-285750">
              <a:buFontTx/>
              <a:buChar char="-"/>
            </a:pPr>
            <a:r>
              <a:rPr lang="en-US" sz="1600" dirty="0" smtClean="0">
                <a:solidFill>
                  <a:schemeClr val="tx1"/>
                </a:solidFill>
              </a:rPr>
              <a:t>Scalable in terms of new user logins/New social media accounts and most importantly to Cloud</a:t>
            </a:r>
          </a:p>
          <a:p>
            <a:pPr marL="696162" lvl="3" indent="-285750">
              <a:buFontTx/>
              <a:buChar char="-"/>
            </a:pPr>
            <a:r>
              <a:rPr lang="en-US" sz="1600" dirty="0" smtClean="0"/>
              <a:t>Can be customized as per firm needs with quick turn around time</a:t>
            </a:r>
          </a:p>
          <a:p>
            <a:pPr marL="696162" lvl="3" indent="-285750">
              <a:buFontTx/>
              <a:buChar char="-"/>
            </a:pPr>
            <a:r>
              <a:rPr lang="en-US" sz="1600" smtClean="0"/>
              <a:t>Low Risk as data will be in-house</a:t>
            </a:r>
            <a:endParaRPr lang="en-US" sz="1600" dirty="0" smtClean="0"/>
          </a:p>
        </p:txBody>
      </p:sp>
    </p:spTree>
    <p:extLst>
      <p:ext uri="{BB962C8B-B14F-4D97-AF65-F5344CB8AC3E}">
        <p14:creationId xmlns:p14="http://schemas.microsoft.com/office/powerpoint/2010/main" val="36495547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226</Words>
  <Application>Microsoft Office PowerPoint</Application>
  <PresentationFormat>On-screen Show (4:3)</PresentationFormat>
  <Paragraphs>20</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PowerPoint Presentation</vt:lpstr>
      <vt:lpstr>PowerPoint Presentation</vt:lpstr>
      <vt:lpstr>PowerPoint Presentation</vt:lpstr>
      <vt:lpstr>PowerPoint Presentation</vt:lpstr>
    </vt:vector>
  </TitlesOfParts>
  <Company>JPMorgan Chase &amp; Co.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SATHYANARAYANA JAMMALA</dc:creator>
  <cp:lastModifiedBy>SATHYANARAYANA JAMMALA</cp:lastModifiedBy>
  <cp:revision>1</cp:revision>
  <dcterms:created xsi:type="dcterms:W3CDTF">2017-07-07T13:47:09Z</dcterms:created>
  <dcterms:modified xsi:type="dcterms:W3CDTF">2017-07-07T13:49:51Z</dcterms:modified>
</cp:coreProperties>
</file>