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1"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CBA13E6-6A54-4EC8-AB7B-FE73D89C3B5B}" type="datetimeFigureOut">
              <a:rPr lang="en-IN" smtClean="0"/>
              <a:t>02-08-2020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417285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403526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3106509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A3CAB8A-2E5F-4E4B-9789-41889460A96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97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3546702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BA13E6-6A54-4EC8-AB7B-FE73D89C3B5B}"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00999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BA13E6-6A54-4EC8-AB7B-FE73D89C3B5B}"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18965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A13E6-6A54-4EC8-AB7B-FE73D89C3B5B}"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803871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CBA13E6-6A54-4EC8-AB7B-FE73D89C3B5B}" type="datetimeFigureOut">
              <a:rPr lang="en-IN" smtClean="0"/>
              <a:t>02-08-2020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17953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A13E6-6A54-4EC8-AB7B-FE73D89C3B5B}"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45679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CBA13E6-6A54-4EC8-AB7B-FE73D89C3B5B}" type="datetimeFigureOut">
              <a:rPr lang="en-IN" smtClean="0"/>
              <a:t>02-08-2020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42550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354210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A13E6-6A54-4EC8-AB7B-FE73D89C3B5B}"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244698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A13E6-6A54-4EC8-AB7B-FE73D89C3B5B}"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358927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13E6-6A54-4EC8-AB7B-FE73D89C3B5B}"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187723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419444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A13E6-6A54-4EC8-AB7B-FE73D89C3B5B}"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AB8A-2E5F-4E4B-9789-41889460A960}" type="slidenum">
              <a:rPr lang="en-IN" smtClean="0"/>
              <a:t>‹#›</a:t>
            </a:fld>
            <a:endParaRPr lang="en-IN"/>
          </a:p>
        </p:txBody>
      </p:sp>
    </p:spTree>
    <p:extLst>
      <p:ext uri="{BB962C8B-B14F-4D97-AF65-F5344CB8AC3E}">
        <p14:creationId xmlns:p14="http://schemas.microsoft.com/office/powerpoint/2010/main" val="80781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BA13E6-6A54-4EC8-AB7B-FE73D89C3B5B}" type="datetimeFigureOut">
              <a:rPr lang="en-IN" smtClean="0"/>
              <a:t>02-08-2020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3CAB8A-2E5F-4E4B-9789-41889460A960}" type="slidenum">
              <a:rPr lang="en-IN" smtClean="0"/>
              <a:t>‹#›</a:t>
            </a:fld>
            <a:endParaRPr lang="en-IN"/>
          </a:p>
        </p:txBody>
      </p:sp>
    </p:spTree>
    <p:extLst>
      <p:ext uri="{BB962C8B-B14F-4D97-AF65-F5344CB8AC3E}">
        <p14:creationId xmlns:p14="http://schemas.microsoft.com/office/powerpoint/2010/main" val="20951687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45B7-2888-4B88-B020-423FEB67E1C7}"/>
              </a:ext>
            </a:extLst>
          </p:cNvPr>
          <p:cNvSpPr>
            <a:spLocks noGrp="1"/>
          </p:cNvSpPr>
          <p:nvPr>
            <p:ph type="ctrTitle"/>
          </p:nvPr>
        </p:nvSpPr>
        <p:spPr>
          <a:xfrm>
            <a:off x="1371600" y="1419093"/>
            <a:ext cx="9448800" cy="1825096"/>
          </a:xfrm>
        </p:spPr>
        <p:txBody>
          <a:bodyPr>
            <a:noAutofit/>
          </a:bodyPr>
          <a:lstStyle/>
          <a:p>
            <a:pPr algn="ctr"/>
            <a:r>
              <a:rPr lang="en-IN" sz="4800" b="1" dirty="0">
                <a:solidFill>
                  <a:schemeClr val="accent1">
                    <a:lumMod val="60000"/>
                    <a:lumOff val="40000"/>
                  </a:schemeClr>
                </a:solidFill>
              </a:rPr>
              <a:t>Event locator for the data scientist meet - 2021 in </a:t>
            </a:r>
            <a:br>
              <a:rPr lang="en-IN" sz="4800" b="1" dirty="0">
                <a:solidFill>
                  <a:schemeClr val="accent1">
                    <a:lumMod val="60000"/>
                    <a:lumOff val="40000"/>
                  </a:schemeClr>
                </a:solidFill>
              </a:rPr>
            </a:br>
            <a:r>
              <a:rPr lang="en-IN" sz="4800" b="1" dirty="0">
                <a:solidFill>
                  <a:schemeClr val="accent1">
                    <a:lumMod val="60000"/>
                    <a:lumOff val="40000"/>
                  </a:schemeClr>
                </a:solidFill>
              </a:rPr>
              <a:t>Los Angeles</a:t>
            </a:r>
            <a:endParaRPr lang="en-IN" sz="48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2C763C22-1A95-4A82-9ACF-D45A5DAF531E}"/>
              </a:ext>
            </a:extLst>
          </p:cNvPr>
          <p:cNvSpPr>
            <a:spLocks noGrp="1"/>
          </p:cNvSpPr>
          <p:nvPr>
            <p:ph type="subTitle" idx="1"/>
          </p:nvPr>
        </p:nvSpPr>
        <p:spPr>
          <a:xfrm>
            <a:off x="1451112" y="3548268"/>
            <a:ext cx="9448800" cy="1737141"/>
          </a:xfrm>
        </p:spPr>
        <p:txBody>
          <a:bodyPr>
            <a:normAutofit/>
          </a:bodyPr>
          <a:lstStyle/>
          <a:p>
            <a:r>
              <a:rPr lang="en-IN" sz="3600" dirty="0">
                <a:solidFill>
                  <a:srgbClr val="FFFF00"/>
                </a:solidFill>
              </a:rPr>
              <a:t>Applied Data science Capstone Project</a:t>
            </a:r>
          </a:p>
          <a:p>
            <a:endParaRPr lang="en-IN" sz="3600" dirty="0">
              <a:solidFill>
                <a:srgbClr val="FFFF00"/>
              </a:solidFill>
            </a:endParaRPr>
          </a:p>
        </p:txBody>
      </p:sp>
      <p:sp>
        <p:nvSpPr>
          <p:cNvPr id="4" name="Subtitle 2">
            <a:extLst>
              <a:ext uri="{FF2B5EF4-FFF2-40B4-BE49-F238E27FC236}">
                <a16:creationId xmlns:a16="http://schemas.microsoft.com/office/drawing/2014/main" id="{4FE728BA-4F28-4647-AC08-7815C8BAD2DB}"/>
              </a:ext>
            </a:extLst>
          </p:cNvPr>
          <p:cNvSpPr txBox="1">
            <a:spLocks/>
          </p:cNvSpPr>
          <p:nvPr/>
        </p:nvSpPr>
        <p:spPr>
          <a:xfrm>
            <a:off x="3697354" y="4372861"/>
            <a:ext cx="9448800" cy="18250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92D050"/>
                </a:solidFill>
              </a:rPr>
              <a:t>		 	-Sathya Narayanan Muralidaran</a:t>
            </a:r>
          </a:p>
        </p:txBody>
      </p:sp>
    </p:spTree>
    <p:extLst>
      <p:ext uri="{BB962C8B-B14F-4D97-AF65-F5344CB8AC3E}">
        <p14:creationId xmlns:p14="http://schemas.microsoft.com/office/powerpoint/2010/main" val="307596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Conclusion</a:t>
            </a:r>
            <a:endParaRPr lang="en-IN" dirty="0">
              <a:solidFill>
                <a:schemeClr val="accent1">
                  <a:lumMod val="60000"/>
                  <a:lumOff val="40000"/>
                </a:schemeClr>
              </a:solidFill>
            </a:endParaRPr>
          </a:p>
        </p:txBody>
      </p:sp>
      <p:sp>
        <p:nvSpPr>
          <p:cNvPr id="8" name="Content Placeholder 2">
            <a:extLst>
              <a:ext uri="{FF2B5EF4-FFF2-40B4-BE49-F238E27FC236}">
                <a16:creationId xmlns:a16="http://schemas.microsoft.com/office/drawing/2014/main" id="{19806497-71D8-47DF-A541-010D0F481979}"/>
              </a:ext>
            </a:extLst>
          </p:cNvPr>
          <p:cNvSpPr>
            <a:spLocks noGrp="1"/>
          </p:cNvSpPr>
          <p:nvPr>
            <p:ph idx="1"/>
          </p:nvPr>
        </p:nvSpPr>
        <p:spPr>
          <a:xfrm>
            <a:off x="685800" y="2194560"/>
            <a:ext cx="10820400" cy="4024125"/>
          </a:xfrm>
        </p:spPr>
        <p:txBody>
          <a:bodyPr>
            <a:normAutofit/>
          </a:bodyPr>
          <a:lstStyle/>
          <a:p>
            <a:pPr marL="0" indent="0">
              <a:buNone/>
            </a:pPr>
            <a:r>
              <a:rPr lang="en-IN" dirty="0">
                <a:solidFill>
                  <a:schemeClr val="accent3">
                    <a:lumMod val="60000"/>
                    <a:lumOff val="40000"/>
                  </a:schemeClr>
                </a:solidFill>
              </a:rPr>
              <a:t>Accordingly, we finalize that best place is southern California area of Los Angeles with the postal code 90012.This is the best place to conduct an event where all the Restaurants, Parks and Shopping malls are near to hotels.</a:t>
            </a:r>
          </a:p>
          <a:p>
            <a:pPr marL="0" indent="0">
              <a:buNone/>
            </a:pPr>
            <a:endParaRPr lang="en-IN" dirty="0">
              <a:solidFill>
                <a:schemeClr val="accent3">
                  <a:lumMod val="60000"/>
                  <a:lumOff val="40000"/>
                </a:schemeClr>
              </a:solidFill>
            </a:endParaRPr>
          </a:p>
          <a:p>
            <a:pPr marL="0" indent="0">
              <a:buNone/>
            </a:pPr>
            <a:endParaRPr lang="en-IN" dirty="0">
              <a:solidFill>
                <a:schemeClr val="accent3">
                  <a:lumMod val="60000"/>
                  <a:lumOff val="40000"/>
                </a:schemeClr>
              </a:solidFill>
            </a:endParaRPr>
          </a:p>
        </p:txBody>
      </p:sp>
    </p:spTree>
    <p:extLst>
      <p:ext uri="{BB962C8B-B14F-4D97-AF65-F5344CB8AC3E}">
        <p14:creationId xmlns:p14="http://schemas.microsoft.com/office/powerpoint/2010/main" val="135592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45B7-2888-4B88-B020-423FEB67E1C7}"/>
              </a:ext>
            </a:extLst>
          </p:cNvPr>
          <p:cNvSpPr>
            <a:spLocks noGrp="1"/>
          </p:cNvSpPr>
          <p:nvPr>
            <p:ph type="ctrTitle"/>
          </p:nvPr>
        </p:nvSpPr>
        <p:spPr>
          <a:xfrm>
            <a:off x="1371600" y="2663690"/>
            <a:ext cx="9448800" cy="1362380"/>
          </a:xfrm>
        </p:spPr>
        <p:txBody>
          <a:bodyPr>
            <a:noAutofit/>
          </a:bodyPr>
          <a:lstStyle/>
          <a:p>
            <a:pPr algn="ctr"/>
            <a:r>
              <a:rPr lang="en-IN" sz="6600" b="1" dirty="0">
                <a:solidFill>
                  <a:schemeClr val="accent1">
                    <a:lumMod val="60000"/>
                    <a:lumOff val="40000"/>
                  </a:schemeClr>
                </a:solidFill>
              </a:rPr>
              <a:t>Thank YOU</a:t>
            </a:r>
            <a:endParaRPr lang="en-IN" sz="6600" dirty="0">
              <a:solidFill>
                <a:schemeClr val="accent1">
                  <a:lumMod val="60000"/>
                  <a:lumOff val="40000"/>
                </a:schemeClr>
              </a:solidFill>
            </a:endParaRPr>
          </a:p>
        </p:txBody>
      </p:sp>
      <p:sp>
        <p:nvSpPr>
          <p:cNvPr id="4" name="Subtitle 2">
            <a:extLst>
              <a:ext uri="{FF2B5EF4-FFF2-40B4-BE49-F238E27FC236}">
                <a16:creationId xmlns:a16="http://schemas.microsoft.com/office/drawing/2014/main" id="{4FE728BA-4F28-4647-AC08-7815C8BAD2DB}"/>
              </a:ext>
            </a:extLst>
          </p:cNvPr>
          <p:cNvSpPr txBox="1">
            <a:spLocks/>
          </p:cNvSpPr>
          <p:nvPr/>
        </p:nvSpPr>
        <p:spPr>
          <a:xfrm>
            <a:off x="3697354" y="4372861"/>
            <a:ext cx="9448800" cy="18250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92D050"/>
                </a:solidFill>
              </a:rPr>
              <a:t>		 	</a:t>
            </a:r>
          </a:p>
        </p:txBody>
      </p:sp>
    </p:spTree>
    <p:extLst>
      <p:ext uri="{BB962C8B-B14F-4D97-AF65-F5344CB8AC3E}">
        <p14:creationId xmlns:p14="http://schemas.microsoft.com/office/powerpoint/2010/main" val="99958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1" cy="1293028"/>
          </a:xfrm>
        </p:spPr>
        <p:txBody>
          <a:bodyPr/>
          <a:lstStyle/>
          <a:p>
            <a:pPr algn="l"/>
            <a:r>
              <a:rPr lang="en-IN" b="1" dirty="0">
                <a:solidFill>
                  <a:schemeClr val="accent1">
                    <a:lumMod val="60000"/>
                    <a:lumOff val="40000"/>
                  </a:schemeClr>
                </a:solidFill>
              </a:rPr>
              <a:t>Project Description</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r>
              <a:rPr lang="en-IN" dirty="0">
                <a:solidFill>
                  <a:schemeClr val="accent3">
                    <a:lumMod val="60000"/>
                    <a:lumOff val="40000"/>
                  </a:schemeClr>
                </a:solidFill>
              </a:rPr>
              <a:t>A company in California was planning to set up a Data Science Annual meet-2020 in Los Angeles </a:t>
            </a:r>
          </a:p>
          <a:p>
            <a:r>
              <a:rPr lang="en-IN" dirty="0">
                <a:solidFill>
                  <a:schemeClr val="accent3">
                    <a:lumMod val="60000"/>
                    <a:lumOff val="40000"/>
                  </a:schemeClr>
                </a:solidFill>
              </a:rPr>
              <a:t>Due to Covid 19,data science meet was proposed to happen online.</a:t>
            </a:r>
          </a:p>
          <a:p>
            <a:r>
              <a:rPr lang="en-IN" dirty="0">
                <a:solidFill>
                  <a:schemeClr val="accent3">
                    <a:lumMod val="60000"/>
                    <a:lumOff val="40000"/>
                  </a:schemeClr>
                </a:solidFill>
              </a:rPr>
              <a:t>New proposal was made for the year 2021 with an idea of 5-day event.</a:t>
            </a:r>
          </a:p>
          <a:p>
            <a:r>
              <a:rPr lang="en-IN" dirty="0">
                <a:solidFill>
                  <a:schemeClr val="accent3">
                    <a:lumMod val="60000"/>
                    <a:lumOff val="40000"/>
                  </a:schemeClr>
                </a:solidFill>
              </a:rPr>
              <a:t>It needs to be planned accordingly where the people can spend quality time during off hours .</a:t>
            </a:r>
          </a:p>
          <a:p>
            <a:r>
              <a:rPr lang="en-IN" dirty="0">
                <a:solidFill>
                  <a:schemeClr val="accent3">
                    <a:lumMod val="60000"/>
                    <a:lumOff val="40000"/>
                  </a:schemeClr>
                </a:solidFill>
              </a:rPr>
              <a:t>Challenge is to choose the right spot where people can engage their leisure times in Restaurants, Parks and shopping malls. </a:t>
            </a:r>
          </a:p>
          <a:p>
            <a:r>
              <a:rPr lang="en-IN" dirty="0">
                <a:solidFill>
                  <a:schemeClr val="accent3">
                    <a:lumMod val="60000"/>
                    <a:lumOff val="40000"/>
                  </a:schemeClr>
                </a:solidFill>
              </a:rPr>
              <a:t>The venue should give some idea of choosing the right places in Los Angeles</a:t>
            </a: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304571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89714"/>
          </a:xfrm>
        </p:spPr>
        <p:txBody>
          <a:bodyPr/>
          <a:lstStyle/>
          <a:p>
            <a:pPr algn="l"/>
            <a:r>
              <a:rPr lang="en-IN" b="1" dirty="0">
                <a:solidFill>
                  <a:schemeClr val="accent1">
                    <a:lumMod val="60000"/>
                    <a:lumOff val="40000"/>
                  </a:schemeClr>
                </a:solidFill>
              </a:rPr>
              <a:t>Data Selection</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r>
              <a:rPr lang="en-IN" dirty="0">
                <a:solidFill>
                  <a:schemeClr val="accent3">
                    <a:lumMod val="60000"/>
                    <a:lumOff val="40000"/>
                  </a:schemeClr>
                </a:solidFill>
              </a:rPr>
              <a:t>Use Four Square API, </a:t>
            </a:r>
          </a:p>
          <a:p>
            <a:r>
              <a:rPr lang="en-IN" dirty="0">
                <a:solidFill>
                  <a:schemeClr val="accent3">
                    <a:lumMod val="60000"/>
                    <a:lumOff val="40000"/>
                  </a:schemeClr>
                </a:solidFill>
              </a:rPr>
              <a:t>we need to identify the below places in LA</a:t>
            </a:r>
          </a:p>
          <a:p>
            <a:pPr lvl="1"/>
            <a:r>
              <a:rPr lang="en-IN" dirty="0">
                <a:solidFill>
                  <a:schemeClr val="accent3">
                    <a:lumMod val="60000"/>
                    <a:lumOff val="40000"/>
                  </a:schemeClr>
                </a:solidFill>
              </a:rPr>
              <a:t>Hotel </a:t>
            </a:r>
          </a:p>
          <a:p>
            <a:pPr lvl="1"/>
            <a:r>
              <a:rPr lang="en-IN" dirty="0">
                <a:solidFill>
                  <a:schemeClr val="accent3">
                    <a:lumMod val="60000"/>
                    <a:lumOff val="40000"/>
                  </a:schemeClr>
                </a:solidFill>
              </a:rPr>
              <a:t>Restaurant </a:t>
            </a:r>
          </a:p>
          <a:p>
            <a:pPr lvl="1"/>
            <a:r>
              <a:rPr lang="en-IN" dirty="0">
                <a:solidFill>
                  <a:schemeClr val="accent3">
                    <a:lumMod val="60000"/>
                    <a:lumOff val="40000"/>
                  </a:schemeClr>
                </a:solidFill>
              </a:rPr>
              <a:t>Parks</a:t>
            </a:r>
          </a:p>
          <a:p>
            <a:pPr lvl="1"/>
            <a:r>
              <a:rPr lang="en-IN" dirty="0">
                <a:solidFill>
                  <a:schemeClr val="accent3">
                    <a:lumMod val="60000"/>
                    <a:lumOff val="40000"/>
                  </a:schemeClr>
                </a:solidFill>
              </a:rPr>
              <a:t>Shopping malls </a:t>
            </a:r>
          </a:p>
          <a:p>
            <a:r>
              <a:rPr lang="en-IN" dirty="0">
                <a:solidFill>
                  <a:schemeClr val="accent3">
                    <a:lumMod val="60000"/>
                    <a:lumOff val="40000"/>
                  </a:schemeClr>
                </a:solidFill>
              </a:rPr>
              <a:t>We need to convert Json file to data frame for the above searches</a:t>
            </a:r>
          </a:p>
          <a:p>
            <a:r>
              <a:rPr lang="en-IN" dirty="0">
                <a:solidFill>
                  <a:schemeClr val="accent3">
                    <a:lumMod val="60000"/>
                    <a:lumOff val="40000"/>
                  </a:schemeClr>
                </a:solidFill>
              </a:rPr>
              <a:t>Apply Data cleansing activity to all the frames</a:t>
            </a:r>
          </a:p>
        </p:txBody>
      </p:sp>
    </p:spTree>
    <p:extLst>
      <p:ext uri="{BB962C8B-B14F-4D97-AF65-F5344CB8AC3E}">
        <p14:creationId xmlns:p14="http://schemas.microsoft.com/office/powerpoint/2010/main" val="389646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Project Activities</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pPr lvl="0"/>
            <a:r>
              <a:rPr lang="en-IN" dirty="0">
                <a:solidFill>
                  <a:schemeClr val="accent3">
                    <a:lumMod val="60000"/>
                    <a:lumOff val="40000"/>
                  </a:schemeClr>
                </a:solidFill>
              </a:rPr>
              <a:t>Libraries Import</a:t>
            </a:r>
          </a:p>
          <a:p>
            <a:pPr lvl="0"/>
            <a:r>
              <a:rPr lang="en-IN" dirty="0">
                <a:solidFill>
                  <a:schemeClr val="accent3">
                    <a:lumMod val="60000"/>
                    <a:lumOff val="40000"/>
                  </a:schemeClr>
                </a:solidFill>
              </a:rPr>
              <a:t>Using Foursquare credentials publishing connections with Foursquare API by passing the necessary parameters</a:t>
            </a:r>
          </a:p>
          <a:p>
            <a:pPr lvl="0"/>
            <a:r>
              <a:rPr lang="en-IN" dirty="0">
                <a:solidFill>
                  <a:schemeClr val="accent3">
                    <a:lumMod val="60000"/>
                    <a:lumOff val="40000"/>
                  </a:schemeClr>
                </a:solidFill>
              </a:rPr>
              <a:t>Collecting data for Hotels</a:t>
            </a:r>
          </a:p>
          <a:p>
            <a:pPr lvl="0"/>
            <a:r>
              <a:rPr lang="en-IN" dirty="0">
                <a:solidFill>
                  <a:schemeClr val="accent3">
                    <a:lumMod val="60000"/>
                    <a:lumOff val="40000"/>
                  </a:schemeClr>
                </a:solidFill>
              </a:rPr>
              <a:t>Creating Data frames for Hotels, Restaurants, Parks and Shopping Malls</a:t>
            </a:r>
          </a:p>
          <a:p>
            <a:pPr lvl="0"/>
            <a:r>
              <a:rPr lang="en-IN" dirty="0">
                <a:solidFill>
                  <a:schemeClr val="accent3">
                    <a:lumMod val="60000"/>
                    <a:lumOff val="40000"/>
                  </a:schemeClr>
                </a:solidFill>
              </a:rPr>
              <a:t>Removing unwanted Columns for Hotels, Restaurants, Parks and Shopping Malls</a:t>
            </a:r>
          </a:p>
          <a:p>
            <a:pPr lvl="0"/>
            <a:r>
              <a:rPr lang="en-IN" dirty="0">
                <a:solidFill>
                  <a:schemeClr val="accent3">
                    <a:lumMod val="60000"/>
                    <a:lumOff val="40000"/>
                  </a:schemeClr>
                </a:solidFill>
              </a:rPr>
              <a:t>Deleting Blank or NAN rows and also ensure no duplicates</a:t>
            </a:r>
          </a:p>
          <a:p>
            <a:pPr lvl="0"/>
            <a:r>
              <a:rPr lang="en-IN" dirty="0">
                <a:solidFill>
                  <a:schemeClr val="accent3">
                    <a:lumMod val="60000"/>
                    <a:lumOff val="40000"/>
                  </a:schemeClr>
                </a:solidFill>
              </a:rPr>
              <a:t>Repeat the above 4 steps for Restaurants, Parks and Shopping Malls</a:t>
            </a:r>
          </a:p>
          <a:p>
            <a:pPr lvl="0"/>
            <a:r>
              <a:rPr lang="en-IN" dirty="0">
                <a:solidFill>
                  <a:schemeClr val="accent3">
                    <a:lumMod val="60000"/>
                    <a:lumOff val="40000"/>
                  </a:schemeClr>
                </a:solidFill>
              </a:rPr>
              <a:t>Consolidate the all the data and visualize the same in folium map.</a:t>
            </a: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118534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Sample data before cleaning</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pPr marL="0" indent="0">
              <a:buNone/>
            </a:pPr>
            <a:r>
              <a:rPr lang="en-IN" dirty="0">
                <a:solidFill>
                  <a:schemeClr val="accent3">
                    <a:lumMod val="60000"/>
                    <a:lumOff val="40000"/>
                  </a:schemeClr>
                </a:solidFill>
              </a:rPr>
              <a:t>Hotel data frame</a:t>
            </a:r>
          </a:p>
          <a:p>
            <a:pPr marL="0" indent="0">
              <a:buNone/>
            </a:pPr>
            <a:endParaRPr lang="en-IN" dirty="0">
              <a:solidFill>
                <a:schemeClr val="accent3">
                  <a:lumMod val="60000"/>
                  <a:lumOff val="40000"/>
                </a:schemeClr>
              </a:solidFill>
            </a:endParaRPr>
          </a:p>
        </p:txBody>
      </p:sp>
      <p:pic>
        <p:nvPicPr>
          <p:cNvPr id="4" name="Picture 3">
            <a:extLst>
              <a:ext uri="{FF2B5EF4-FFF2-40B4-BE49-F238E27FC236}">
                <a16:creationId xmlns:a16="http://schemas.microsoft.com/office/drawing/2014/main" id="{738C577F-F1AE-48DD-805C-4CA1815F22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8197" y="2783888"/>
            <a:ext cx="11026800" cy="3138609"/>
          </a:xfrm>
          <a:prstGeom prst="rect">
            <a:avLst/>
          </a:prstGeom>
          <a:noFill/>
          <a:ln>
            <a:solidFill>
              <a:schemeClr val="tx1"/>
            </a:solidFill>
          </a:ln>
        </p:spPr>
      </p:pic>
    </p:spTree>
    <p:extLst>
      <p:ext uri="{BB962C8B-B14F-4D97-AF65-F5344CB8AC3E}">
        <p14:creationId xmlns:p14="http://schemas.microsoft.com/office/powerpoint/2010/main" val="269084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Data Cleansing Activities</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pPr lvl="0"/>
            <a:r>
              <a:rPr lang="en-IN" dirty="0">
                <a:solidFill>
                  <a:schemeClr val="accent3">
                    <a:lumMod val="60000"/>
                    <a:lumOff val="40000"/>
                  </a:schemeClr>
                </a:solidFill>
              </a:rPr>
              <a:t>Removing unwanted columns</a:t>
            </a:r>
          </a:p>
          <a:p>
            <a:pPr lvl="0"/>
            <a:r>
              <a:rPr lang="en-IN" dirty="0">
                <a:solidFill>
                  <a:schemeClr val="accent3">
                    <a:lumMod val="60000"/>
                    <a:lumOff val="40000"/>
                  </a:schemeClr>
                </a:solidFill>
              </a:rPr>
              <a:t>Removing Duplicates</a:t>
            </a:r>
          </a:p>
          <a:p>
            <a:pPr lvl="0"/>
            <a:r>
              <a:rPr lang="en-IN" dirty="0">
                <a:solidFill>
                  <a:schemeClr val="accent3">
                    <a:lumMod val="60000"/>
                    <a:lumOff val="40000"/>
                  </a:schemeClr>
                </a:solidFill>
              </a:rPr>
              <a:t>Removing data with NAN values</a:t>
            </a:r>
          </a:p>
          <a:p>
            <a:pPr lvl="0"/>
            <a:r>
              <a:rPr lang="en-IN" dirty="0">
                <a:solidFill>
                  <a:schemeClr val="accent3">
                    <a:lumMod val="60000"/>
                    <a:lumOff val="40000"/>
                  </a:schemeClr>
                </a:solidFill>
              </a:rPr>
              <a:t>Removing invalid data</a:t>
            </a:r>
          </a:p>
          <a:p>
            <a:pPr lvl="0"/>
            <a:r>
              <a:rPr lang="en-IN" dirty="0">
                <a:solidFill>
                  <a:schemeClr val="accent3">
                    <a:lumMod val="60000"/>
                    <a:lumOff val="40000"/>
                  </a:schemeClr>
                </a:solidFill>
              </a:rPr>
              <a:t>Removing data that belongs to other category</a:t>
            </a:r>
          </a:p>
          <a:p>
            <a:pPr lvl="0"/>
            <a:endParaRPr lang="en-IN" dirty="0">
              <a:solidFill>
                <a:schemeClr val="accent3">
                  <a:lumMod val="60000"/>
                  <a:lumOff val="40000"/>
                </a:schemeClr>
              </a:solidFill>
            </a:endParaRPr>
          </a:p>
          <a:p>
            <a:pPr marL="0" indent="0">
              <a:buNone/>
            </a:pPr>
            <a:r>
              <a:rPr lang="en-IN" dirty="0">
                <a:solidFill>
                  <a:schemeClr val="accent2">
                    <a:lumMod val="75000"/>
                  </a:schemeClr>
                </a:solidFill>
              </a:rPr>
              <a:t>we need to do data cleansing activity for data frame such as Hotels, Restaurants ,Parks and  Shopping malls and consolidate the data to neighbourhood frame. This is the base data frame for clustering.</a:t>
            </a:r>
          </a:p>
          <a:p>
            <a:pPr marL="0" lvl="0" indent="0">
              <a:buNone/>
            </a:pPr>
            <a:endParaRPr lang="en-IN" dirty="0">
              <a:solidFill>
                <a:schemeClr val="accent3">
                  <a:lumMod val="60000"/>
                  <a:lumOff val="40000"/>
                </a:schemeClr>
              </a:solidFill>
            </a:endParaRPr>
          </a:p>
          <a:p>
            <a:endParaRPr lang="en-IN" dirty="0">
              <a:solidFill>
                <a:schemeClr val="accent3">
                  <a:lumMod val="60000"/>
                  <a:lumOff val="40000"/>
                </a:schemeClr>
              </a:solidFill>
            </a:endParaRP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48594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Sample data After cleaning</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4875AC0-778A-4BC3-B812-1CB544F0D96E}"/>
              </a:ext>
            </a:extLst>
          </p:cNvPr>
          <p:cNvSpPr>
            <a:spLocks noGrp="1"/>
          </p:cNvSpPr>
          <p:nvPr>
            <p:ph idx="1"/>
          </p:nvPr>
        </p:nvSpPr>
        <p:spPr/>
        <p:txBody>
          <a:bodyPr>
            <a:normAutofit/>
          </a:bodyPr>
          <a:lstStyle/>
          <a:p>
            <a:pPr marL="0" indent="0">
              <a:buNone/>
            </a:pPr>
            <a:r>
              <a:rPr lang="en-IN" dirty="0">
                <a:solidFill>
                  <a:schemeClr val="accent3">
                    <a:lumMod val="60000"/>
                    <a:lumOff val="40000"/>
                  </a:schemeClr>
                </a:solidFill>
              </a:rPr>
              <a:t>Hotel data frame</a:t>
            </a:r>
          </a:p>
          <a:p>
            <a:pPr marL="0" indent="0">
              <a:buNone/>
            </a:pPr>
            <a:endParaRPr lang="en-IN" dirty="0">
              <a:solidFill>
                <a:schemeClr val="accent3">
                  <a:lumMod val="60000"/>
                  <a:lumOff val="40000"/>
                </a:schemeClr>
              </a:solidFill>
            </a:endParaRPr>
          </a:p>
        </p:txBody>
      </p:sp>
      <p:pic>
        <p:nvPicPr>
          <p:cNvPr id="5" name="Picture 4">
            <a:extLst>
              <a:ext uri="{FF2B5EF4-FFF2-40B4-BE49-F238E27FC236}">
                <a16:creationId xmlns:a16="http://schemas.microsoft.com/office/drawing/2014/main" id="{5AAA7E73-C1DE-4A29-8895-044A632837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9994" y="2785403"/>
            <a:ext cx="10396024" cy="1941342"/>
          </a:xfrm>
          <a:prstGeom prst="rect">
            <a:avLst/>
          </a:prstGeom>
          <a:noFill/>
          <a:ln>
            <a:solidFill>
              <a:schemeClr val="tx1"/>
            </a:solidFill>
          </a:ln>
        </p:spPr>
      </p:pic>
    </p:spTree>
    <p:extLst>
      <p:ext uri="{BB962C8B-B14F-4D97-AF65-F5344CB8AC3E}">
        <p14:creationId xmlns:p14="http://schemas.microsoft.com/office/powerpoint/2010/main" val="306986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685800" y="764373"/>
            <a:ext cx="10820400" cy="1293028"/>
          </a:xfrm>
        </p:spPr>
        <p:txBody>
          <a:bodyPr/>
          <a:lstStyle/>
          <a:p>
            <a:pPr algn="l"/>
            <a:r>
              <a:rPr lang="en-IN" b="1" dirty="0">
                <a:solidFill>
                  <a:schemeClr val="accent1">
                    <a:lumMod val="60000"/>
                    <a:lumOff val="40000"/>
                  </a:schemeClr>
                </a:solidFill>
              </a:rPr>
              <a:t>Data clustering </a:t>
            </a:r>
            <a:endParaRPr lang="en-IN" dirty="0">
              <a:solidFill>
                <a:schemeClr val="accent1">
                  <a:lumMod val="60000"/>
                  <a:lumOff val="40000"/>
                </a:schemeClr>
              </a:solidFill>
            </a:endParaRPr>
          </a:p>
        </p:txBody>
      </p:sp>
      <p:sp>
        <p:nvSpPr>
          <p:cNvPr id="8" name="Content Placeholder 2">
            <a:extLst>
              <a:ext uri="{FF2B5EF4-FFF2-40B4-BE49-F238E27FC236}">
                <a16:creationId xmlns:a16="http://schemas.microsoft.com/office/drawing/2014/main" id="{19806497-71D8-47DF-A541-010D0F481979}"/>
              </a:ext>
            </a:extLst>
          </p:cNvPr>
          <p:cNvSpPr>
            <a:spLocks noGrp="1"/>
          </p:cNvSpPr>
          <p:nvPr>
            <p:ph idx="1"/>
          </p:nvPr>
        </p:nvSpPr>
        <p:spPr>
          <a:xfrm>
            <a:off x="685800" y="2194560"/>
            <a:ext cx="10820400" cy="4024125"/>
          </a:xfrm>
        </p:spPr>
        <p:txBody>
          <a:bodyPr>
            <a:normAutofit/>
          </a:bodyPr>
          <a:lstStyle/>
          <a:p>
            <a:pPr marL="0" indent="0">
              <a:buNone/>
            </a:pPr>
            <a:r>
              <a:rPr lang="en-IN" dirty="0">
                <a:solidFill>
                  <a:schemeClr val="accent3">
                    <a:lumMod val="60000"/>
                    <a:lumOff val="40000"/>
                  </a:schemeClr>
                </a:solidFill>
              </a:rPr>
              <a:t>During data clustering all our data will be combined into a single neighbourhood data frame.</a:t>
            </a:r>
          </a:p>
          <a:p>
            <a:pPr marL="0" indent="0">
              <a:buNone/>
            </a:pPr>
            <a:r>
              <a:rPr lang="en-IN" dirty="0">
                <a:solidFill>
                  <a:schemeClr val="accent3">
                    <a:lumMod val="60000"/>
                    <a:lumOff val="40000"/>
                  </a:schemeClr>
                </a:solidFill>
              </a:rPr>
              <a:t>This data is the base data for generating maps using Folium</a:t>
            </a:r>
          </a:p>
          <a:p>
            <a:pPr marL="0" indent="0">
              <a:buNone/>
            </a:pPr>
            <a:endParaRPr lang="en-IN" dirty="0">
              <a:solidFill>
                <a:schemeClr val="accent3">
                  <a:lumMod val="60000"/>
                  <a:lumOff val="40000"/>
                </a:schemeClr>
              </a:solidFill>
            </a:endParaRPr>
          </a:p>
        </p:txBody>
      </p:sp>
      <p:pic>
        <p:nvPicPr>
          <p:cNvPr id="11" name="Picture 10" descr="A screenshot of a cell phone&#10;&#10;Description automatically generated">
            <a:extLst>
              <a:ext uri="{FF2B5EF4-FFF2-40B4-BE49-F238E27FC236}">
                <a16:creationId xmlns:a16="http://schemas.microsoft.com/office/drawing/2014/main" id="{0B8C5BF1-3CCE-48B8-80CD-1FDB8C82D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10" y="3721902"/>
            <a:ext cx="5705475" cy="2371725"/>
          </a:xfrm>
          <a:prstGeom prst="rect">
            <a:avLst/>
          </a:prstGeom>
        </p:spPr>
      </p:pic>
    </p:spTree>
    <p:extLst>
      <p:ext uri="{BB962C8B-B14F-4D97-AF65-F5344CB8AC3E}">
        <p14:creationId xmlns:p14="http://schemas.microsoft.com/office/powerpoint/2010/main" val="690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B15-5DD1-4116-9803-E49C26D67323}"/>
              </a:ext>
            </a:extLst>
          </p:cNvPr>
          <p:cNvSpPr>
            <a:spLocks noGrp="1"/>
          </p:cNvSpPr>
          <p:nvPr>
            <p:ph type="title"/>
          </p:nvPr>
        </p:nvSpPr>
        <p:spPr>
          <a:xfrm>
            <a:off x="755375" y="764373"/>
            <a:ext cx="10750826" cy="1293028"/>
          </a:xfrm>
        </p:spPr>
        <p:txBody>
          <a:bodyPr/>
          <a:lstStyle/>
          <a:p>
            <a:pPr algn="l"/>
            <a:r>
              <a:rPr lang="en-IN" b="1" dirty="0">
                <a:solidFill>
                  <a:schemeClr val="accent1">
                    <a:lumMod val="60000"/>
                    <a:lumOff val="40000"/>
                  </a:schemeClr>
                </a:solidFill>
              </a:rPr>
              <a:t>Data visualization - folium MAP</a:t>
            </a:r>
            <a:endParaRPr lang="en-IN" dirty="0">
              <a:solidFill>
                <a:schemeClr val="accent1">
                  <a:lumMod val="60000"/>
                  <a:lumOff val="40000"/>
                </a:schemeClr>
              </a:solidFill>
            </a:endParaRPr>
          </a:p>
        </p:txBody>
      </p:sp>
      <p:pic>
        <p:nvPicPr>
          <p:cNvPr id="9" name="Picture 8" descr="A picture containing text, map&#10;&#10;Description automatically generated">
            <a:extLst>
              <a:ext uri="{FF2B5EF4-FFF2-40B4-BE49-F238E27FC236}">
                <a16:creationId xmlns:a16="http://schemas.microsoft.com/office/drawing/2014/main" id="{AF857140-092A-454A-94AA-B96689A92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5" y="1959090"/>
            <a:ext cx="8797876" cy="4134537"/>
          </a:xfrm>
          <a:prstGeom prst="rect">
            <a:avLst/>
          </a:prstGeom>
        </p:spPr>
      </p:pic>
    </p:spTree>
    <p:extLst>
      <p:ext uri="{BB962C8B-B14F-4D97-AF65-F5344CB8AC3E}">
        <p14:creationId xmlns:p14="http://schemas.microsoft.com/office/powerpoint/2010/main" val="29132133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32</TotalTime>
  <Words>407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Event locator for the data scientist meet - 2021 in  Los Angeles</vt:lpstr>
      <vt:lpstr>Project Description</vt:lpstr>
      <vt:lpstr>Data Selection</vt:lpstr>
      <vt:lpstr>Project Activities</vt:lpstr>
      <vt:lpstr>Sample data before cleaning</vt:lpstr>
      <vt:lpstr>Data Cleansing Activities</vt:lpstr>
      <vt:lpstr>Sample data After cleaning</vt:lpstr>
      <vt:lpstr>Data clustering </vt:lpstr>
      <vt:lpstr>Data visualization - folium MAP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locator for the data scientist meet - 2021 in  Los Angeles</dc:title>
  <dc:creator>Vijayan Muralidaran</dc:creator>
  <cp:lastModifiedBy>Vijayan Muralidaran</cp:lastModifiedBy>
  <cp:revision>6</cp:revision>
  <dcterms:created xsi:type="dcterms:W3CDTF">2020-08-02T13:44:51Z</dcterms:created>
  <dcterms:modified xsi:type="dcterms:W3CDTF">2020-08-02T14:21:08Z</dcterms:modified>
</cp:coreProperties>
</file>